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780" r:id="rId2"/>
    <p:sldMasterId id="2147483792" r:id="rId3"/>
    <p:sldMasterId id="2147483804" r:id="rId4"/>
  </p:sldMasterIdLst>
  <p:notesMasterIdLst>
    <p:notesMasterId r:id="rId124"/>
  </p:notesMasterIdLst>
  <p:handoutMasterIdLst>
    <p:handoutMasterId r:id="rId125"/>
  </p:handoutMasterIdLst>
  <p:sldIdLst>
    <p:sldId id="261" r:id="rId5"/>
    <p:sldId id="424" r:id="rId6"/>
    <p:sldId id="324" r:id="rId7"/>
    <p:sldId id="326" r:id="rId8"/>
    <p:sldId id="327" r:id="rId9"/>
    <p:sldId id="325" r:id="rId10"/>
    <p:sldId id="332" r:id="rId11"/>
    <p:sldId id="328" r:id="rId12"/>
    <p:sldId id="330" r:id="rId13"/>
    <p:sldId id="331" r:id="rId14"/>
    <p:sldId id="333" r:id="rId15"/>
    <p:sldId id="321" r:id="rId16"/>
    <p:sldId id="320" r:id="rId17"/>
    <p:sldId id="322" r:id="rId18"/>
    <p:sldId id="334" r:id="rId19"/>
    <p:sldId id="336" r:id="rId20"/>
    <p:sldId id="337" r:id="rId21"/>
    <p:sldId id="338" r:id="rId22"/>
    <p:sldId id="354" r:id="rId23"/>
    <p:sldId id="355" r:id="rId24"/>
    <p:sldId id="340" r:id="rId25"/>
    <p:sldId id="341" r:id="rId26"/>
    <p:sldId id="342" r:id="rId27"/>
    <p:sldId id="343" r:id="rId28"/>
    <p:sldId id="344" r:id="rId29"/>
    <p:sldId id="345" r:id="rId30"/>
    <p:sldId id="346" r:id="rId31"/>
    <p:sldId id="369" r:id="rId32"/>
    <p:sldId id="347" r:id="rId33"/>
    <p:sldId id="348" r:id="rId34"/>
    <p:sldId id="349" r:id="rId35"/>
    <p:sldId id="350" r:id="rId36"/>
    <p:sldId id="351" r:id="rId37"/>
    <p:sldId id="352" r:id="rId38"/>
    <p:sldId id="353" r:id="rId39"/>
    <p:sldId id="426" r:id="rId40"/>
    <p:sldId id="436" r:id="rId41"/>
    <p:sldId id="437" r:id="rId42"/>
    <p:sldId id="438" r:id="rId43"/>
    <p:sldId id="439" r:id="rId44"/>
    <p:sldId id="440" r:id="rId45"/>
    <p:sldId id="441" r:id="rId46"/>
    <p:sldId id="442" r:id="rId47"/>
    <p:sldId id="443" r:id="rId48"/>
    <p:sldId id="444" r:id="rId49"/>
    <p:sldId id="445" r:id="rId50"/>
    <p:sldId id="446" r:id="rId51"/>
    <p:sldId id="357" r:id="rId52"/>
    <p:sldId id="427" r:id="rId53"/>
    <p:sldId id="358" r:id="rId54"/>
    <p:sldId id="359" r:id="rId55"/>
    <p:sldId id="360" r:id="rId56"/>
    <p:sldId id="361" r:id="rId57"/>
    <p:sldId id="362" r:id="rId58"/>
    <p:sldId id="363" r:id="rId59"/>
    <p:sldId id="364" r:id="rId60"/>
    <p:sldId id="365" r:id="rId61"/>
    <p:sldId id="366" r:id="rId62"/>
    <p:sldId id="367" r:id="rId63"/>
    <p:sldId id="368" r:id="rId64"/>
    <p:sldId id="384" r:id="rId65"/>
    <p:sldId id="371" r:id="rId66"/>
    <p:sldId id="372" r:id="rId67"/>
    <p:sldId id="373" r:id="rId68"/>
    <p:sldId id="374" r:id="rId69"/>
    <p:sldId id="375" r:id="rId70"/>
    <p:sldId id="376" r:id="rId71"/>
    <p:sldId id="377" r:id="rId72"/>
    <p:sldId id="378" r:id="rId73"/>
    <p:sldId id="379" r:id="rId74"/>
    <p:sldId id="380" r:id="rId75"/>
    <p:sldId id="381" r:id="rId76"/>
    <p:sldId id="382" r:id="rId77"/>
    <p:sldId id="383" r:id="rId78"/>
    <p:sldId id="428" r:id="rId79"/>
    <p:sldId id="425" r:id="rId80"/>
    <p:sldId id="431" r:id="rId81"/>
    <p:sldId id="370" r:id="rId82"/>
    <p:sldId id="385" r:id="rId83"/>
    <p:sldId id="386" r:id="rId84"/>
    <p:sldId id="395" r:id="rId85"/>
    <p:sldId id="396" r:id="rId86"/>
    <p:sldId id="388" r:id="rId87"/>
    <p:sldId id="430" r:id="rId88"/>
    <p:sldId id="401" r:id="rId89"/>
    <p:sldId id="387" r:id="rId90"/>
    <p:sldId id="400" r:id="rId91"/>
    <p:sldId id="397" r:id="rId92"/>
    <p:sldId id="402" r:id="rId93"/>
    <p:sldId id="398" r:id="rId94"/>
    <p:sldId id="399" r:id="rId95"/>
    <p:sldId id="393" r:id="rId96"/>
    <p:sldId id="429" r:id="rId97"/>
    <p:sldId id="394" r:id="rId98"/>
    <p:sldId id="432" r:id="rId99"/>
    <p:sldId id="403" r:id="rId100"/>
    <p:sldId id="405" r:id="rId101"/>
    <p:sldId id="420" r:id="rId102"/>
    <p:sldId id="421" r:id="rId103"/>
    <p:sldId id="419" r:id="rId104"/>
    <p:sldId id="406" r:id="rId105"/>
    <p:sldId id="407" r:id="rId106"/>
    <p:sldId id="408" r:id="rId107"/>
    <p:sldId id="409" r:id="rId108"/>
    <p:sldId id="410" r:id="rId109"/>
    <p:sldId id="411" r:id="rId110"/>
    <p:sldId id="412" r:id="rId111"/>
    <p:sldId id="413" r:id="rId112"/>
    <p:sldId id="414" r:id="rId113"/>
    <p:sldId id="415" r:id="rId114"/>
    <p:sldId id="416" r:id="rId115"/>
    <p:sldId id="417" r:id="rId116"/>
    <p:sldId id="418" r:id="rId117"/>
    <p:sldId id="422" r:id="rId118"/>
    <p:sldId id="434" r:id="rId119"/>
    <p:sldId id="435" r:id="rId120"/>
    <p:sldId id="433" r:id="rId121"/>
    <p:sldId id="323" r:id="rId122"/>
    <p:sldId id="423" r:id="rId12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2"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2"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2"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2"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2" charset="-128"/>
        <a:cs typeface="+mn-cs"/>
      </a:defRPr>
    </a:lvl5pPr>
    <a:lvl6pPr marL="2286000" algn="l" defTabSz="914400" rtl="0" eaLnBrk="1" latinLnBrk="0" hangingPunct="1">
      <a:defRPr kern="1200">
        <a:solidFill>
          <a:schemeClr val="tx1"/>
        </a:solidFill>
        <a:latin typeface="Arial" charset="0"/>
        <a:ea typeface="ＭＳ Ｐゴシック" pitchFamily="-32" charset="-128"/>
        <a:cs typeface="+mn-cs"/>
      </a:defRPr>
    </a:lvl6pPr>
    <a:lvl7pPr marL="2743200" algn="l" defTabSz="914400" rtl="0" eaLnBrk="1" latinLnBrk="0" hangingPunct="1">
      <a:defRPr kern="1200">
        <a:solidFill>
          <a:schemeClr val="tx1"/>
        </a:solidFill>
        <a:latin typeface="Arial" charset="0"/>
        <a:ea typeface="ＭＳ Ｐゴシック" pitchFamily="-32" charset="-128"/>
        <a:cs typeface="+mn-cs"/>
      </a:defRPr>
    </a:lvl7pPr>
    <a:lvl8pPr marL="3200400" algn="l" defTabSz="914400" rtl="0" eaLnBrk="1" latinLnBrk="0" hangingPunct="1">
      <a:defRPr kern="1200">
        <a:solidFill>
          <a:schemeClr val="tx1"/>
        </a:solidFill>
        <a:latin typeface="Arial" charset="0"/>
        <a:ea typeface="ＭＳ Ｐゴシック" pitchFamily="-32" charset="-128"/>
        <a:cs typeface="+mn-cs"/>
      </a:defRPr>
    </a:lvl8pPr>
    <a:lvl9pPr marL="3657600" algn="l" defTabSz="914400" rtl="0" eaLnBrk="1" latinLnBrk="0" hangingPunct="1">
      <a:defRPr kern="1200">
        <a:solidFill>
          <a:schemeClr val="tx1"/>
        </a:solidFill>
        <a:latin typeface="Arial" charset="0"/>
        <a:ea typeface="ＭＳ Ｐゴシック" pitchFamily="-3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DBE"/>
    <a:srgbClr val="FF9900"/>
    <a:srgbClr val="00FF00"/>
    <a:srgbClr val="D94BBB"/>
    <a:srgbClr val="412BC3"/>
    <a:srgbClr val="3DF9F0"/>
    <a:srgbClr val="FFFF66"/>
    <a:srgbClr val="F06510"/>
    <a:srgbClr val="3EE65A"/>
    <a:srgbClr val="FF8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43086" autoAdjust="0"/>
  </p:normalViewPr>
  <p:slideViewPr>
    <p:cSldViewPr>
      <p:cViewPr>
        <p:scale>
          <a:sx n="40" d="100"/>
          <a:sy n="40" d="100"/>
        </p:scale>
        <p:origin x="-59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8" d="100"/>
          <a:sy n="118" d="100"/>
        </p:scale>
        <p:origin x="-321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mn-ea"/>
              </a:defRPr>
            </a:lvl1pPr>
          </a:lstStyle>
          <a:p>
            <a:pPr>
              <a:defRPr/>
            </a:pPr>
            <a:endParaRPr lang="en-US"/>
          </a:p>
        </p:txBody>
      </p:sp>
      <p:sp>
        <p:nvSpPr>
          <p:cNvPr id="51203"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mn-ea"/>
              </a:defRPr>
            </a:lvl1pPr>
          </a:lstStyle>
          <a:p>
            <a:pPr>
              <a:defRPr/>
            </a:pPr>
            <a:endParaRPr lang="en-US"/>
          </a:p>
        </p:txBody>
      </p:sp>
      <p:sp>
        <p:nvSpPr>
          <p:cNvPr id="51204"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defRPr>
            </a:lvl1pPr>
          </a:lstStyle>
          <a:p>
            <a:pPr>
              <a:defRPr/>
            </a:pPr>
            <a:endParaRPr lang="en-US"/>
          </a:p>
        </p:txBody>
      </p:sp>
      <p:sp>
        <p:nvSpPr>
          <p:cNvPr id="51205"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a typeface="+mn-ea"/>
              </a:defRPr>
            </a:lvl1pPr>
          </a:lstStyle>
          <a:p>
            <a:pPr>
              <a:defRPr/>
            </a:pPr>
            <a:fld id="{E6BB33B1-C168-4A21-BD36-A51A034B1622}" type="slidenum">
              <a:rPr lang="en-US"/>
              <a:pPr>
                <a:defRPr/>
              </a:pPr>
              <a:t>‹#›</a:t>
            </a:fld>
            <a:endParaRPr lang="en-US"/>
          </a:p>
        </p:txBody>
      </p:sp>
    </p:spTree>
    <p:extLst>
      <p:ext uri="{BB962C8B-B14F-4D97-AF65-F5344CB8AC3E}">
        <p14:creationId xmlns:p14="http://schemas.microsoft.com/office/powerpoint/2010/main" val="403878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mn-ea"/>
              </a:defRPr>
            </a:lvl1pPr>
          </a:lstStyle>
          <a:p>
            <a:pPr>
              <a:defRPr/>
            </a:pPr>
            <a:endParaRPr lang="en-US"/>
          </a:p>
        </p:txBody>
      </p:sp>
      <p:sp>
        <p:nvSpPr>
          <p:cNvPr id="8704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mn-ea"/>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7045" name="Rectangle 5"/>
          <p:cNvSpPr>
            <a:spLocks noGrp="1" noChangeArrowheads="1"/>
          </p:cNvSpPr>
          <p:nvPr>
            <p:ph type="body" sz="quarter" idx="3"/>
          </p:nvPr>
        </p:nvSpPr>
        <p:spPr bwMode="auto">
          <a:xfrm>
            <a:off x="701040" y="4415791"/>
            <a:ext cx="560832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704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defRPr>
            </a:lvl1pPr>
          </a:lstStyle>
          <a:p>
            <a:pPr>
              <a:defRPr/>
            </a:pPr>
            <a:endParaRPr lang="en-US"/>
          </a:p>
        </p:txBody>
      </p:sp>
      <p:sp>
        <p:nvSpPr>
          <p:cNvPr id="8704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a typeface="+mn-ea"/>
              </a:defRPr>
            </a:lvl1pPr>
          </a:lstStyle>
          <a:p>
            <a:pPr>
              <a:defRPr/>
            </a:pPr>
            <a:fld id="{21C3D1FC-F570-43B4-88B8-9B4F5D23DC25}" type="slidenum">
              <a:rPr lang="en-US"/>
              <a:pPr>
                <a:defRPr/>
              </a:pPr>
              <a:t>‹#›</a:t>
            </a:fld>
            <a:endParaRPr lang="en-US"/>
          </a:p>
        </p:txBody>
      </p:sp>
    </p:spTree>
    <p:extLst>
      <p:ext uri="{BB962C8B-B14F-4D97-AF65-F5344CB8AC3E}">
        <p14:creationId xmlns:p14="http://schemas.microsoft.com/office/powerpoint/2010/main" val="1052281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kxan.com/dpp/news/local/austin/stormy-skies-await-americorps-workers"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youtube.com/watch?v=AsgiXGKjuuU&amp;list=UU1VuXCdPlovso1vcqi2dMng&amp;index=6" TargetMode="External"/><Relationship Id="rId4" Type="http://schemas.openxmlformats.org/officeDocument/2006/relationships/hyperlink" Target="http://www.youtube.com/watch?v=QrPQnG8HuEc&amp;feature=youtu.b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3C19B1F-FA33-4556-A08B-EA4E9C2CF103}" type="slidenum">
              <a:rPr lang="en-US" smtClean="0">
                <a:ea typeface="ＭＳ Ｐゴシック" pitchFamily="-32" charset="-128"/>
              </a:rPr>
              <a:pPr/>
              <a:t>1</a:t>
            </a:fld>
            <a:endParaRPr lang="en-US" smtClean="0">
              <a:ea typeface="ＭＳ Ｐゴシック" pitchFamily="-32" charset="-128"/>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10</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sz="1000" b="1" i="0" u="none" strike="noStrike" kern="1200" baseline="0" dirty="0" smtClean="0">
                <a:solidFill>
                  <a:schemeClr val="tx1"/>
                </a:solidFill>
                <a:latin typeface="Arial" charset="0"/>
                <a:ea typeface="+mn-ea"/>
                <a:cs typeface="+mn-cs"/>
              </a:rPr>
              <a:t>30th Annual Governor’s Volunteer Awards - Online Nomination release</a:t>
            </a:r>
            <a:r>
              <a:rPr lang="en-US" sz="1000" b="0" i="0" u="none" strike="noStrike" kern="1200" baseline="0" dirty="0" smtClean="0">
                <a:solidFill>
                  <a:schemeClr val="tx1"/>
                </a:solidFill>
                <a:latin typeface="Arial" charset="0"/>
                <a:ea typeface="+mn-ea"/>
                <a:cs typeface="+mn-cs"/>
              </a:rPr>
              <a:t>: </a:t>
            </a:r>
          </a:p>
          <a:p>
            <a:r>
              <a:rPr lang="en-US" sz="1000" b="0" i="0" u="none" strike="noStrike" kern="1200" baseline="0" dirty="0" smtClean="0">
                <a:solidFill>
                  <a:schemeClr val="tx1"/>
                </a:solidFill>
                <a:latin typeface="Arial" charset="0"/>
                <a:ea typeface="+mn-ea"/>
                <a:cs typeface="+mn-cs"/>
              </a:rPr>
              <a:t>Deadline will be May </a:t>
            </a:r>
            <a:r>
              <a:rPr lang="en-US" sz="1000" b="0" i="0" u="none" strike="noStrike" kern="1200" baseline="0" dirty="0" smtClean="0">
                <a:solidFill>
                  <a:schemeClr val="tx1"/>
                </a:solidFill>
                <a:latin typeface="Arial" charset="0"/>
                <a:ea typeface="+mn-ea"/>
                <a:cs typeface="+mn-cs"/>
              </a:rPr>
              <a:t>20 </a:t>
            </a:r>
          </a:p>
          <a:p>
            <a:r>
              <a:rPr lang="en-US" sz="1000" b="0" i="0" u="none" strike="noStrike" kern="1200" baseline="0" dirty="0" smtClean="0">
                <a:solidFill>
                  <a:schemeClr val="tx1"/>
                </a:solidFill>
                <a:latin typeface="Arial" charset="0"/>
                <a:ea typeface="+mn-ea"/>
                <a:cs typeface="+mn-cs"/>
              </a:rPr>
              <a:t>2013 award categories: </a:t>
            </a:r>
          </a:p>
          <a:p>
            <a:r>
              <a:rPr lang="en-US" sz="1000" b="0" i="0" u="none" strike="noStrike" kern="1200" baseline="0" dirty="0" smtClean="0">
                <a:solidFill>
                  <a:schemeClr val="tx1"/>
                </a:solidFill>
                <a:latin typeface="Arial" charset="0"/>
                <a:ea typeface="+mn-ea"/>
                <a:cs typeface="+mn-cs"/>
              </a:rPr>
              <a:t> Governor's </a:t>
            </a:r>
            <a:r>
              <a:rPr lang="en-US" sz="1000" b="0" i="0" u="none" strike="noStrike" kern="1200" baseline="0" dirty="0" err="1" smtClean="0">
                <a:solidFill>
                  <a:schemeClr val="tx1"/>
                </a:solidFill>
                <a:latin typeface="Arial" charset="0"/>
                <a:ea typeface="+mn-ea"/>
                <a:cs typeface="+mn-cs"/>
              </a:rPr>
              <a:t>Lonestar</a:t>
            </a:r>
            <a:r>
              <a:rPr lang="en-US" sz="1000" b="0" i="0" u="none" strike="noStrike" kern="1200" baseline="0" dirty="0" smtClean="0">
                <a:solidFill>
                  <a:schemeClr val="tx1"/>
                </a:solidFill>
                <a:latin typeface="Arial" charset="0"/>
                <a:ea typeface="+mn-ea"/>
                <a:cs typeface="+mn-cs"/>
              </a:rPr>
              <a:t> Achievement </a:t>
            </a:r>
          </a:p>
          <a:p>
            <a:r>
              <a:rPr lang="en-US" sz="1000" b="0" i="0" u="none" strike="noStrike" kern="1200" baseline="0" dirty="0" smtClean="0">
                <a:solidFill>
                  <a:schemeClr val="tx1"/>
                </a:solidFill>
                <a:latin typeface="Arial" charset="0"/>
                <a:ea typeface="+mn-ea"/>
                <a:cs typeface="+mn-cs"/>
              </a:rPr>
              <a:t> First Lady's Rising Star </a:t>
            </a:r>
          </a:p>
          <a:p>
            <a:r>
              <a:rPr lang="en-US" sz="1000" b="0" i="0" u="none" strike="noStrike" kern="1200" baseline="0" dirty="0" smtClean="0">
                <a:solidFill>
                  <a:schemeClr val="tx1"/>
                </a:solidFill>
                <a:latin typeface="Arial" charset="0"/>
                <a:ea typeface="+mn-ea"/>
                <a:cs typeface="+mn-cs"/>
              </a:rPr>
              <a:t> Community Leadership </a:t>
            </a:r>
          </a:p>
          <a:p>
            <a:r>
              <a:rPr lang="en-US" sz="1000" b="0" i="0" u="none" strike="noStrike" kern="1200" baseline="0" dirty="0" smtClean="0">
                <a:solidFill>
                  <a:schemeClr val="tx1"/>
                </a:solidFill>
                <a:latin typeface="Arial" charset="0"/>
                <a:ea typeface="+mn-ea"/>
                <a:cs typeface="+mn-cs"/>
              </a:rPr>
              <a:t> AmeriCorps*State and National “Getting Things Done” </a:t>
            </a:r>
          </a:p>
          <a:p>
            <a:r>
              <a:rPr lang="en-US" sz="1000" b="0" i="0" u="none" strike="noStrike" kern="1200" baseline="0" dirty="0" smtClean="0">
                <a:solidFill>
                  <a:schemeClr val="tx1"/>
                </a:solidFill>
                <a:latin typeface="Arial" charset="0"/>
                <a:ea typeface="+mn-ea"/>
                <a:cs typeface="+mn-cs"/>
              </a:rPr>
              <a:t> Senior Corps Community Impact </a:t>
            </a:r>
          </a:p>
          <a:p>
            <a:r>
              <a:rPr lang="en-US" sz="1000" b="0" i="0" u="none" strike="noStrike" kern="1200" baseline="0" dirty="0" smtClean="0">
                <a:solidFill>
                  <a:schemeClr val="tx1"/>
                </a:solidFill>
                <a:latin typeface="Arial" charset="0"/>
                <a:ea typeface="+mn-ea"/>
                <a:cs typeface="+mn-cs"/>
              </a:rPr>
              <a:t> VISTA Capacity Building </a:t>
            </a:r>
          </a:p>
          <a:p>
            <a:pPr eaLnBrk="1" hangingPunct="1"/>
            <a:endParaRPr lang="en-US" sz="1000" dirty="0" smtClean="0"/>
          </a:p>
          <a:p>
            <a:pPr eaLnBrk="1" hangingPunct="1"/>
            <a:r>
              <a:rPr lang="en-US" sz="1000" b="1" dirty="0" smtClean="0"/>
              <a:t>Leadership Council</a:t>
            </a:r>
          </a:p>
          <a:p>
            <a:pPr eaLnBrk="1" hangingPunct="1"/>
            <a:r>
              <a:rPr lang="en-US" sz="1200" b="0" i="0" u="none" strike="noStrike" kern="1200" baseline="0" dirty="0" err="1" smtClean="0">
                <a:solidFill>
                  <a:schemeClr val="tx1"/>
                </a:solidFill>
                <a:latin typeface="Arial" charset="0"/>
                <a:ea typeface="+mn-ea"/>
                <a:cs typeface="+mn-cs"/>
              </a:rPr>
              <a:t>OneStar</a:t>
            </a:r>
            <a:r>
              <a:rPr lang="en-US" sz="1200" b="0" i="0" u="none" strike="noStrike" kern="1200" baseline="0" dirty="0" smtClean="0">
                <a:solidFill>
                  <a:schemeClr val="tx1"/>
                </a:solidFill>
                <a:latin typeface="Arial" charset="0"/>
                <a:ea typeface="+mn-ea"/>
                <a:cs typeface="+mn-cs"/>
              </a:rPr>
              <a:t> hosted its first ever spring meeting for the AmeriCorps*Texas Leadership Council Kick-Off from February 25-26, 2013, which brought back together the 20-member elected council from each AmeriCorps program across the state. Members benefited from “Influencing without Authority” training from Leadership Austin, strengths-based leadership curriculum, and a national service panel consisting of CEOs of </a:t>
            </a:r>
            <a:r>
              <a:rPr lang="en-US" sz="1200" b="0" i="0" u="none" strike="noStrike" kern="1200" baseline="0" dirty="0" err="1" smtClean="0">
                <a:solidFill>
                  <a:schemeClr val="tx1"/>
                </a:solidFill>
                <a:latin typeface="Arial" charset="0"/>
                <a:ea typeface="+mn-ea"/>
                <a:cs typeface="+mn-cs"/>
              </a:rPr>
              <a:t>OneStar</a:t>
            </a:r>
            <a:r>
              <a:rPr lang="en-US" sz="1200" b="0" i="0" u="none" strike="noStrike" kern="1200" baseline="0" dirty="0" smtClean="0">
                <a:solidFill>
                  <a:schemeClr val="tx1"/>
                </a:solidFill>
                <a:latin typeface="Arial" charset="0"/>
                <a:ea typeface="+mn-ea"/>
                <a:cs typeface="+mn-cs"/>
              </a:rPr>
              <a:t>, Serve Delaware, and the Corporation for National and Community Service’s Texas State Office. In addition, members spent group project time in their four working groups: AmeriCorps Week, Disability Inclusion, Marketing &amp; Communications, and Veterans &amp; Military Family Outreach. View a video made by our Leadership Council members here! </a:t>
            </a:r>
          </a:p>
          <a:p>
            <a:pPr eaLnBrk="1" hangingPunct="1"/>
            <a:endParaRPr lang="en-US" sz="1200" b="0" i="0" u="none" strike="noStrike" kern="1200" baseline="0" dirty="0" smtClean="0">
              <a:solidFill>
                <a:schemeClr val="tx1"/>
              </a:solidFill>
              <a:latin typeface="Arial" charset="0"/>
              <a:ea typeface="+mn-ea"/>
              <a:cs typeface="+mn-cs"/>
            </a:endParaRPr>
          </a:p>
          <a:p>
            <a:pPr eaLnBrk="1" hangingPunct="1"/>
            <a:r>
              <a:rPr lang="en-US" sz="1200" b="1" i="0" u="none" strike="noStrike" kern="1200" baseline="0" dirty="0" smtClean="0">
                <a:solidFill>
                  <a:schemeClr val="tx1"/>
                </a:solidFill>
                <a:latin typeface="Arial" charset="0"/>
                <a:ea typeface="+mn-ea"/>
                <a:cs typeface="+mn-cs"/>
              </a:rPr>
              <a:t>Texas Connector </a:t>
            </a:r>
            <a:r>
              <a:rPr lang="en-US" sz="1200" b="0" i="0" u="none" strike="noStrike" kern="1200" baseline="0" dirty="0" smtClean="0">
                <a:solidFill>
                  <a:schemeClr val="tx1"/>
                </a:solidFill>
                <a:latin typeface="Arial" charset="0"/>
                <a:ea typeface="+mn-ea"/>
                <a:cs typeface="+mn-cs"/>
              </a:rPr>
              <a:t>– now live! 1-week free trials. Feedback always needed. Subscribe now – may be able to use grant funds.</a:t>
            </a:r>
            <a:endParaRPr lang="en-US" sz="1000" dirty="0" smtClean="0"/>
          </a:p>
          <a:p>
            <a:pPr eaLnBrk="1" hangingPunct="1"/>
            <a:endParaRPr lang="en-US" sz="1000" dirty="0" smtClean="0"/>
          </a:p>
          <a:p>
            <a:r>
              <a:rPr lang="en-US" sz="1200" b="1" i="0" u="none" strike="noStrike" kern="1200" baseline="0" dirty="0" smtClean="0">
                <a:solidFill>
                  <a:schemeClr val="tx1"/>
                </a:solidFill>
                <a:latin typeface="Arial" charset="0"/>
                <a:ea typeface="+mn-ea"/>
                <a:cs typeface="+mn-cs"/>
              </a:rPr>
              <a:t>Nonprofit Management Alliance of Texas (NMAT)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Will host a </a:t>
            </a:r>
            <a:r>
              <a:rPr lang="en-US" sz="1200" b="0" i="0" u="none" strike="noStrike" kern="1200" baseline="0" dirty="0" smtClean="0">
                <a:solidFill>
                  <a:schemeClr val="tx1"/>
                </a:solidFill>
                <a:latin typeface="Arial" charset="0"/>
                <a:ea typeface="+mn-ea"/>
                <a:cs typeface="+mn-cs"/>
              </a:rPr>
              <a:t>series of discussions featuring David La </a:t>
            </a:r>
            <a:r>
              <a:rPr lang="en-US" sz="1200" b="0" i="0" u="none" strike="noStrike" kern="1200" baseline="0" dirty="0" err="1" smtClean="0">
                <a:solidFill>
                  <a:schemeClr val="tx1"/>
                </a:solidFill>
                <a:latin typeface="Arial" charset="0"/>
                <a:ea typeface="+mn-ea"/>
                <a:cs typeface="+mn-cs"/>
              </a:rPr>
              <a:t>Piana</a:t>
            </a:r>
            <a:r>
              <a:rPr lang="en-US" sz="1200" b="0" i="0" u="none" strike="noStrike" kern="1200" baseline="0" dirty="0" smtClean="0">
                <a:solidFill>
                  <a:schemeClr val="tx1"/>
                </a:solidFill>
                <a:latin typeface="Arial" charset="0"/>
                <a:ea typeface="+mn-ea"/>
                <a:cs typeface="+mn-cs"/>
              </a:rPr>
              <a:t> of La </a:t>
            </a:r>
            <a:r>
              <a:rPr lang="en-US" sz="1200" b="0" i="0" u="none" strike="noStrike" kern="1200" baseline="0" dirty="0" err="1" smtClean="0">
                <a:solidFill>
                  <a:schemeClr val="tx1"/>
                </a:solidFill>
                <a:latin typeface="Arial" charset="0"/>
                <a:ea typeface="+mn-ea"/>
                <a:cs typeface="+mn-cs"/>
              </a:rPr>
              <a:t>Piana</a:t>
            </a:r>
            <a:r>
              <a:rPr lang="en-US" sz="1200" b="0" i="0" u="none" strike="noStrike" kern="1200" baseline="0" dirty="0" smtClean="0">
                <a:solidFill>
                  <a:schemeClr val="tx1"/>
                </a:solidFill>
                <a:latin typeface="Arial" charset="0"/>
                <a:ea typeface="+mn-ea"/>
                <a:cs typeface="+mn-cs"/>
              </a:rPr>
              <a:t> Consulting, national firm dedicated to strengthening nonprofits and foundations. A collaboration between </a:t>
            </a:r>
            <a:r>
              <a:rPr lang="en-US" sz="1200" b="0" i="0" u="none" strike="noStrike" kern="1200" baseline="0" dirty="0" err="1" smtClean="0">
                <a:solidFill>
                  <a:schemeClr val="tx1"/>
                </a:solidFill>
                <a:latin typeface="Arial" charset="0"/>
                <a:ea typeface="+mn-ea"/>
                <a:cs typeface="+mn-cs"/>
              </a:rPr>
              <a:t>Greenlights</a:t>
            </a:r>
            <a:r>
              <a:rPr lang="en-US" sz="1200" b="0" i="0" u="none" strike="noStrike" kern="1200" baseline="0" dirty="0" smtClean="0">
                <a:solidFill>
                  <a:schemeClr val="tx1"/>
                </a:solidFill>
                <a:latin typeface="Arial" charset="0"/>
                <a:ea typeface="+mn-ea"/>
                <a:cs typeface="+mn-cs"/>
              </a:rPr>
              <a:t> for Nonprofit Success, the RGK Center for Philanthropy and Community Service and </a:t>
            </a:r>
            <a:r>
              <a:rPr lang="en-US" sz="1200" b="0" i="0" u="none" strike="noStrike" kern="1200" baseline="0" dirty="0" err="1" smtClean="0">
                <a:solidFill>
                  <a:schemeClr val="tx1"/>
                </a:solidFill>
                <a:latin typeface="Arial" charset="0"/>
                <a:ea typeface="+mn-ea"/>
                <a:cs typeface="+mn-cs"/>
              </a:rPr>
              <a:t>OneStar</a:t>
            </a:r>
            <a:r>
              <a:rPr lang="en-US" sz="1200" b="0" i="0" u="none" strike="noStrike" kern="1200" baseline="0" dirty="0" smtClean="0">
                <a:solidFill>
                  <a:schemeClr val="tx1"/>
                </a:solidFill>
                <a:latin typeface="Arial" charset="0"/>
                <a:ea typeface="+mn-ea"/>
                <a:cs typeface="+mn-cs"/>
              </a:rPr>
              <a:t> is bringing La </a:t>
            </a:r>
            <a:r>
              <a:rPr lang="en-US" sz="1200" b="0" i="0" u="none" strike="noStrike" kern="1200" baseline="0" dirty="0" err="1" smtClean="0">
                <a:solidFill>
                  <a:schemeClr val="tx1"/>
                </a:solidFill>
                <a:latin typeface="Arial" charset="0"/>
                <a:ea typeface="+mn-ea"/>
                <a:cs typeface="+mn-cs"/>
              </a:rPr>
              <a:t>Piana</a:t>
            </a:r>
            <a:r>
              <a:rPr lang="en-US" sz="1200" b="0" i="0" u="none" strike="noStrike" kern="1200" baseline="0" dirty="0" smtClean="0">
                <a:solidFill>
                  <a:schemeClr val="tx1"/>
                </a:solidFill>
                <a:latin typeface="Arial" charset="0"/>
                <a:ea typeface="+mn-ea"/>
                <a:cs typeface="+mn-cs"/>
              </a:rPr>
              <a:t> to Austin for three events on May 6th and 7th. </a:t>
            </a:r>
            <a:r>
              <a:rPr lang="en-US" sz="1200" b="0" i="0" u="none" strike="noStrike" kern="1200" baseline="0" dirty="0" smtClean="0">
                <a:solidFill>
                  <a:schemeClr val="tx1"/>
                </a:solidFill>
                <a:latin typeface="Arial" charset="0"/>
                <a:ea typeface="+mn-ea"/>
                <a:cs typeface="+mn-cs"/>
              </a:rPr>
              <a:t>The </a:t>
            </a:r>
            <a:r>
              <a:rPr lang="en-US" sz="1200" b="0" i="0" u="none" strike="noStrike" kern="1200" baseline="0" dirty="0" smtClean="0">
                <a:solidFill>
                  <a:schemeClr val="tx1"/>
                </a:solidFill>
                <a:latin typeface="Arial" charset="0"/>
                <a:ea typeface="+mn-ea"/>
                <a:cs typeface="+mn-cs"/>
              </a:rPr>
              <a:t>first is a lecture as part of the Moody Lecture Series at RGK Center on May 6th. May 7th will include a Town Hall Meeting hosted by </a:t>
            </a:r>
            <a:r>
              <a:rPr lang="en-US" sz="1200" b="0" i="0" u="none" strike="noStrike" kern="1200" baseline="0" dirty="0" err="1" smtClean="0">
                <a:solidFill>
                  <a:schemeClr val="tx1"/>
                </a:solidFill>
                <a:latin typeface="Arial" charset="0"/>
                <a:ea typeface="+mn-ea"/>
                <a:cs typeface="+mn-cs"/>
              </a:rPr>
              <a:t>Greenlights</a:t>
            </a:r>
            <a:r>
              <a:rPr lang="en-US" sz="1200" b="0" i="0" u="none" strike="noStrike" kern="1200" baseline="0" dirty="0" smtClean="0">
                <a:solidFill>
                  <a:schemeClr val="tx1"/>
                </a:solidFill>
                <a:latin typeface="Arial" charset="0"/>
                <a:ea typeface="+mn-ea"/>
                <a:cs typeface="+mn-cs"/>
              </a:rPr>
              <a:t> entitled “Aligned for Impact: Perspectives on What Works in Nonprofit Collaborations and Mergers”. The day will culminate with a private session for NMAT members and guests where the role of capacity builders in nonprofit collaborations and mergers will be discussed. </a:t>
            </a:r>
            <a:endParaRPr lang="en-US" sz="1200" b="0" i="0" u="none" strike="noStrike" kern="1200" baseline="0" dirty="0" smtClean="0">
              <a:solidFill>
                <a:schemeClr val="tx1"/>
              </a:solidFill>
              <a:latin typeface="Arial" charset="0"/>
              <a:ea typeface="+mn-ea"/>
              <a:cs typeface="+mn-cs"/>
            </a:endParaRPr>
          </a:p>
          <a:p>
            <a:endParaRPr lang="en-US" sz="1000" b="1" i="0" u="none" strike="noStrike" kern="1200" baseline="0" dirty="0" smtClean="0">
              <a:solidFill>
                <a:schemeClr val="tx1"/>
              </a:solidFill>
              <a:latin typeface="Arial" charset="0"/>
              <a:ea typeface="+mn-ea"/>
              <a:cs typeface="+mn-cs"/>
            </a:endParaRPr>
          </a:p>
          <a:p>
            <a:r>
              <a:rPr lang="en-US" sz="1000" b="1" i="0" u="none" strike="noStrike" kern="1200" baseline="0" dirty="0" smtClean="0">
                <a:solidFill>
                  <a:schemeClr val="tx1"/>
                </a:solidFill>
                <a:latin typeface="Arial" charset="0"/>
                <a:ea typeface="+mn-ea"/>
                <a:cs typeface="+mn-cs"/>
              </a:rPr>
              <a:t>Volunteer Generation Fund (VGF) </a:t>
            </a:r>
            <a:endParaRPr lang="en-US" sz="1000" b="0" i="0" u="none" strike="noStrike" kern="1200" baseline="0" dirty="0" smtClean="0">
              <a:solidFill>
                <a:schemeClr val="tx1"/>
              </a:solidFill>
              <a:latin typeface="Arial" charset="0"/>
              <a:ea typeface="+mn-ea"/>
              <a:cs typeface="+mn-cs"/>
            </a:endParaRPr>
          </a:p>
          <a:p>
            <a:r>
              <a:rPr lang="en-US" sz="1000" b="0" i="0" u="none" strike="noStrike" kern="1200" baseline="0" dirty="0" smtClean="0">
                <a:solidFill>
                  <a:schemeClr val="tx1"/>
                </a:solidFill>
                <a:latin typeface="Arial" charset="0"/>
                <a:ea typeface="+mn-ea"/>
                <a:cs typeface="+mn-cs"/>
              </a:rPr>
              <a:t>Sarah </a:t>
            </a:r>
            <a:r>
              <a:rPr lang="en-US" sz="1000" b="0" i="0" u="none" strike="noStrike" kern="1200" baseline="0" dirty="0" smtClean="0">
                <a:solidFill>
                  <a:schemeClr val="tx1"/>
                </a:solidFill>
                <a:latin typeface="Arial" charset="0"/>
                <a:ea typeface="+mn-ea"/>
                <a:cs typeface="+mn-cs"/>
              </a:rPr>
              <a:t>Jane Rehnborg of the RGK Center for Philanthropy and Community Service has been engaged to consult with TAVC regarding its goals for the future and sustainability after the Volunteer Generation Fund grants end in September 2013. Dr. Rehnborg met with TAVC membership on March 1st and was positively received by the group. She will be working with TAVC through September and will publish a report on her findings. </a:t>
            </a:r>
            <a:endParaRPr lang="en-US" sz="1000" dirty="0" smtClean="0"/>
          </a:p>
          <a:p>
            <a:pPr eaLnBrk="1" hangingPunct="1"/>
            <a:endParaRPr lang="en-US" sz="10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11</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sz="1000" b="1" i="0" u="none" strike="noStrike" kern="1200" baseline="0" dirty="0" smtClean="0">
                <a:solidFill>
                  <a:schemeClr val="tx1"/>
                </a:solidFill>
                <a:latin typeface="Arial" charset="0"/>
                <a:ea typeface="+mn-ea"/>
                <a:cs typeface="+mn-cs"/>
              </a:rPr>
              <a:t>30th Annual Governor’s Volunteer Awards - Online Nomination release</a:t>
            </a:r>
            <a:r>
              <a:rPr lang="en-US" sz="1000" b="0" i="0" u="none" strike="noStrike" kern="1200" baseline="0" dirty="0" smtClean="0">
                <a:solidFill>
                  <a:schemeClr val="tx1"/>
                </a:solidFill>
                <a:latin typeface="Arial" charset="0"/>
                <a:ea typeface="+mn-ea"/>
                <a:cs typeface="+mn-cs"/>
              </a:rPr>
              <a:t>: </a:t>
            </a:r>
          </a:p>
          <a:p>
            <a:r>
              <a:rPr lang="en-US" sz="1000" b="0" i="0" u="none" strike="noStrike" kern="1200" baseline="0" dirty="0" smtClean="0">
                <a:solidFill>
                  <a:schemeClr val="tx1"/>
                </a:solidFill>
                <a:latin typeface="Arial" charset="0"/>
                <a:ea typeface="+mn-ea"/>
                <a:cs typeface="+mn-cs"/>
              </a:rPr>
              <a:t>Monday, April 8 with a deadline of May 20 </a:t>
            </a:r>
          </a:p>
          <a:p>
            <a:r>
              <a:rPr lang="en-US" sz="1000" b="0" i="0" u="none" strike="noStrike" kern="1200" baseline="0" dirty="0" smtClean="0">
                <a:solidFill>
                  <a:schemeClr val="tx1"/>
                </a:solidFill>
                <a:latin typeface="Arial" charset="0"/>
                <a:ea typeface="+mn-ea"/>
                <a:cs typeface="+mn-cs"/>
              </a:rPr>
              <a:t>2013 award categories: </a:t>
            </a:r>
          </a:p>
          <a:p>
            <a:r>
              <a:rPr lang="en-US" sz="1000" b="0" i="0" u="none" strike="noStrike" kern="1200" baseline="0" dirty="0" smtClean="0">
                <a:solidFill>
                  <a:schemeClr val="tx1"/>
                </a:solidFill>
                <a:latin typeface="Arial" charset="0"/>
                <a:ea typeface="+mn-ea"/>
                <a:cs typeface="+mn-cs"/>
              </a:rPr>
              <a:t> Governor's </a:t>
            </a:r>
            <a:r>
              <a:rPr lang="en-US" sz="1000" b="0" i="0" u="none" strike="noStrike" kern="1200" baseline="0" dirty="0" err="1" smtClean="0">
                <a:solidFill>
                  <a:schemeClr val="tx1"/>
                </a:solidFill>
                <a:latin typeface="Arial" charset="0"/>
                <a:ea typeface="+mn-ea"/>
                <a:cs typeface="+mn-cs"/>
              </a:rPr>
              <a:t>Lonestar</a:t>
            </a:r>
            <a:r>
              <a:rPr lang="en-US" sz="1000" b="0" i="0" u="none" strike="noStrike" kern="1200" baseline="0" dirty="0" smtClean="0">
                <a:solidFill>
                  <a:schemeClr val="tx1"/>
                </a:solidFill>
                <a:latin typeface="Arial" charset="0"/>
                <a:ea typeface="+mn-ea"/>
                <a:cs typeface="+mn-cs"/>
              </a:rPr>
              <a:t> Achievement </a:t>
            </a:r>
          </a:p>
          <a:p>
            <a:r>
              <a:rPr lang="en-US" sz="1000" b="0" i="0" u="none" strike="noStrike" kern="1200" baseline="0" dirty="0" smtClean="0">
                <a:solidFill>
                  <a:schemeClr val="tx1"/>
                </a:solidFill>
                <a:latin typeface="Arial" charset="0"/>
                <a:ea typeface="+mn-ea"/>
                <a:cs typeface="+mn-cs"/>
              </a:rPr>
              <a:t> First Lady's Rising Star </a:t>
            </a:r>
          </a:p>
          <a:p>
            <a:r>
              <a:rPr lang="en-US" sz="1000" b="0" i="0" u="none" strike="noStrike" kern="1200" baseline="0" dirty="0" smtClean="0">
                <a:solidFill>
                  <a:schemeClr val="tx1"/>
                </a:solidFill>
                <a:latin typeface="Arial" charset="0"/>
                <a:ea typeface="+mn-ea"/>
                <a:cs typeface="+mn-cs"/>
              </a:rPr>
              <a:t> Community Leadership </a:t>
            </a:r>
          </a:p>
          <a:p>
            <a:r>
              <a:rPr lang="en-US" sz="1000" b="0" i="0" u="none" strike="noStrike" kern="1200" baseline="0" dirty="0" smtClean="0">
                <a:solidFill>
                  <a:schemeClr val="tx1"/>
                </a:solidFill>
                <a:latin typeface="Arial" charset="0"/>
                <a:ea typeface="+mn-ea"/>
                <a:cs typeface="+mn-cs"/>
              </a:rPr>
              <a:t> AmeriCorps*State and National “Getting Things Done” </a:t>
            </a:r>
          </a:p>
          <a:p>
            <a:r>
              <a:rPr lang="en-US" sz="1000" b="0" i="0" u="none" strike="noStrike" kern="1200" baseline="0" dirty="0" smtClean="0">
                <a:solidFill>
                  <a:schemeClr val="tx1"/>
                </a:solidFill>
                <a:latin typeface="Arial" charset="0"/>
                <a:ea typeface="+mn-ea"/>
                <a:cs typeface="+mn-cs"/>
              </a:rPr>
              <a:t> Senior Corps Community Impact </a:t>
            </a:r>
          </a:p>
          <a:p>
            <a:r>
              <a:rPr lang="en-US" sz="1000" b="0" i="0" u="none" strike="noStrike" kern="1200" baseline="0" dirty="0" smtClean="0">
                <a:solidFill>
                  <a:schemeClr val="tx1"/>
                </a:solidFill>
                <a:latin typeface="Arial" charset="0"/>
                <a:ea typeface="+mn-ea"/>
                <a:cs typeface="+mn-cs"/>
              </a:rPr>
              <a:t> VISTA Capacity Building </a:t>
            </a:r>
          </a:p>
          <a:p>
            <a:pPr eaLnBrk="1" hangingPunct="1"/>
            <a:endParaRPr lang="en-US" sz="1000" dirty="0" smtClean="0"/>
          </a:p>
          <a:p>
            <a:pPr eaLnBrk="1" hangingPunct="1"/>
            <a:r>
              <a:rPr lang="en-US" sz="1000" b="1" dirty="0" smtClean="0"/>
              <a:t>Leadership Council</a:t>
            </a:r>
          </a:p>
          <a:p>
            <a:pPr eaLnBrk="1" hangingPunct="1"/>
            <a:r>
              <a:rPr lang="en-US" sz="1200" b="0" i="0" u="none" strike="noStrike" kern="1200" baseline="0" dirty="0" err="1" smtClean="0">
                <a:solidFill>
                  <a:schemeClr val="tx1"/>
                </a:solidFill>
                <a:latin typeface="Arial" charset="0"/>
                <a:ea typeface="+mn-ea"/>
                <a:cs typeface="+mn-cs"/>
              </a:rPr>
              <a:t>OneStar</a:t>
            </a:r>
            <a:r>
              <a:rPr lang="en-US" sz="1200" b="0" i="0" u="none" strike="noStrike" kern="1200" baseline="0" dirty="0" smtClean="0">
                <a:solidFill>
                  <a:schemeClr val="tx1"/>
                </a:solidFill>
                <a:latin typeface="Arial" charset="0"/>
                <a:ea typeface="+mn-ea"/>
                <a:cs typeface="+mn-cs"/>
              </a:rPr>
              <a:t> hosted its first ever spring meeting for the AmeriCorps*Texas Leadership Council Kick-Off from February 25-26, 2013, which brought back together the 20-member elected council from each AmeriCorps program across the state. Members benefited from “Influencing without Authority” training from Leadership Austin, strengths-based leadership curriculum, and a national service panel consisting of CEOs of </a:t>
            </a:r>
            <a:r>
              <a:rPr lang="en-US" sz="1200" b="0" i="0" u="none" strike="noStrike" kern="1200" baseline="0" dirty="0" err="1" smtClean="0">
                <a:solidFill>
                  <a:schemeClr val="tx1"/>
                </a:solidFill>
                <a:latin typeface="Arial" charset="0"/>
                <a:ea typeface="+mn-ea"/>
                <a:cs typeface="+mn-cs"/>
              </a:rPr>
              <a:t>OneStar</a:t>
            </a:r>
            <a:r>
              <a:rPr lang="en-US" sz="1200" b="0" i="0" u="none" strike="noStrike" kern="1200" baseline="0" dirty="0" smtClean="0">
                <a:solidFill>
                  <a:schemeClr val="tx1"/>
                </a:solidFill>
                <a:latin typeface="Arial" charset="0"/>
                <a:ea typeface="+mn-ea"/>
                <a:cs typeface="+mn-cs"/>
              </a:rPr>
              <a:t>, Serve Delaware, and the Corporation for National and Community Service’s Texas State Office. In addition, members spent group project time in their four working groups: AmeriCorps Week, Disability Inclusion, Marketing &amp; Communications, and Veterans &amp; Military Family Outreach. View a video made by our Leadership Council members here! </a:t>
            </a:r>
          </a:p>
          <a:p>
            <a:pPr eaLnBrk="1" hangingPunct="1"/>
            <a:endParaRPr lang="en-US" sz="1200" b="0" i="0" u="none" strike="noStrike" kern="1200" baseline="0" dirty="0" smtClean="0">
              <a:solidFill>
                <a:schemeClr val="tx1"/>
              </a:solidFill>
              <a:latin typeface="Arial" charset="0"/>
              <a:ea typeface="+mn-ea"/>
              <a:cs typeface="+mn-cs"/>
            </a:endParaRPr>
          </a:p>
          <a:p>
            <a:pPr eaLnBrk="1" hangingPunct="1"/>
            <a:r>
              <a:rPr lang="en-US" sz="1200" b="1" i="0" u="none" strike="noStrike" kern="1200" baseline="0" dirty="0" smtClean="0">
                <a:solidFill>
                  <a:schemeClr val="tx1"/>
                </a:solidFill>
                <a:latin typeface="Arial" charset="0"/>
                <a:ea typeface="+mn-ea"/>
                <a:cs typeface="+mn-cs"/>
              </a:rPr>
              <a:t>Texas Connector </a:t>
            </a:r>
            <a:r>
              <a:rPr lang="en-US" sz="1200" b="0" i="0" u="none" strike="noStrike" kern="1200" baseline="0" dirty="0" smtClean="0">
                <a:solidFill>
                  <a:schemeClr val="tx1"/>
                </a:solidFill>
                <a:latin typeface="Arial" charset="0"/>
                <a:ea typeface="+mn-ea"/>
                <a:cs typeface="+mn-cs"/>
              </a:rPr>
              <a:t>– now live! 1-week free trials. Feedback always needed. Subscribe now – may be able to use grant funds.</a:t>
            </a:r>
            <a:endParaRPr lang="en-US" sz="1000" dirty="0" smtClean="0"/>
          </a:p>
          <a:p>
            <a:pPr eaLnBrk="1" hangingPunct="1"/>
            <a:endParaRPr lang="en-US" sz="1000" dirty="0" smtClean="0"/>
          </a:p>
          <a:p>
            <a:r>
              <a:rPr lang="en-US" sz="1200" b="1" i="0" u="none" strike="noStrike" kern="1200" baseline="0" dirty="0" smtClean="0">
                <a:solidFill>
                  <a:schemeClr val="tx1"/>
                </a:solidFill>
                <a:latin typeface="Arial" charset="0"/>
                <a:ea typeface="+mn-ea"/>
                <a:cs typeface="+mn-cs"/>
              </a:rPr>
              <a:t>Nonprofit Management Alliance of Texas (NMAT)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NMAT members completed the second of two “Powered by Pro Bono” sessions with Taproot Foundation on February 27th. Several NMAT members also received one-on-one training on the topic from Taproot. The second opportunity of 2013 is a series of discussions featuring David La </a:t>
            </a:r>
            <a:r>
              <a:rPr lang="en-US" sz="1200" b="0" i="0" u="none" strike="noStrike" kern="1200" baseline="0" dirty="0" err="1" smtClean="0">
                <a:solidFill>
                  <a:schemeClr val="tx1"/>
                </a:solidFill>
                <a:latin typeface="Arial" charset="0"/>
                <a:ea typeface="+mn-ea"/>
                <a:cs typeface="+mn-cs"/>
              </a:rPr>
              <a:t>Piana</a:t>
            </a:r>
            <a:r>
              <a:rPr lang="en-US" sz="1200" b="0" i="0" u="none" strike="noStrike" kern="1200" baseline="0" dirty="0" smtClean="0">
                <a:solidFill>
                  <a:schemeClr val="tx1"/>
                </a:solidFill>
                <a:latin typeface="Arial" charset="0"/>
                <a:ea typeface="+mn-ea"/>
                <a:cs typeface="+mn-cs"/>
              </a:rPr>
              <a:t> of La </a:t>
            </a:r>
            <a:r>
              <a:rPr lang="en-US" sz="1200" b="0" i="0" u="none" strike="noStrike" kern="1200" baseline="0" dirty="0" err="1" smtClean="0">
                <a:solidFill>
                  <a:schemeClr val="tx1"/>
                </a:solidFill>
                <a:latin typeface="Arial" charset="0"/>
                <a:ea typeface="+mn-ea"/>
                <a:cs typeface="+mn-cs"/>
              </a:rPr>
              <a:t>Piana</a:t>
            </a:r>
            <a:r>
              <a:rPr lang="en-US" sz="1200" b="0" i="0" u="none" strike="noStrike" kern="1200" baseline="0" dirty="0" smtClean="0">
                <a:solidFill>
                  <a:schemeClr val="tx1"/>
                </a:solidFill>
                <a:latin typeface="Arial" charset="0"/>
                <a:ea typeface="+mn-ea"/>
                <a:cs typeface="+mn-cs"/>
              </a:rPr>
              <a:t> Consulting, national firm dedicated to strengthening nonprofits and foundations. A collaboration between </a:t>
            </a:r>
            <a:r>
              <a:rPr lang="en-US" sz="1200" b="0" i="0" u="none" strike="noStrike" kern="1200" baseline="0" dirty="0" err="1" smtClean="0">
                <a:solidFill>
                  <a:schemeClr val="tx1"/>
                </a:solidFill>
                <a:latin typeface="Arial" charset="0"/>
                <a:ea typeface="+mn-ea"/>
                <a:cs typeface="+mn-cs"/>
              </a:rPr>
              <a:t>Greenlights</a:t>
            </a:r>
            <a:r>
              <a:rPr lang="en-US" sz="1200" b="0" i="0" u="none" strike="noStrike" kern="1200" baseline="0" dirty="0" smtClean="0">
                <a:solidFill>
                  <a:schemeClr val="tx1"/>
                </a:solidFill>
                <a:latin typeface="Arial" charset="0"/>
                <a:ea typeface="+mn-ea"/>
                <a:cs typeface="+mn-cs"/>
              </a:rPr>
              <a:t> for Nonprofit Success, the RGK Center for Philanthropy and Community Service and </a:t>
            </a:r>
            <a:r>
              <a:rPr lang="en-US" sz="1200" b="0" i="0" u="none" strike="noStrike" kern="1200" baseline="0" dirty="0" err="1" smtClean="0">
                <a:solidFill>
                  <a:schemeClr val="tx1"/>
                </a:solidFill>
                <a:latin typeface="Arial" charset="0"/>
                <a:ea typeface="+mn-ea"/>
                <a:cs typeface="+mn-cs"/>
              </a:rPr>
              <a:t>OneStar</a:t>
            </a:r>
            <a:r>
              <a:rPr lang="en-US" sz="1200" b="0" i="0" u="none" strike="noStrike" kern="1200" baseline="0" dirty="0" smtClean="0">
                <a:solidFill>
                  <a:schemeClr val="tx1"/>
                </a:solidFill>
                <a:latin typeface="Arial" charset="0"/>
                <a:ea typeface="+mn-ea"/>
                <a:cs typeface="+mn-cs"/>
              </a:rPr>
              <a:t> is bringing La </a:t>
            </a:r>
            <a:r>
              <a:rPr lang="en-US" sz="1200" b="0" i="0" u="none" strike="noStrike" kern="1200" baseline="0" dirty="0" err="1" smtClean="0">
                <a:solidFill>
                  <a:schemeClr val="tx1"/>
                </a:solidFill>
                <a:latin typeface="Arial" charset="0"/>
                <a:ea typeface="+mn-ea"/>
                <a:cs typeface="+mn-cs"/>
              </a:rPr>
              <a:t>Piana</a:t>
            </a:r>
            <a:r>
              <a:rPr lang="en-US" sz="1200" b="0" i="0" u="none" strike="noStrike" kern="1200" baseline="0" dirty="0" smtClean="0">
                <a:solidFill>
                  <a:schemeClr val="tx1"/>
                </a:solidFill>
                <a:latin typeface="Arial" charset="0"/>
                <a:ea typeface="+mn-ea"/>
                <a:cs typeface="+mn-cs"/>
              </a:rPr>
              <a:t> to Austin for three events on May 6th and 7th. NMAT members are encouraged to attend all three. The first is a lecture as part of the Moody Lecture Series at RGK Center on May 6th. May 7th will include a Town Hall Meeting hosted by </a:t>
            </a:r>
            <a:r>
              <a:rPr lang="en-US" sz="1200" b="0" i="0" u="none" strike="noStrike" kern="1200" baseline="0" dirty="0" err="1" smtClean="0">
                <a:solidFill>
                  <a:schemeClr val="tx1"/>
                </a:solidFill>
                <a:latin typeface="Arial" charset="0"/>
                <a:ea typeface="+mn-ea"/>
                <a:cs typeface="+mn-cs"/>
              </a:rPr>
              <a:t>Greenlights</a:t>
            </a:r>
            <a:r>
              <a:rPr lang="en-US" sz="1200" b="0" i="0" u="none" strike="noStrike" kern="1200" baseline="0" dirty="0" smtClean="0">
                <a:solidFill>
                  <a:schemeClr val="tx1"/>
                </a:solidFill>
                <a:latin typeface="Arial" charset="0"/>
                <a:ea typeface="+mn-ea"/>
                <a:cs typeface="+mn-cs"/>
              </a:rPr>
              <a:t> entitled “Aligned for Impact: Perspectives on What Works in Nonprofit Collaborations and Mergers”. The day will culminate with a private session for NMAT members and guests where the role of capacity builders in nonprofit collaborations and mergers will be discussed. A third training will be held in conjunction with the Texas Nonprofit Summit. Amy </a:t>
            </a:r>
            <a:r>
              <a:rPr lang="en-US" sz="1200" b="0" i="0" u="none" strike="noStrike" kern="1200" baseline="0" dirty="0" err="1" smtClean="0">
                <a:solidFill>
                  <a:schemeClr val="tx1"/>
                </a:solidFill>
                <a:latin typeface="Arial" charset="0"/>
                <a:ea typeface="+mn-ea"/>
                <a:cs typeface="+mn-cs"/>
              </a:rPr>
              <a:t>Celep</a:t>
            </a:r>
            <a:r>
              <a:rPr lang="en-US" sz="1200" b="0" i="0" u="none" strike="noStrike" kern="1200" baseline="0" dirty="0" smtClean="0">
                <a:solidFill>
                  <a:schemeClr val="tx1"/>
                </a:solidFill>
                <a:latin typeface="Arial" charset="0"/>
                <a:ea typeface="+mn-ea"/>
                <a:cs typeface="+mn-cs"/>
              </a:rPr>
              <a:t>, CEO of Community Wealth Ventures, will lead a discussion on the top ten insights they believe have created transformational change in organizations they have worked with and researched. </a:t>
            </a:r>
          </a:p>
          <a:p>
            <a:endParaRPr lang="en-US" sz="1000" b="1" i="0" u="none" strike="noStrike" kern="1200" baseline="0" dirty="0" smtClean="0">
              <a:solidFill>
                <a:schemeClr val="tx1"/>
              </a:solidFill>
              <a:latin typeface="Arial" charset="0"/>
              <a:ea typeface="+mn-ea"/>
              <a:cs typeface="+mn-cs"/>
            </a:endParaRPr>
          </a:p>
          <a:p>
            <a:r>
              <a:rPr lang="en-US" sz="1000" b="1" i="0" u="none" strike="noStrike" kern="1200" baseline="0" dirty="0" smtClean="0">
                <a:solidFill>
                  <a:schemeClr val="tx1"/>
                </a:solidFill>
                <a:latin typeface="Arial" charset="0"/>
                <a:ea typeface="+mn-ea"/>
                <a:cs typeface="+mn-cs"/>
              </a:rPr>
              <a:t>Volunteer Generation Fund (VGF) </a:t>
            </a:r>
            <a:endParaRPr lang="en-US" sz="1000" b="0" i="0" u="none" strike="noStrike" kern="1200" baseline="0" dirty="0" smtClean="0">
              <a:solidFill>
                <a:schemeClr val="tx1"/>
              </a:solidFill>
              <a:latin typeface="Arial" charset="0"/>
              <a:ea typeface="+mn-ea"/>
              <a:cs typeface="+mn-cs"/>
            </a:endParaRPr>
          </a:p>
          <a:p>
            <a:r>
              <a:rPr lang="en-US" sz="1000" b="0" i="0" u="none" strike="noStrike" kern="1200" baseline="0" dirty="0" smtClean="0">
                <a:solidFill>
                  <a:schemeClr val="tx1"/>
                </a:solidFill>
                <a:latin typeface="Arial" charset="0"/>
                <a:ea typeface="+mn-ea"/>
                <a:cs typeface="+mn-cs"/>
              </a:rPr>
              <a:t>On January 25, 2013 the Texas Association of Volunteer Centers (TAVC) sponsored a webcast of Sarah Jane </a:t>
            </a:r>
            <a:r>
              <a:rPr lang="en-US" sz="1000" b="0" i="0" u="none" strike="noStrike" kern="1200" baseline="0" dirty="0" err="1" smtClean="0">
                <a:solidFill>
                  <a:schemeClr val="tx1"/>
                </a:solidFill>
                <a:latin typeface="Arial" charset="0"/>
                <a:ea typeface="+mn-ea"/>
                <a:cs typeface="+mn-cs"/>
              </a:rPr>
              <a:t>Rehnborg’s</a:t>
            </a:r>
            <a:r>
              <a:rPr lang="en-US" sz="1000" b="0" i="0" u="none" strike="noStrike" kern="1200" baseline="0" dirty="0" smtClean="0">
                <a:solidFill>
                  <a:schemeClr val="tx1"/>
                </a:solidFill>
                <a:latin typeface="Arial" charset="0"/>
                <a:ea typeface="+mn-ea"/>
                <a:cs typeface="+mn-cs"/>
              </a:rPr>
              <a:t> session at the Texas Volunteer Management Conference. The webcast session, entitled Frameworks for Management, was attended by 50 individuals from across the State of Texas. The first of the regional symposiums focusing on volunteer management was held in Austin with a select group of nonprofit leaders and was a resounding success. Seven more symposiums on volunteer management are scheduled over the coming six months. Sarah Jane Rehnborg of the RGK Center for Philanthropy and Community Service has been engaged to consult with TAVC regarding its goals for the future and sustainability after the Volunteer Generation Fund grants end in September 2013. Dr. Rehnborg met with TAVC membership on March 1st and was positively received by the group. She will be working with TAVC through September and will publish a report on her findings. </a:t>
            </a:r>
            <a:endParaRPr lang="en-US" sz="1000" dirty="0" smtClean="0"/>
          </a:p>
          <a:p>
            <a:pPr eaLnBrk="1" hangingPunct="1"/>
            <a:endParaRPr lang="en-US" sz="1000" dirty="0" smtClean="0"/>
          </a:p>
          <a:p>
            <a:pPr eaLnBrk="1" hangingPunct="1"/>
            <a:r>
              <a:rPr lang="en-US" sz="1000" b="0" i="0" u="none" strike="noStrike" kern="1200" baseline="0" dirty="0" smtClean="0">
                <a:solidFill>
                  <a:schemeClr val="tx1"/>
                </a:solidFill>
                <a:latin typeface="Arial" charset="0"/>
                <a:ea typeface="+mn-ea"/>
                <a:cs typeface="+mn-cs"/>
              </a:rPr>
              <a:t>With the legislative session in full bloom the ICG is working through its four committees on: 1) populating the </a:t>
            </a:r>
            <a:r>
              <a:rPr lang="en-US" sz="1000" b="0" i="0" u="none" strike="noStrike" kern="1200" baseline="0" dirty="0" err="1" smtClean="0">
                <a:solidFill>
                  <a:schemeClr val="tx1"/>
                </a:solidFill>
                <a:latin typeface="Arial" charset="0"/>
                <a:ea typeface="+mn-ea"/>
                <a:cs typeface="+mn-cs"/>
              </a:rPr>
              <a:t>OneStar</a:t>
            </a:r>
            <a:r>
              <a:rPr lang="en-US" sz="1000" b="0" i="0" u="none" strike="noStrike" kern="1200" baseline="0" dirty="0" smtClean="0">
                <a:solidFill>
                  <a:schemeClr val="tx1"/>
                </a:solidFill>
                <a:latin typeface="Arial" charset="0"/>
                <a:ea typeface="+mn-ea"/>
                <a:cs typeface="+mn-cs"/>
              </a:rPr>
              <a:t> web portal with more opportunities for nonprofits to work with the state; 2) finalizing an online PowerPoint of the Contracting Lifecycle in a way faith- and community-based organization can better understand the state’s processes; and 3) adopting use of Texas Connector within ICG agencies. Several webinars are planned for the Health and Human Services Commission (HHSC) in the early part of April. Then, HHSC leaders will invite their enterprise agencies (DARS, DFPS, DADS, DSHS etc.) to do the same. </a:t>
            </a:r>
            <a:endParaRPr lang="en-US" sz="10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12</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13</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14</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15</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smtClean="0"/>
              <a:t>Fiscal sessions will now begin in Azalea/Bluebonnet</a:t>
            </a:r>
          </a:p>
          <a:p>
            <a:pPr eaLnBrk="1" hangingPunct="1"/>
            <a:r>
              <a:rPr lang="en-US" dirty="0" smtClean="0"/>
              <a:t>Program session will be in Lantana B/C</a:t>
            </a:r>
          </a:p>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16</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lvl="0"/>
            <a:r>
              <a:rPr lang="en-US" sz="1200" kern="1200" dirty="0" err="1" smtClean="0">
                <a:solidFill>
                  <a:schemeClr val="tx1"/>
                </a:solidFill>
                <a:effectLst/>
                <a:latin typeface="Arial" charset="0"/>
                <a:ea typeface="+mn-ea"/>
                <a:cs typeface="+mn-cs"/>
              </a:rPr>
              <a:t>OneStar’s</a:t>
            </a:r>
            <a:r>
              <a:rPr lang="en-US" sz="1200" kern="1200" dirty="0" smtClean="0">
                <a:solidFill>
                  <a:schemeClr val="tx1"/>
                </a:solidFill>
                <a:effectLst/>
                <a:latin typeface="Arial" charset="0"/>
                <a:ea typeface="+mn-ea"/>
                <a:cs typeface="+mn-cs"/>
              </a:rPr>
              <a:t> Role in State Plan – POC for:</a:t>
            </a:r>
          </a:p>
          <a:p>
            <a:r>
              <a:rPr lang="en-US" sz="1200" kern="1200" dirty="0" smtClean="0">
                <a:solidFill>
                  <a:schemeClr val="tx1"/>
                </a:solidFill>
                <a:effectLst/>
                <a:latin typeface="Arial" charset="0"/>
                <a:ea typeface="+mn-ea"/>
                <a:cs typeface="+mn-cs"/>
              </a:rPr>
              <a:t>-National Service resources</a:t>
            </a:r>
          </a:p>
          <a:p>
            <a:r>
              <a:rPr lang="en-US" sz="1200" kern="1200" dirty="0" smtClean="0">
                <a:solidFill>
                  <a:schemeClr val="tx1"/>
                </a:solidFill>
                <a:effectLst/>
                <a:latin typeface="Arial" charset="0"/>
                <a:ea typeface="+mn-ea"/>
                <a:cs typeface="+mn-cs"/>
              </a:rPr>
              <a:t>-Unaffiliated volunteers (portal – VolunteerTX.org)	</a:t>
            </a:r>
          </a:p>
          <a:p>
            <a:r>
              <a:rPr lang="en-US" sz="1200" kern="1200" dirty="0" smtClean="0">
                <a:solidFill>
                  <a:schemeClr val="tx1"/>
                </a:solidFill>
                <a:effectLst/>
                <a:latin typeface="Arial" charset="0"/>
                <a:ea typeface="+mn-ea"/>
                <a:cs typeface="+mn-cs"/>
              </a:rPr>
              <a:t> </a:t>
            </a:r>
          </a:p>
          <a:p>
            <a:endParaRPr lang="en-US" sz="10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17</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lvl="0"/>
            <a:r>
              <a:rPr lang="en-US" sz="1200" kern="1200" dirty="0" err="1" smtClean="0">
                <a:solidFill>
                  <a:schemeClr val="tx1"/>
                </a:solidFill>
                <a:effectLst/>
                <a:latin typeface="Arial" charset="0"/>
                <a:ea typeface="+mn-ea"/>
                <a:cs typeface="+mn-cs"/>
              </a:rPr>
              <a:t>OneStar’s</a:t>
            </a:r>
            <a:r>
              <a:rPr lang="en-US" sz="1200" kern="1200" dirty="0" smtClean="0">
                <a:solidFill>
                  <a:schemeClr val="tx1"/>
                </a:solidFill>
                <a:effectLst/>
                <a:latin typeface="Arial" charset="0"/>
                <a:ea typeface="+mn-ea"/>
                <a:cs typeface="+mn-cs"/>
              </a:rPr>
              <a:t> Role in State Plan – POC for:</a:t>
            </a:r>
          </a:p>
          <a:p>
            <a:r>
              <a:rPr lang="en-US" sz="1200" kern="1200" dirty="0" smtClean="0">
                <a:solidFill>
                  <a:schemeClr val="tx1"/>
                </a:solidFill>
                <a:effectLst/>
                <a:latin typeface="Arial" charset="0"/>
                <a:ea typeface="+mn-ea"/>
                <a:cs typeface="+mn-cs"/>
              </a:rPr>
              <a:t>-National Service resources</a:t>
            </a:r>
          </a:p>
          <a:p>
            <a:r>
              <a:rPr lang="en-US" sz="1200" kern="1200" dirty="0" smtClean="0">
                <a:solidFill>
                  <a:schemeClr val="tx1"/>
                </a:solidFill>
                <a:effectLst/>
                <a:latin typeface="Arial" charset="0"/>
                <a:ea typeface="+mn-ea"/>
                <a:cs typeface="+mn-cs"/>
              </a:rPr>
              <a:t>-Unaffiliated volunteers (portal – VolunteerTX.org)	</a:t>
            </a:r>
          </a:p>
          <a:p>
            <a:r>
              <a:rPr lang="en-US" sz="1200" kern="1200" dirty="0" smtClean="0">
                <a:solidFill>
                  <a:schemeClr val="tx1"/>
                </a:solidFill>
                <a:effectLst/>
                <a:latin typeface="Arial" charset="0"/>
                <a:ea typeface="+mn-ea"/>
                <a:cs typeface="+mn-cs"/>
              </a:rPr>
              <a:t> </a:t>
            </a:r>
          </a:p>
          <a:p>
            <a:endParaRPr lang="en-US" sz="10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18</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lvl="0"/>
            <a:r>
              <a:rPr lang="en-US" sz="1200" kern="1200" dirty="0" err="1" smtClean="0">
                <a:solidFill>
                  <a:schemeClr val="tx1"/>
                </a:solidFill>
                <a:effectLst/>
                <a:latin typeface="Arial" charset="0"/>
                <a:ea typeface="+mn-ea"/>
                <a:cs typeface="+mn-cs"/>
              </a:rPr>
              <a:t>OneStar’s</a:t>
            </a:r>
            <a:r>
              <a:rPr lang="en-US" sz="1200" kern="1200" dirty="0" smtClean="0">
                <a:solidFill>
                  <a:schemeClr val="tx1"/>
                </a:solidFill>
                <a:effectLst/>
                <a:latin typeface="Arial" charset="0"/>
                <a:ea typeface="+mn-ea"/>
                <a:cs typeface="+mn-cs"/>
              </a:rPr>
              <a:t> Role in State Plan – POC for:</a:t>
            </a:r>
          </a:p>
          <a:p>
            <a:r>
              <a:rPr lang="en-US" sz="1200" kern="1200" dirty="0" smtClean="0">
                <a:solidFill>
                  <a:schemeClr val="tx1"/>
                </a:solidFill>
                <a:effectLst/>
                <a:latin typeface="Arial" charset="0"/>
                <a:ea typeface="+mn-ea"/>
                <a:cs typeface="+mn-cs"/>
              </a:rPr>
              <a:t>-National Service resources</a:t>
            </a:r>
          </a:p>
          <a:p>
            <a:r>
              <a:rPr lang="en-US" sz="1200" kern="1200" dirty="0" smtClean="0">
                <a:solidFill>
                  <a:schemeClr val="tx1"/>
                </a:solidFill>
                <a:effectLst/>
                <a:latin typeface="Arial" charset="0"/>
                <a:ea typeface="+mn-ea"/>
                <a:cs typeface="+mn-cs"/>
              </a:rPr>
              <a:t>-Unaffiliated volunteers (portal – VolunteerTX.org)	</a:t>
            </a:r>
          </a:p>
          <a:p>
            <a:r>
              <a:rPr lang="en-US" sz="1200" kern="1200" dirty="0" smtClean="0">
                <a:solidFill>
                  <a:schemeClr val="tx1"/>
                </a:solidFill>
                <a:effectLst/>
                <a:latin typeface="Arial" charset="0"/>
                <a:ea typeface="+mn-ea"/>
                <a:cs typeface="+mn-cs"/>
              </a:rPr>
              <a:t> </a:t>
            </a:r>
          </a:p>
          <a:p>
            <a:endParaRPr lang="en-US" sz="100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19</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sz="1200" dirty="0" smtClean="0"/>
              <a:t>KXAN </a:t>
            </a:r>
            <a:r>
              <a:rPr lang="en-US" sz="1200" dirty="0" err="1" smtClean="0"/>
              <a:t>TxCC</a:t>
            </a:r>
            <a:r>
              <a:rPr lang="en-US" sz="1200" dirty="0" smtClean="0"/>
              <a:t> feature (3 min): </a:t>
            </a:r>
            <a:r>
              <a:rPr lang="en-US" sz="1200" u="sng" dirty="0" smtClean="0">
                <a:hlinkClick r:id="rId3"/>
              </a:rPr>
              <a:t>http://www.kxan.com/dpp/news/local/austin/stormy-skies-await-americorps-workers</a:t>
            </a:r>
            <a:endParaRPr lang="en-US" sz="1200" dirty="0" smtClean="0"/>
          </a:p>
          <a:p>
            <a:r>
              <a:rPr lang="en-US" sz="1200" dirty="0" smtClean="0"/>
              <a:t> </a:t>
            </a:r>
          </a:p>
          <a:p>
            <a:r>
              <a:rPr lang="en-US" sz="1200" dirty="0" smtClean="0"/>
              <a:t>Count On Us (3 min): </a:t>
            </a:r>
            <a:r>
              <a:rPr lang="en-US" sz="1200" u="sng" dirty="0" smtClean="0">
                <a:hlinkClick r:id="rId4"/>
              </a:rPr>
              <a:t>http://www.youtube.com/watch?v=QrPQnG8HuEc&amp;feature=youtu.be</a:t>
            </a:r>
            <a:endParaRPr lang="en-US" sz="1200" dirty="0" smtClean="0"/>
          </a:p>
          <a:p>
            <a:r>
              <a:rPr lang="en-US" sz="1200" dirty="0" smtClean="0"/>
              <a:t> </a:t>
            </a:r>
          </a:p>
          <a:p>
            <a:r>
              <a:rPr lang="en-US" sz="1200" dirty="0" smtClean="0"/>
              <a:t>National Service Works in Disaster (5 min): </a:t>
            </a:r>
            <a:r>
              <a:rPr lang="en-US" sz="1200" u="sng" dirty="0" smtClean="0">
                <a:hlinkClick r:id="rId5"/>
              </a:rPr>
              <a:t>http://www.youtube.com/watch?v=AsgiXGKjuuU&amp;list=UU1VuXCdPlovso1vcqi2dMng&amp;index=6</a:t>
            </a:r>
            <a:endParaRPr lang="en-US" sz="1200" dirty="0" smtClean="0"/>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2</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20</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w="9525"/>
        </p:spPr>
        <p:txBody>
          <a:bodyPr/>
          <a:lstStyle/>
          <a:p>
            <a:r>
              <a:rPr lang="en-US" smtClean="0"/>
              <a:t>Employees could not get in the front door for work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36</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37</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43</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47</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48</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49</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50</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smtClean="0"/>
              <a:t>Fiscal sessions will resume in Azalea/Bluebonnet</a:t>
            </a:r>
          </a:p>
          <a:p>
            <a:pPr eaLnBrk="1" hangingPunct="1"/>
            <a:r>
              <a:rPr lang="en-US" dirty="0" smtClean="0"/>
              <a:t>Program session will be in Lantana B/C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3C19B1F-FA33-4556-A08B-EA4E9C2CF103}" type="slidenum">
              <a:rPr lang="en-US" smtClean="0">
                <a:solidFill>
                  <a:prstClr val="black"/>
                </a:solidFill>
              </a:rPr>
              <a:pPr/>
              <a:t>51</a:t>
            </a:fld>
            <a:endParaRPr lang="en-US" smtClean="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3</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53</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54</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smtClean="0"/>
              <a:t>2012 42% response rate</a:t>
            </a:r>
          </a:p>
          <a:p>
            <a:pPr eaLnBrk="1" hangingPunct="1"/>
            <a:r>
              <a:rPr lang="en-US" dirty="0" smtClean="0"/>
              <a:t>No</a:t>
            </a:r>
            <a:r>
              <a:rPr lang="en-US" baseline="0" dirty="0" smtClean="0"/>
              <a:t> VISTAs surveyed</a:t>
            </a:r>
          </a:p>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Thank you all for helping us reach members in order to have this survey completed. </a:t>
            </a:r>
          </a:p>
          <a:p>
            <a:pPr eaLnBrk="1" hangingPunct="1"/>
            <a:endParaRPr lang="en-US" dirty="0" smtClean="0"/>
          </a:p>
          <a:p>
            <a:pPr eaLnBrk="1" hangingPunct="1"/>
            <a:r>
              <a:rPr lang="en-US" dirty="0" smtClean="0"/>
              <a:t>We plan on providing brief (1 pager) survey result reports made up for each program site so that you can see details for your specific organization. </a:t>
            </a:r>
          </a:p>
          <a:p>
            <a:endParaRPr lang="en-US" dirty="0" smtClean="0"/>
          </a:p>
          <a:p>
            <a:r>
              <a:rPr lang="en-US" dirty="0" smtClean="0"/>
              <a:t>Here is an overview of some of our results. </a:t>
            </a:r>
          </a:p>
          <a:p>
            <a:endParaRPr lang="en-US" dirty="0" smtClean="0"/>
          </a:p>
          <a:p>
            <a:r>
              <a:rPr lang="en-US" dirty="0" smtClean="0"/>
              <a:t>Veterans represent ___% of survey responders. Keep veterans in mind, CNCS &amp; NSIP are continuing to focus more and more on trying to recruit veterans into national service.</a:t>
            </a:r>
          </a:p>
          <a:p>
            <a:endParaRPr lang="en-US" dirty="0"/>
          </a:p>
        </p:txBody>
      </p:sp>
      <p:sp>
        <p:nvSpPr>
          <p:cNvPr id="4" name="Slide Number Placeholder 3"/>
          <p:cNvSpPr>
            <a:spLocks noGrp="1"/>
          </p:cNvSpPr>
          <p:nvPr>
            <p:ph type="sldNum" sz="quarter" idx="10"/>
          </p:nvPr>
        </p:nvSpPr>
        <p:spPr/>
        <p:txBody>
          <a:bodyPr/>
          <a:lstStyle/>
          <a:p>
            <a:pPr>
              <a:defRPr/>
            </a:pPr>
            <a:fld id="{21C3D1FC-F570-43B4-88B8-9B4F5D23DC25}"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970369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57</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smtClean="0"/>
              <a:t>Panel introductions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C3D1FC-F570-43B4-88B8-9B4F5D23DC25}" type="slidenum">
              <a:rPr lang="en-US" smtClean="0"/>
              <a:pPr>
                <a:defRPr/>
              </a:pPr>
              <a:t>59</a:t>
            </a:fld>
            <a:endParaRPr lang="en-US"/>
          </a:p>
        </p:txBody>
      </p:sp>
    </p:spTree>
    <p:extLst>
      <p:ext uri="{BB962C8B-B14F-4D97-AF65-F5344CB8AC3E}">
        <p14:creationId xmlns:p14="http://schemas.microsoft.com/office/powerpoint/2010/main" val="1837856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60</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smtClean="0"/>
              <a:t>Fiscal sessions will resume in Azalea/Bluebonnet</a:t>
            </a:r>
          </a:p>
          <a:p>
            <a:pPr eaLnBrk="1" hangingPunct="1"/>
            <a:r>
              <a:rPr lang="en-US" dirty="0" smtClean="0"/>
              <a:t>Program session will be in Lantana B/C</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3C19B1F-FA33-4556-A08B-EA4E9C2CF103}" type="slidenum">
              <a:rPr lang="en-US" smtClean="0">
                <a:solidFill>
                  <a:prstClr val="black"/>
                </a:solidFill>
              </a:rPr>
              <a:pPr/>
              <a:t>61</a:t>
            </a:fld>
            <a:endParaRPr lang="en-US" smtClean="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63</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64</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65</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4</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66</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67</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68</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69</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70</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71</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72</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73</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74</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75</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5</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76</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77</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3C19B1F-FA33-4556-A08B-EA4E9C2CF103}" type="slidenum">
              <a:rPr lang="en-US" smtClean="0">
                <a:solidFill>
                  <a:prstClr val="black"/>
                </a:solidFill>
              </a:rPr>
              <a:pPr/>
              <a:t>78</a:t>
            </a:fld>
            <a:endParaRPr lang="en-US" smtClean="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79</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80</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81</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82</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smtClean="0"/>
              <a:t>Also goes on to say:</a:t>
            </a:r>
          </a:p>
          <a:p>
            <a:pPr marL="457200" lvl="2" algn="l"/>
            <a:r>
              <a:rPr lang="en-US" dirty="0" smtClean="0"/>
              <a:t>To publicize the relationship between the Program and AmeriCorps, the Sub-Grantee should use one of the following phrases when describing their program: "The AmeriCorps National Service Network", "an AmeriCorps Program," or “a proud member of the AmeriCorps national service network.” Sub-Grantees are strongly encouraged to provide information or training to their AmeriCorps members about how their program is part of the national AmeriCorps program and the other programs of CNCS. Sub-Grantees are strongly encouraged to place signs that include the AmeriCorps name and logo at their service sites and may use the slogan “AmeriCorps Serving </a:t>
            </a:r>
            <a:r>
              <a:rPr lang="en-US" dirty="0" err="1" smtClean="0"/>
              <a:t>Here.</a:t>
            </a:r>
            <a:r>
              <a:rPr lang="en-US" dirty="0" smtClean="0"/>
              <a:t>” AmeriCorps members should state they are AmeriCorps members during public speaking opportunities.  </a:t>
            </a:r>
            <a:endParaRPr lang="en-US" b="1" dirty="0" smtClean="0"/>
          </a:p>
          <a:p>
            <a:r>
              <a:rPr lang="en-US" dirty="0" smtClean="0"/>
              <a:t>The Sub-Grantee may not alter the AmeriCorps logo, and shall obtain the written permission of the Commission and CNCS before using the AmeriCorps name or logo on materials that will be sold, or permitting donors to use the AmeriCorps name or logo in promotional materials. The Sub-Grantee may not use or display the AmeriCorps name or logo in connection with any activity prohibited in these grant provisions.</a:t>
            </a:r>
            <a:endParaRPr lang="en-US" b="1" dirty="0" smtClean="0"/>
          </a:p>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83</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84</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85</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6</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342900" marR="0" indent="-342900" algn="l" defTabSz="914400" rtl="0" eaLnBrk="0" fontAlgn="base" latinLnBrk="0" hangingPunct="0">
              <a:lnSpc>
                <a:spcPct val="80000"/>
              </a:lnSpc>
              <a:spcBef>
                <a:spcPct val="30000"/>
              </a:spcBef>
              <a:spcAft>
                <a:spcPct val="0"/>
              </a:spcAft>
              <a:buClrTx/>
              <a:buSzTx/>
              <a:buFont typeface="Arial" pitchFamily="34" charset="0"/>
              <a:buChar char="•"/>
              <a:tabLst/>
              <a:defRPr/>
            </a:pPr>
            <a:r>
              <a:rPr lang="en-US" sz="1200" dirty="0" smtClean="0">
                <a:solidFill>
                  <a:srgbClr val="529DBE"/>
                </a:solidFill>
                <a:latin typeface="Helvetica" pitchFamily="34" charset="0"/>
                <a:cs typeface="Helvetica" pitchFamily="34" charset="0"/>
              </a:rPr>
              <a:t>Restrooms down the hall</a:t>
            </a:r>
          </a:p>
          <a:p>
            <a:pPr marL="342900" indent="-342900" algn="l">
              <a:lnSpc>
                <a:spcPct val="80000"/>
              </a:lnSpc>
              <a:buFont typeface="Arial" pitchFamily="34" charset="0"/>
              <a:buChar char="•"/>
            </a:pPr>
            <a:r>
              <a:rPr lang="en-US" sz="1200" dirty="0" smtClean="0">
                <a:solidFill>
                  <a:srgbClr val="529DBE"/>
                </a:solidFill>
                <a:latin typeface="Helvetica" pitchFamily="34" charset="0"/>
                <a:cs typeface="Helvetica" pitchFamily="34" charset="0"/>
              </a:rPr>
              <a:t>Post-its – Parking Lot, Restaurant Recommendations</a:t>
            </a:r>
          </a:p>
          <a:p>
            <a:pPr marL="342900" indent="-342900" algn="l">
              <a:lnSpc>
                <a:spcPct val="80000"/>
              </a:lnSpc>
              <a:buFont typeface="Arial" pitchFamily="34" charset="0"/>
              <a:buChar char="•"/>
            </a:pPr>
            <a:r>
              <a:rPr lang="en-US" sz="1200" dirty="0" smtClean="0">
                <a:solidFill>
                  <a:srgbClr val="529DBE"/>
                </a:solidFill>
                <a:latin typeface="Helvetica" pitchFamily="34" charset="0"/>
                <a:cs typeface="Helvetica" pitchFamily="34" charset="0"/>
              </a:rPr>
              <a:t>Social media contest and hash</a:t>
            </a:r>
            <a:r>
              <a:rPr lang="en-US" sz="1200" baseline="0" dirty="0" smtClean="0">
                <a:solidFill>
                  <a:srgbClr val="529DBE"/>
                </a:solidFill>
                <a:latin typeface="Helvetica" pitchFamily="34" charset="0"/>
                <a:cs typeface="Helvetica" pitchFamily="34" charset="0"/>
              </a:rPr>
              <a:t> tag</a:t>
            </a:r>
            <a:r>
              <a:rPr lang="en-US" sz="1200" dirty="0" smtClean="0">
                <a:solidFill>
                  <a:srgbClr val="529DBE"/>
                </a:solidFill>
                <a:latin typeface="Helvetica" pitchFamily="34" charset="0"/>
                <a:cs typeface="Helvetica" pitchFamily="34" charset="0"/>
              </a:rPr>
              <a:t>/ photo</a:t>
            </a:r>
            <a:r>
              <a:rPr lang="en-US" sz="1200" baseline="0" dirty="0" smtClean="0">
                <a:solidFill>
                  <a:srgbClr val="529DBE"/>
                </a:solidFill>
                <a:latin typeface="Helvetica" pitchFamily="34" charset="0"/>
                <a:cs typeface="Helvetica" pitchFamily="34" charset="0"/>
              </a:rPr>
              <a:t> release forms</a:t>
            </a:r>
            <a:endParaRPr lang="en-US" sz="1200" dirty="0" smtClean="0">
              <a:solidFill>
                <a:srgbClr val="529DBE"/>
              </a:solidFill>
              <a:latin typeface="Helvetica" pitchFamily="34" charset="0"/>
              <a:cs typeface="Helvetica" pitchFamily="34" charset="0"/>
            </a:endParaRPr>
          </a:p>
          <a:p>
            <a:pPr marL="342900" indent="-342900" algn="l">
              <a:lnSpc>
                <a:spcPct val="80000"/>
              </a:lnSpc>
              <a:buFont typeface="Arial" pitchFamily="34" charset="0"/>
              <a:buChar char="•"/>
            </a:pPr>
            <a:endParaRPr lang="en-US" sz="1200" dirty="0" smtClean="0">
              <a:solidFill>
                <a:srgbClr val="529DBE"/>
              </a:solidFill>
              <a:latin typeface="Helvetica" pitchFamily="34" charset="0"/>
              <a:cs typeface="Helvetica" pitchFamily="34" charset="0"/>
            </a:endParaRPr>
          </a:p>
          <a:p>
            <a:pPr eaLnBrk="1" hangingPunct="1"/>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86</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87</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88</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89</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90</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91</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92</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93</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solidFill>
                  <a:prstClr val="black"/>
                </a:solidFill>
              </a:rPr>
              <a:pPr/>
              <a:t>94</a:t>
            </a:fld>
            <a:endParaRPr lang="en-US" smtClean="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95</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7</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342900" indent="-342900" algn="l">
              <a:lnSpc>
                <a:spcPct val="80000"/>
              </a:lnSpc>
              <a:buFont typeface="Arial" pitchFamily="34" charset="0"/>
              <a:buChar char="•"/>
            </a:pPr>
            <a:r>
              <a:rPr lang="en-US" sz="1200" dirty="0" smtClean="0">
                <a:solidFill>
                  <a:srgbClr val="529DBE"/>
                </a:solidFill>
                <a:latin typeface="Helvetica" pitchFamily="34" charset="0"/>
                <a:cs typeface="Helvetica" pitchFamily="34" charset="0"/>
              </a:rPr>
              <a:t>Post-its</a:t>
            </a:r>
          </a:p>
          <a:p>
            <a:pPr marL="342900" indent="-342900" algn="l">
              <a:lnSpc>
                <a:spcPct val="80000"/>
              </a:lnSpc>
              <a:buFont typeface="Arial" pitchFamily="34" charset="0"/>
              <a:buChar char="•"/>
            </a:pPr>
            <a:r>
              <a:rPr lang="en-US" sz="1200" dirty="0" smtClean="0">
                <a:solidFill>
                  <a:srgbClr val="529DBE"/>
                </a:solidFill>
                <a:latin typeface="Helvetica" pitchFamily="34" charset="0"/>
                <a:cs typeface="Helvetica" pitchFamily="34" charset="0"/>
              </a:rPr>
              <a:t>Restrooms</a:t>
            </a:r>
          </a:p>
          <a:p>
            <a:pPr marL="342900" indent="-342900" algn="l">
              <a:lnSpc>
                <a:spcPct val="80000"/>
              </a:lnSpc>
              <a:buFont typeface="Arial" pitchFamily="34" charset="0"/>
              <a:buChar char="•"/>
            </a:pPr>
            <a:r>
              <a:rPr lang="en-US" sz="1200" dirty="0" smtClean="0">
                <a:solidFill>
                  <a:srgbClr val="529DBE"/>
                </a:solidFill>
                <a:latin typeface="Helvetica" pitchFamily="34" charset="0"/>
                <a:cs typeface="Helvetica" pitchFamily="34" charset="0"/>
              </a:rPr>
              <a:t>Meals</a:t>
            </a:r>
          </a:p>
          <a:p>
            <a:pPr marL="342900" indent="-342900" algn="l">
              <a:lnSpc>
                <a:spcPct val="80000"/>
              </a:lnSpc>
              <a:buFont typeface="Arial" pitchFamily="34" charset="0"/>
              <a:buChar char="•"/>
            </a:pPr>
            <a:r>
              <a:rPr lang="en-US" sz="1200" dirty="0" smtClean="0">
                <a:solidFill>
                  <a:srgbClr val="529DBE"/>
                </a:solidFill>
                <a:latin typeface="Helvetica" pitchFamily="34" charset="0"/>
                <a:cs typeface="Helvetica" pitchFamily="34" charset="0"/>
              </a:rPr>
              <a:t>Social media / photo</a:t>
            </a:r>
            <a:r>
              <a:rPr lang="en-US" sz="1200" baseline="0" dirty="0" smtClean="0">
                <a:solidFill>
                  <a:srgbClr val="529DBE"/>
                </a:solidFill>
                <a:latin typeface="Helvetica" pitchFamily="34" charset="0"/>
                <a:cs typeface="Helvetica" pitchFamily="34" charset="0"/>
              </a:rPr>
              <a:t> release forms</a:t>
            </a:r>
            <a:endParaRPr lang="en-US" sz="1200" dirty="0" smtClean="0">
              <a:solidFill>
                <a:srgbClr val="529DBE"/>
              </a:solidFill>
              <a:latin typeface="Helvetica" pitchFamily="34" charset="0"/>
              <a:cs typeface="Helvetica" pitchFamily="34" charset="0"/>
            </a:endParaRPr>
          </a:p>
          <a:p>
            <a:pPr marL="342900" indent="-342900" algn="l">
              <a:lnSpc>
                <a:spcPct val="80000"/>
              </a:lnSpc>
              <a:buFont typeface="Arial" pitchFamily="34" charset="0"/>
              <a:buChar char="•"/>
            </a:pPr>
            <a:endParaRPr lang="en-US" sz="1200" dirty="0" smtClean="0">
              <a:solidFill>
                <a:srgbClr val="529DBE"/>
              </a:solidFill>
              <a:latin typeface="Helvetica" pitchFamily="34" charset="0"/>
              <a:cs typeface="Helvetica" pitchFamily="34" charset="0"/>
            </a:endParaRPr>
          </a:p>
          <a:p>
            <a:pPr eaLnBrk="1" hangingPunct="1"/>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3C19B1F-FA33-4556-A08B-EA4E9C2CF103}" type="slidenum">
              <a:rPr lang="en-US" smtClean="0">
                <a:solidFill>
                  <a:prstClr val="black"/>
                </a:solidFill>
              </a:rPr>
              <a:pPr/>
              <a:t>96</a:t>
            </a:fld>
            <a:endParaRPr lang="en-US" smtClean="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Middle school summer program </a:t>
            </a:r>
            <a:r>
              <a:rPr lang="en-US" sz="1100" dirty="0"/>
              <a:t>(statistically significant gains in Reading, Writing, and Math)</a:t>
            </a:r>
          </a:p>
          <a:p>
            <a:r>
              <a:rPr lang="en-US" dirty="0" smtClean="0"/>
              <a:t>Annual student recruitment </a:t>
            </a:r>
            <a:r>
              <a:rPr lang="en-US" sz="1100" dirty="0"/>
              <a:t>(serve more students)</a:t>
            </a:r>
            <a:endParaRPr lang="en-US" dirty="0" smtClean="0"/>
          </a:p>
          <a:p>
            <a:r>
              <a:rPr lang="en-US" dirty="0" smtClean="0"/>
              <a:t>Continued student participation </a:t>
            </a:r>
            <a:r>
              <a:rPr lang="en-US" sz="1100" dirty="0"/>
              <a:t>(low attrition)</a:t>
            </a:r>
          </a:p>
          <a:p>
            <a:r>
              <a:rPr lang="en-US" dirty="0" smtClean="0"/>
              <a:t>On-time high school graduation </a:t>
            </a:r>
          </a:p>
          <a:p>
            <a:r>
              <a:rPr lang="en-US" dirty="0" smtClean="0"/>
              <a:t>Post-secondary institution enrollment</a:t>
            </a:r>
          </a:p>
          <a:p>
            <a:endParaRPr lang="en-US" dirty="0"/>
          </a:p>
        </p:txBody>
      </p:sp>
      <p:sp>
        <p:nvSpPr>
          <p:cNvPr id="4" name="Slide Number Placeholder 3"/>
          <p:cNvSpPr>
            <a:spLocks noGrp="1"/>
          </p:cNvSpPr>
          <p:nvPr>
            <p:ph type="sldNum" sz="quarter" idx="10"/>
          </p:nvPr>
        </p:nvSpPr>
        <p:spPr/>
        <p:txBody>
          <a:bodyPr/>
          <a:lstStyle/>
          <a:p>
            <a:fld id="{A740D0BB-4138-4CDF-A7BC-BE2D97414DCC}" type="slidenum">
              <a:rPr lang="en-US" smtClean="0"/>
              <a:t>102</a:t>
            </a:fld>
            <a:endParaRPr lang="en-US"/>
          </a:p>
        </p:txBody>
      </p:sp>
    </p:spTree>
    <p:extLst>
      <p:ext uri="{BB962C8B-B14F-4D97-AF65-F5344CB8AC3E}">
        <p14:creationId xmlns:p14="http://schemas.microsoft.com/office/powerpoint/2010/main" val="902236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115</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116</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117</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118</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smtClean="0"/>
              <a:t>Welcome back</a:t>
            </a:r>
            <a:r>
              <a:rPr lang="en-US" baseline="0" dirty="0" smtClean="0"/>
              <a:t> to fiscal staff! </a:t>
            </a:r>
          </a:p>
          <a:p>
            <a:pPr eaLnBrk="1" hangingPunct="1"/>
            <a:r>
              <a:rPr lang="en-US" baseline="0" dirty="0" smtClean="0"/>
              <a:t>Recap of the day</a:t>
            </a:r>
          </a:p>
          <a:p>
            <a:pPr eaLnBrk="1" hangingPunct="1"/>
            <a:r>
              <a:rPr lang="en-US" baseline="0" dirty="0" smtClean="0"/>
              <a:t>Arrival time tomorrow – 8am breakfast, 8:30 start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Reception in Upper Dining Room! Fashion Show! Models may change in the bathroom just below the dining hall. It’s not too late to sign up! All participants will win a prize. For grand prize, judges will be looking for: 1) national service spirit/attitude 2) best integration of the AmeriCorps brand 3) prominent placement of AmeriCorps logo.</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Rainey street outing – leave from the Upper Dining Area at 6:30. OS staff will guide. 10 minute walk, 3 minute drive. Carpool if desired, but parking is limited! Lots of dining options. ATM available. </a:t>
            </a:r>
          </a:p>
          <a:p>
            <a:pPr eaLnBrk="1" hangingPunct="1"/>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3C19B1F-FA33-4556-A08B-EA4E9C2CF103}" type="slidenum">
              <a:rPr lang="en-US" smtClean="0">
                <a:ea typeface="ＭＳ Ｐゴシック" pitchFamily="-32" charset="-128"/>
              </a:rPr>
              <a:pPr/>
              <a:t>119</a:t>
            </a:fld>
            <a:endParaRPr lang="en-US" smtClean="0">
              <a:ea typeface="ＭＳ Ｐゴシック" pitchFamily="-32" charset="-128"/>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8</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C5728F7-341E-4C7C-AD33-A60D9FE0F997}" type="slidenum">
              <a:rPr lang="en-US" smtClean="0">
                <a:ea typeface="ＭＳ Ｐゴシック" pitchFamily="-32" charset="-128"/>
              </a:rPr>
              <a:pPr/>
              <a:t>9</a:t>
            </a:fld>
            <a:endParaRPr lang="en-US" smtClean="0">
              <a:ea typeface="ＭＳ Ｐゴシック" pitchFamily="-32"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smtClean="0"/>
              <a:t>New CNCS CEO Wendy Spe</a:t>
            </a:r>
            <a:r>
              <a:rPr lang="en-US" baseline="0" dirty="0" smtClean="0"/>
              <a:t>ncer</a:t>
            </a:r>
          </a:p>
          <a:p>
            <a:pPr eaLnBrk="1" hangingPunct="1"/>
            <a:r>
              <a:rPr lang="en-US" dirty="0" smtClean="0"/>
              <a:t>New CNCS</a:t>
            </a:r>
            <a:r>
              <a:rPr lang="en-US" baseline="0" dirty="0" smtClean="0"/>
              <a:t> </a:t>
            </a:r>
            <a:r>
              <a:rPr lang="en-US" dirty="0" smtClean="0"/>
              <a:t>Director of AmeriCorps Bill Basl</a:t>
            </a:r>
          </a:p>
          <a:p>
            <a:pPr eaLnBrk="1" hangingPunct="1"/>
            <a:r>
              <a:rPr lang="en-US" dirty="0" smtClean="0"/>
              <a:t>New CNCS Director of</a:t>
            </a:r>
            <a:r>
              <a:rPr lang="en-US" baseline="0" dirty="0" smtClean="0"/>
              <a:t> Research and Evaluation Chris </a:t>
            </a:r>
            <a:r>
              <a:rPr lang="en-US" baseline="0" dirty="0" err="1" smtClean="0"/>
              <a:t>Spera</a:t>
            </a:r>
            <a:endParaRPr lang="en-US" baseline="0" dirty="0" smtClean="0"/>
          </a:p>
          <a:p>
            <a:pPr eaLnBrk="1" hangingPunct="1"/>
            <a:r>
              <a:rPr lang="en-US" baseline="0" dirty="0" smtClean="0"/>
              <a:t>New CNCS Program Officer Tova Pertman</a:t>
            </a:r>
          </a:p>
          <a:p>
            <a:pPr eaLnBrk="1" hangingPunct="1"/>
            <a:r>
              <a:rPr lang="en-US" baseline="0" dirty="0" smtClean="0"/>
              <a:t>New CNCS TX State Director Terry Gunnell</a:t>
            </a:r>
          </a:p>
          <a:p>
            <a:pPr eaLnBrk="1" hangingPunct="1"/>
            <a:r>
              <a:rPr lang="en-US" baseline="0" dirty="0" smtClean="0"/>
              <a:t>No more CNCS Training Division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0A025AAD-9869-46FD-BF89-F29B8DFE9EE8}" type="slidenum">
              <a:rPr lang="en-US"/>
              <a:pPr>
                <a:defRPr/>
              </a:pPr>
              <a:t>‹#›</a:t>
            </a:fld>
            <a:endParaRPr lang="en-US">
              <a:latin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C243238-7108-4375-9264-4CFEAF122BFE}" type="slidenum">
              <a:rPr lang="en-US"/>
              <a:pPr>
                <a:defRPr/>
              </a:pPr>
              <a:t>‹#›</a:t>
            </a:fld>
            <a:endParaRPr lang="en-US">
              <a:latin typeface="Arial"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647700"/>
            <a:ext cx="2076450" cy="5372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47700"/>
            <a:ext cx="6076950" cy="5372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F3C751B-B944-4B0E-92E0-B9D375CD0D92}" type="slidenum">
              <a:rPr lang="en-US"/>
              <a:pPr>
                <a:defRPr/>
              </a:pPr>
              <a:t>‹#›</a:t>
            </a:fld>
            <a:endParaRPr lang="en-US">
              <a:latin typeface="Arial"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91090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49531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16405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59191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67282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94471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8556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6466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94EE62B-8A5D-41D8-A5A8-7E36069CA268}" type="slidenum">
              <a:rPr lang="en-US"/>
              <a:pPr>
                <a:defRPr/>
              </a:pPr>
              <a:t>‹#›</a:t>
            </a:fld>
            <a:endParaRPr lang="en-US">
              <a:latin typeface="Arial"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60517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86128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B48BB5-31A2-454B-A602-E178A3F1D32C}"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937B7F-963A-4562-A2FE-B11F0D0D11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52180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543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672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592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211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48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603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75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181B26AB-EC8D-4C02-8489-37B9D9AF43AC}" type="slidenum">
              <a:rPr lang="en-US"/>
              <a:pPr>
                <a:defRPr/>
              </a:pPr>
              <a:t>‹#›</a:t>
            </a:fld>
            <a:endParaRPr lang="en-US">
              <a:latin typeface="Arial"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660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862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74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263A52-84CD-4EEA-8695-764F8C84645C}"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B69B52-ACAE-4DB6-933A-06A13CC3E4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4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0A025AAD-9869-46FD-BF89-F29B8DFE9EE8}"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15541783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94EE62B-8A5D-41D8-A5A8-7E36069CA268}"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1138514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181B26AB-EC8D-4C02-8489-37B9D9AF43AC}"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538799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ADEF829B-C069-4C63-8FCC-AA5B1D826C66}"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37934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9200FBA1-D1D6-4957-9F4D-9642A2F1ABA5}"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1748171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7BD4724F-F581-4DF8-A52F-7A466288D2E3}"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61533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ADEF829B-C069-4C63-8FCC-AA5B1D826C66}" type="slidenum">
              <a:rPr lang="en-US"/>
              <a:pPr>
                <a:defRPr/>
              </a:pPr>
              <a:t>‹#›</a:t>
            </a:fld>
            <a:endParaRPr lang="en-US">
              <a:latin typeface="Arial"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B93B8B46-9171-43CE-BC0A-7354129EFCFE}"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1623628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CAF34EAF-BF5D-41DE-BEA8-F52240E422D8}"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338119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8BAF7276-B38A-4206-AEA6-F4F8CCAFFFA6}"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1666110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C243238-7108-4375-9264-4CFEAF122BFE}"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116494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647700"/>
            <a:ext cx="2076450" cy="5372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47700"/>
            <a:ext cx="6076950" cy="5372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F3C751B-B944-4B0E-92E0-B9D375CD0D92}" type="slidenum">
              <a:rPr lang="en-US">
                <a:solidFill>
                  <a:srgbClr val="FFFFFF"/>
                </a:solidFill>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106009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9200FBA1-D1D6-4957-9F4D-9642A2F1ABA5}" type="slidenum">
              <a:rPr lang="en-US"/>
              <a:pPr>
                <a:defRPr/>
              </a:pPr>
              <a:t>‹#›</a:t>
            </a:fld>
            <a:endParaRPr lang="en-US">
              <a:latin typeface="Arial"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7BD4724F-F581-4DF8-A52F-7A466288D2E3}" type="slidenum">
              <a:rPr lang="en-US"/>
              <a:pPr>
                <a:defRPr/>
              </a:pPr>
              <a:t>‹#›</a:t>
            </a:fld>
            <a:endParaRPr lang="en-US">
              <a:latin typeface="Arial"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B93B8B46-9171-43CE-BC0A-7354129EFCFE}" type="slidenum">
              <a:rPr lang="en-US"/>
              <a:pPr>
                <a:defRPr/>
              </a:pPr>
              <a:t>‹#›</a:t>
            </a:fld>
            <a:endParaRPr lang="en-US">
              <a:latin typeface="Arial"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CAF34EAF-BF5D-41DE-BEA8-F52240E422D8}" type="slidenum">
              <a:rPr lang="en-US"/>
              <a:pPr>
                <a:defRPr/>
              </a:pPr>
              <a:t>‹#›</a:t>
            </a:fld>
            <a:endParaRPr lang="en-US">
              <a:latin typeface="Arial"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8BAF7276-B38A-4206-AEA6-F4F8CCAFFFA6}" type="slidenum">
              <a:rPr lang="en-US"/>
              <a:pPr>
                <a:defRPr/>
              </a:pPr>
              <a:t>‹#›</a:t>
            </a:fld>
            <a:endParaRPr lang="en-US">
              <a:latin typeface="Arial"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tif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2514600" y="647700"/>
            <a:ext cx="6477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2052" name="Rectangle 4"/>
          <p:cNvSpPr>
            <a:spLocks noGrp="1" noChangeArrowheads="1"/>
          </p:cNvSpPr>
          <p:nvPr>
            <p:ph type="body" idx="1"/>
          </p:nvPr>
        </p:nvSpPr>
        <p:spPr bwMode="auto">
          <a:xfrm>
            <a:off x="6858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05" name="Rectangle 5"/>
          <p:cNvSpPr>
            <a:spLocks noGrp="1" noChangeArrowheads="1"/>
          </p:cNvSpPr>
          <p:nvPr>
            <p:ph type="sldNum" sz="quarter" idx="4"/>
          </p:nvPr>
        </p:nvSpPr>
        <p:spPr bwMode="auto">
          <a:xfrm>
            <a:off x="304800" y="655320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a:solidFill>
                  <a:schemeClr val="bg1"/>
                </a:solidFill>
                <a:latin typeface="+mn-lt"/>
                <a:ea typeface="+mn-ea"/>
              </a:defRPr>
            </a:lvl1pPr>
          </a:lstStyle>
          <a:p>
            <a:pPr>
              <a:defRPr/>
            </a:pPr>
            <a:fld id="{FD420EC3-1CAB-48BE-9BAA-710C4CBD3D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p:titleStyle>
    <p:bodyStyle>
      <a:lvl1pPr marL="342900" indent="-342900" algn="l" rtl="0" eaLnBrk="0" fontAlgn="base" hangingPunct="0">
        <a:spcBef>
          <a:spcPct val="20000"/>
        </a:spcBef>
        <a:spcAft>
          <a:spcPct val="0"/>
        </a:spcAft>
        <a:buChar char="•"/>
        <a:defRPr sz="2800">
          <a:solidFill>
            <a:srgbClr val="FF9900"/>
          </a:solidFill>
          <a:latin typeface="+mn-lt"/>
          <a:ea typeface="+mn-ea"/>
          <a:cs typeface="+mn-cs"/>
        </a:defRPr>
      </a:lvl1pPr>
      <a:lvl2pPr marL="742950" indent="-285750" algn="l" rtl="0" eaLnBrk="0" fontAlgn="base" hangingPunct="0">
        <a:spcBef>
          <a:spcPct val="20000"/>
        </a:spcBef>
        <a:spcAft>
          <a:spcPct val="0"/>
        </a:spcAft>
        <a:buChar char="–"/>
        <a:defRPr sz="2400">
          <a:solidFill>
            <a:srgbClr val="529DBE"/>
          </a:solidFill>
          <a:latin typeface="+mn-lt"/>
          <a:ea typeface="+mn-ea"/>
        </a:defRPr>
      </a:lvl2pPr>
      <a:lvl3pPr marL="1085850" indent="-228600" algn="l" rtl="0" eaLnBrk="0" fontAlgn="base" hangingPunct="0">
        <a:spcBef>
          <a:spcPct val="20000"/>
        </a:spcBef>
        <a:spcAft>
          <a:spcPct val="0"/>
        </a:spcAft>
        <a:buChar char="•"/>
        <a:defRPr sz="2000">
          <a:solidFill>
            <a:srgbClr val="529DBE"/>
          </a:solidFill>
          <a:latin typeface="+mn-lt"/>
          <a:ea typeface="+mn-ea"/>
        </a:defRPr>
      </a:lvl3pPr>
      <a:lvl4pPr marL="1428750" indent="-228600" algn="l" rtl="0" eaLnBrk="0" fontAlgn="base" hangingPunct="0">
        <a:spcBef>
          <a:spcPct val="20000"/>
        </a:spcBef>
        <a:spcAft>
          <a:spcPct val="0"/>
        </a:spcAft>
        <a:buChar char="–"/>
        <a:defRPr sz="2000">
          <a:solidFill>
            <a:srgbClr val="529DBE"/>
          </a:solidFill>
          <a:latin typeface="+mn-lt"/>
          <a:ea typeface="+mn-ea"/>
        </a:defRPr>
      </a:lvl4pPr>
      <a:lvl5pPr marL="1771650" indent="-228600" algn="l" rtl="0" eaLnBrk="0" fontAlgn="base" hangingPunct="0">
        <a:spcBef>
          <a:spcPct val="20000"/>
        </a:spcBef>
        <a:spcAft>
          <a:spcPct val="0"/>
        </a:spcAft>
        <a:buChar char="»"/>
        <a:defRPr sz="2000">
          <a:solidFill>
            <a:srgbClr val="529DBE"/>
          </a:solidFill>
          <a:latin typeface="+mn-lt"/>
          <a:ea typeface="+mn-ea"/>
        </a:defRPr>
      </a:lvl5pPr>
      <a:lvl6pPr marL="2228850" indent="-228600" algn="l" rtl="0" fontAlgn="base">
        <a:spcBef>
          <a:spcPct val="20000"/>
        </a:spcBef>
        <a:spcAft>
          <a:spcPct val="0"/>
        </a:spcAft>
        <a:buChar char="»"/>
        <a:defRPr>
          <a:solidFill>
            <a:srgbClr val="529DBE"/>
          </a:solidFill>
          <a:latin typeface="+mn-lt"/>
          <a:ea typeface="+mn-ea"/>
        </a:defRPr>
      </a:lvl6pPr>
      <a:lvl7pPr marL="2686050" indent="-228600" algn="l" rtl="0" fontAlgn="base">
        <a:spcBef>
          <a:spcPct val="20000"/>
        </a:spcBef>
        <a:spcAft>
          <a:spcPct val="0"/>
        </a:spcAft>
        <a:buChar char="»"/>
        <a:defRPr>
          <a:solidFill>
            <a:srgbClr val="529DBE"/>
          </a:solidFill>
          <a:latin typeface="+mn-lt"/>
          <a:ea typeface="+mn-ea"/>
        </a:defRPr>
      </a:lvl7pPr>
      <a:lvl8pPr marL="3143250" indent="-228600" algn="l" rtl="0" fontAlgn="base">
        <a:spcBef>
          <a:spcPct val="20000"/>
        </a:spcBef>
        <a:spcAft>
          <a:spcPct val="0"/>
        </a:spcAft>
        <a:buChar char="»"/>
        <a:defRPr>
          <a:solidFill>
            <a:srgbClr val="529DBE"/>
          </a:solidFill>
          <a:latin typeface="+mn-lt"/>
          <a:ea typeface="+mn-ea"/>
        </a:defRPr>
      </a:lvl8pPr>
      <a:lvl9pPr marL="3600450" indent="-228600" algn="l" rtl="0" fontAlgn="base">
        <a:spcBef>
          <a:spcPct val="20000"/>
        </a:spcBef>
        <a:spcAft>
          <a:spcPct val="0"/>
        </a:spcAft>
        <a:buChar char="»"/>
        <a:defRPr>
          <a:solidFill>
            <a:srgbClr val="529DB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6836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71600"/>
            <a:ext cx="8229600" cy="4800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5B48BB5-31A2-454B-A602-E178A3F1D32C}" type="datetimeFigureOut">
              <a:rPr lang="en-US" smtClean="0">
                <a:solidFill>
                  <a:prstClr val="black">
                    <a:tint val="75000"/>
                  </a:prstClr>
                </a:solidFill>
                <a:latin typeface="Calibri"/>
                <a:ea typeface="+mn-ea"/>
              </a:rPr>
              <a:pPr eaLnBrk="1" fontAlgn="auto" hangingPunct="1">
                <a:spcBef>
                  <a:spcPts val="0"/>
                </a:spcBef>
                <a:spcAft>
                  <a:spcPts val="0"/>
                </a:spcAft>
              </a:pPr>
              <a:t>4/8/2013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F937B7F-963A-4562-A2FE-B11F0D0D11A0}"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
        <p:nvSpPr>
          <p:cNvPr id="19" name="Rectangle 18"/>
          <p:cNvSpPr/>
          <p:nvPr userDrawn="1"/>
        </p:nvSpPr>
        <p:spPr>
          <a:xfrm rot="16200000">
            <a:off x="4267200" y="1905000"/>
            <a:ext cx="609600" cy="9144000"/>
          </a:xfrm>
          <a:prstGeom prst="rect">
            <a:avLst/>
          </a:prstGeom>
          <a:gradFill>
            <a:gsLst>
              <a:gs pos="53000">
                <a:srgbClr val="3D6696"/>
              </a:gs>
              <a:gs pos="100000">
                <a:srgbClr val="000714"/>
              </a:gs>
            </a:gsLst>
            <a:lin ang="3000000" scaled="0"/>
          </a:gradFill>
          <a:ln>
            <a:noFill/>
          </a:ln>
          <a:effectLst>
            <a:outerShdw blurRad="101600" dist="38100" dir="16200000" sx="103000" sy="103000"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Rectangle 24"/>
          <p:cNvSpPr/>
          <p:nvPr userDrawn="1"/>
        </p:nvSpPr>
        <p:spPr>
          <a:xfrm rot="16200000">
            <a:off x="4381500" y="2095500"/>
            <a:ext cx="381000" cy="9144000"/>
          </a:xfrm>
          <a:prstGeom prst="rect">
            <a:avLst/>
          </a:prstGeom>
          <a:gradFill>
            <a:gsLst>
              <a:gs pos="28000">
                <a:srgbClr val="9E0000"/>
              </a:gs>
              <a:gs pos="71000">
                <a:srgbClr val="580000"/>
              </a:gs>
            </a:gsLst>
            <a:lin ang="3000000" scaled="0"/>
          </a:gra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6" name="Rectangle 25"/>
          <p:cNvSpPr/>
          <p:nvPr userDrawn="1"/>
        </p:nvSpPr>
        <p:spPr>
          <a:xfrm rot="16200000" flipH="1">
            <a:off x="4549142" y="1920241"/>
            <a:ext cx="45719" cy="9143999"/>
          </a:xfrm>
          <a:prstGeom prst="rect">
            <a:avLst/>
          </a:prstGeom>
          <a:gradFill flip="none" rotWithShape="1">
            <a:gsLst>
              <a:gs pos="91000">
                <a:schemeClr val="bg1"/>
              </a:gs>
              <a:gs pos="50000">
                <a:srgbClr val="FFC000">
                  <a:shade val="67500"/>
                  <a:satMod val="115000"/>
                </a:srgbClr>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1" name="Picture 10" descr="DPS COLOR SEAL Trans.tif"/>
          <p:cNvPicPr>
            <a:picLocks noChangeAspect="1"/>
          </p:cNvPicPr>
          <p:nvPr userDrawn="1"/>
        </p:nvPicPr>
        <p:blipFill>
          <a:blip r:embed="rId13" cstate="print"/>
          <a:stretch>
            <a:fillRect/>
          </a:stretch>
        </p:blipFill>
        <p:spPr>
          <a:xfrm>
            <a:off x="72390" y="6153090"/>
            <a:ext cx="689610" cy="689610"/>
          </a:xfrm>
          <a:prstGeom prst="ellipse">
            <a:avLst/>
          </a:prstGeom>
          <a:ln>
            <a:noFill/>
          </a:ln>
          <a:effectLst>
            <a:outerShdw blurRad="139700" dist="38100" dir="2700000" sx="107000" sy="107000" algn="tl" rotWithShape="0">
              <a:prstClr val="black">
                <a:alpha val="40000"/>
              </a:prstClr>
            </a:outerShdw>
          </a:effectLst>
        </p:spPr>
      </p:pic>
      <p:sp>
        <p:nvSpPr>
          <p:cNvPr id="29" name="TextBox 28"/>
          <p:cNvSpPr txBox="1"/>
          <p:nvPr userDrawn="1"/>
        </p:nvSpPr>
        <p:spPr>
          <a:xfrm>
            <a:off x="914400" y="6141660"/>
            <a:ext cx="5486400"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srgbClr val="FFC000"/>
                </a:solidFill>
                <a:latin typeface="Minion Pro" pitchFamily="18" charset="0"/>
                <a:ea typeface="+mn-ea"/>
                <a:cs typeface="Segoe UI" pitchFamily="34" charset="0"/>
              </a:rPr>
              <a:t>Texas Department of Public Safety</a:t>
            </a:r>
            <a:endParaRPr lang="en-US" dirty="0">
              <a:solidFill>
                <a:srgbClr val="FFC000"/>
              </a:solidFill>
              <a:latin typeface="Minion Pro" pitchFamily="18" charset="0"/>
              <a:ea typeface="+mn-ea"/>
              <a:cs typeface="Segoe UI" pitchFamily="34" charset="0"/>
            </a:endParaRPr>
          </a:p>
        </p:txBody>
      </p:sp>
      <p:sp>
        <p:nvSpPr>
          <p:cNvPr id="30" name="Rectangle 29"/>
          <p:cNvSpPr/>
          <p:nvPr userDrawn="1"/>
        </p:nvSpPr>
        <p:spPr>
          <a:xfrm>
            <a:off x="914400" y="6457890"/>
            <a:ext cx="6248400" cy="40011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eaLnBrk="1" fontAlgn="auto" hangingPunct="1">
              <a:spcBef>
                <a:spcPts val="0"/>
              </a:spcBef>
              <a:spcAft>
                <a:spcPts val="0"/>
              </a:spcAft>
            </a:pPr>
            <a:r>
              <a:rPr lang="en-US" sz="2000" b="1" dirty="0" smtClean="0">
                <a:ln w="11430"/>
                <a:solidFill>
                  <a:srgbClr val="FFC000"/>
                </a:solidFill>
                <a:effectLst>
                  <a:outerShdw blurRad="25400" algn="tl" rotWithShape="0">
                    <a:srgbClr val="000000">
                      <a:alpha val="43000"/>
                    </a:srgbClr>
                  </a:outerShdw>
                </a:effectLst>
                <a:latin typeface="Minion Pro" pitchFamily="18" charset="0"/>
                <a:ea typeface="+mn-ea"/>
                <a:cs typeface="Segoe UI" pitchFamily="34" charset="0"/>
              </a:rPr>
              <a:t>DIVISION OF EMERGENCY MANAGEMENT</a:t>
            </a:r>
            <a:endParaRPr lang="en-US" sz="2000" b="1" dirty="0">
              <a:ln w="11430"/>
              <a:solidFill>
                <a:srgbClr val="FFC000"/>
              </a:solidFill>
              <a:effectLst>
                <a:outerShdw blurRad="25400" algn="tl" rotWithShape="0">
                  <a:srgbClr val="000000">
                    <a:alpha val="43000"/>
                  </a:srgbClr>
                </a:outerShdw>
              </a:effectLst>
              <a:latin typeface="Minion Pro" pitchFamily="18" charset="0"/>
              <a:ea typeface="+mn-ea"/>
              <a:cs typeface="Segoe UI" pitchFamily="34" charset="0"/>
            </a:endParaRPr>
          </a:p>
        </p:txBody>
      </p:sp>
    </p:spTree>
    <p:extLst>
      <p:ext uri="{BB962C8B-B14F-4D97-AF65-F5344CB8AC3E}">
        <p14:creationId xmlns:p14="http://schemas.microsoft.com/office/powerpoint/2010/main" val="425218022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A263A52-84CD-4EEA-8695-764F8C84645C}" type="datetimeFigureOut">
              <a:rPr lang="en-US" smtClean="0">
                <a:solidFill>
                  <a:prstClr val="black">
                    <a:tint val="75000"/>
                  </a:prstClr>
                </a:solidFill>
                <a:latin typeface="Calibri"/>
                <a:ea typeface="+mn-ea"/>
              </a:rPr>
              <a:pPr eaLnBrk="1" fontAlgn="auto" hangingPunct="1">
                <a:spcBef>
                  <a:spcPts val="0"/>
                </a:spcBef>
                <a:spcAft>
                  <a:spcPts val="0"/>
                </a:spcAft>
              </a:pPr>
              <a:t>4/8/2013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CB69B52-ACAE-4DB6-933A-06A13CC3E41E}"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34957782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2514600" y="647700"/>
            <a:ext cx="6477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2052" name="Rectangle 4"/>
          <p:cNvSpPr>
            <a:spLocks noGrp="1" noChangeArrowheads="1"/>
          </p:cNvSpPr>
          <p:nvPr>
            <p:ph type="body" idx="1"/>
          </p:nvPr>
        </p:nvSpPr>
        <p:spPr bwMode="auto">
          <a:xfrm>
            <a:off x="6858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05" name="Rectangle 5"/>
          <p:cNvSpPr>
            <a:spLocks noGrp="1" noChangeArrowheads="1"/>
          </p:cNvSpPr>
          <p:nvPr>
            <p:ph type="sldNum" sz="quarter" idx="4"/>
          </p:nvPr>
        </p:nvSpPr>
        <p:spPr bwMode="auto">
          <a:xfrm>
            <a:off x="304800" y="655320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a:solidFill>
                  <a:schemeClr val="bg1"/>
                </a:solidFill>
                <a:latin typeface="+mn-lt"/>
                <a:ea typeface="+mn-ea"/>
              </a:defRPr>
            </a:lvl1pPr>
          </a:lstStyle>
          <a:p>
            <a:pPr>
              <a:defRPr/>
            </a:pPr>
            <a:fld id="{FD420EC3-1CAB-48BE-9BAA-710C4CBD3D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852002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p:titleStyle>
    <p:bodyStyle>
      <a:lvl1pPr marL="342900" indent="-342900" algn="l" rtl="0" eaLnBrk="0" fontAlgn="base" hangingPunct="0">
        <a:spcBef>
          <a:spcPct val="20000"/>
        </a:spcBef>
        <a:spcAft>
          <a:spcPct val="0"/>
        </a:spcAft>
        <a:buChar char="•"/>
        <a:defRPr sz="2800">
          <a:solidFill>
            <a:srgbClr val="FF9900"/>
          </a:solidFill>
          <a:latin typeface="+mn-lt"/>
          <a:ea typeface="+mn-ea"/>
          <a:cs typeface="+mn-cs"/>
        </a:defRPr>
      </a:lvl1pPr>
      <a:lvl2pPr marL="742950" indent="-285750" algn="l" rtl="0" eaLnBrk="0" fontAlgn="base" hangingPunct="0">
        <a:spcBef>
          <a:spcPct val="20000"/>
        </a:spcBef>
        <a:spcAft>
          <a:spcPct val="0"/>
        </a:spcAft>
        <a:buChar char="–"/>
        <a:defRPr sz="2400">
          <a:solidFill>
            <a:srgbClr val="529DBE"/>
          </a:solidFill>
          <a:latin typeface="+mn-lt"/>
          <a:ea typeface="+mn-ea"/>
        </a:defRPr>
      </a:lvl2pPr>
      <a:lvl3pPr marL="1085850" indent="-228600" algn="l" rtl="0" eaLnBrk="0" fontAlgn="base" hangingPunct="0">
        <a:spcBef>
          <a:spcPct val="20000"/>
        </a:spcBef>
        <a:spcAft>
          <a:spcPct val="0"/>
        </a:spcAft>
        <a:buChar char="•"/>
        <a:defRPr sz="2000">
          <a:solidFill>
            <a:srgbClr val="529DBE"/>
          </a:solidFill>
          <a:latin typeface="+mn-lt"/>
          <a:ea typeface="+mn-ea"/>
        </a:defRPr>
      </a:lvl3pPr>
      <a:lvl4pPr marL="1428750" indent="-228600" algn="l" rtl="0" eaLnBrk="0" fontAlgn="base" hangingPunct="0">
        <a:spcBef>
          <a:spcPct val="20000"/>
        </a:spcBef>
        <a:spcAft>
          <a:spcPct val="0"/>
        </a:spcAft>
        <a:buChar char="–"/>
        <a:defRPr sz="2000">
          <a:solidFill>
            <a:srgbClr val="529DBE"/>
          </a:solidFill>
          <a:latin typeface="+mn-lt"/>
          <a:ea typeface="+mn-ea"/>
        </a:defRPr>
      </a:lvl4pPr>
      <a:lvl5pPr marL="1771650" indent="-228600" algn="l" rtl="0" eaLnBrk="0" fontAlgn="base" hangingPunct="0">
        <a:spcBef>
          <a:spcPct val="20000"/>
        </a:spcBef>
        <a:spcAft>
          <a:spcPct val="0"/>
        </a:spcAft>
        <a:buChar char="»"/>
        <a:defRPr sz="2000">
          <a:solidFill>
            <a:srgbClr val="529DBE"/>
          </a:solidFill>
          <a:latin typeface="+mn-lt"/>
          <a:ea typeface="+mn-ea"/>
        </a:defRPr>
      </a:lvl5pPr>
      <a:lvl6pPr marL="2228850" indent="-228600" algn="l" rtl="0" fontAlgn="base">
        <a:spcBef>
          <a:spcPct val="20000"/>
        </a:spcBef>
        <a:spcAft>
          <a:spcPct val="0"/>
        </a:spcAft>
        <a:buChar char="»"/>
        <a:defRPr>
          <a:solidFill>
            <a:srgbClr val="529DBE"/>
          </a:solidFill>
          <a:latin typeface="+mn-lt"/>
          <a:ea typeface="+mn-ea"/>
        </a:defRPr>
      </a:lvl6pPr>
      <a:lvl7pPr marL="2686050" indent="-228600" algn="l" rtl="0" fontAlgn="base">
        <a:spcBef>
          <a:spcPct val="20000"/>
        </a:spcBef>
        <a:spcAft>
          <a:spcPct val="0"/>
        </a:spcAft>
        <a:buChar char="»"/>
        <a:defRPr>
          <a:solidFill>
            <a:srgbClr val="529DBE"/>
          </a:solidFill>
          <a:latin typeface="+mn-lt"/>
          <a:ea typeface="+mn-ea"/>
        </a:defRPr>
      </a:lvl7pPr>
      <a:lvl8pPr marL="3143250" indent="-228600" algn="l" rtl="0" fontAlgn="base">
        <a:spcBef>
          <a:spcPct val="20000"/>
        </a:spcBef>
        <a:spcAft>
          <a:spcPct val="0"/>
        </a:spcAft>
        <a:buChar char="»"/>
        <a:defRPr>
          <a:solidFill>
            <a:srgbClr val="529DBE"/>
          </a:solidFill>
          <a:latin typeface="+mn-lt"/>
          <a:ea typeface="+mn-ea"/>
        </a:defRPr>
      </a:lvl8pPr>
      <a:lvl9pPr marL="3600450" indent="-228600" algn="l" rtl="0" fontAlgn="base">
        <a:spcBef>
          <a:spcPct val="20000"/>
        </a:spcBef>
        <a:spcAft>
          <a:spcPct val="0"/>
        </a:spcAft>
        <a:buChar char="»"/>
        <a:defRPr>
          <a:solidFill>
            <a:srgbClr val="529DB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www.nationalserviceresources.org/npm/training-resources"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www.youtube.com/watch?feature=player_embedded&amp;v=4ZfWxgdVm58"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QrPQnG8HuEc&amp;feature=youtu.b"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youtube.com/watch?v=AsgiXGKjuuU&amp;list=UU1VuXCdPlovso1vcqi2dMng&amp;index=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emf"/><Relationship Id="rId18" Type="http://schemas.openxmlformats.org/officeDocument/2006/relationships/image" Target="../media/image42.jpeg"/><Relationship Id="rId3" Type="http://schemas.openxmlformats.org/officeDocument/2006/relationships/image" Target="../media/image27.emf"/><Relationship Id="rId21" Type="http://schemas.openxmlformats.org/officeDocument/2006/relationships/image" Target="../media/image45.emf"/><Relationship Id="rId7" Type="http://schemas.openxmlformats.org/officeDocument/2006/relationships/image" Target="../media/image31.emf"/><Relationship Id="rId12" Type="http://schemas.openxmlformats.org/officeDocument/2006/relationships/image" Target="../media/image36.emf"/><Relationship Id="rId17" Type="http://schemas.openxmlformats.org/officeDocument/2006/relationships/image" Target="../media/image41.emf"/><Relationship Id="rId2" Type="http://schemas.openxmlformats.org/officeDocument/2006/relationships/image" Target="../media/image26.jpeg"/><Relationship Id="rId16" Type="http://schemas.openxmlformats.org/officeDocument/2006/relationships/image" Target="../media/image40.jpeg"/><Relationship Id="rId20" Type="http://schemas.openxmlformats.org/officeDocument/2006/relationships/image" Target="../media/image44.jpeg"/><Relationship Id="rId1" Type="http://schemas.openxmlformats.org/officeDocument/2006/relationships/slideLayout" Target="../slideLayouts/slideLayout29.xml"/><Relationship Id="rId6" Type="http://schemas.openxmlformats.org/officeDocument/2006/relationships/image" Target="../media/image30.emf"/><Relationship Id="rId11" Type="http://schemas.openxmlformats.org/officeDocument/2006/relationships/image" Target="../media/image35.emf"/><Relationship Id="rId24" Type="http://schemas.openxmlformats.org/officeDocument/2006/relationships/image" Target="../media/image48.png"/><Relationship Id="rId5" Type="http://schemas.openxmlformats.org/officeDocument/2006/relationships/image" Target="../media/image29.emf"/><Relationship Id="rId15" Type="http://schemas.openxmlformats.org/officeDocument/2006/relationships/image" Target="../media/image39.png"/><Relationship Id="rId23" Type="http://schemas.openxmlformats.org/officeDocument/2006/relationships/image" Target="../media/image47.emf"/><Relationship Id="rId10" Type="http://schemas.openxmlformats.org/officeDocument/2006/relationships/image" Target="../media/image34.emf"/><Relationship Id="rId19" Type="http://schemas.openxmlformats.org/officeDocument/2006/relationships/image" Target="../media/image43.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 Id="rId22"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www.txdps.state.tx.us/" TargetMode="External"/><Relationship Id="rId2" Type="http://schemas.openxmlformats.org/officeDocument/2006/relationships/hyperlink" Target="http://www.preparingtexas.org/" TargetMode="External"/><Relationship Id="rId1" Type="http://schemas.openxmlformats.org/officeDocument/2006/relationships/slideLayout" Target="../slideLayouts/slideLayout18.xml"/><Relationship Id="rId4" Type="http://schemas.openxmlformats.org/officeDocument/2006/relationships/hyperlink" Target="http://www.txvoad.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Suzanne@onestarfoundation.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mailto:Janem@onestarfoundation.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youtube.com/watch?v=K-cvcjvRokA&amp;sns=em"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hyperlink" Target="http://www.americorps.gov/about/media_kit/logos.asp" TargetMode="External"/><Relationship Id="rId2" Type="http://schemas.openxmlformats.org/officeDocument/2006/relationships/notesSlide" Target="../notesSlides/notesSlide57.xml"/><Relationship Id="rId1" Type="http://schemas.openxmlformats.org/officeDocument/2006/relationships/slideLayout" Target="../slideLayouts/slideLayout34.xml"/><Relationship Id="rId5" Type="http://schemas.openxmlformats.org/officeDocument/2006/relationships/image" Target="../media/image119.png"/><Relationship Id="rId4" Type="http://schemas.openxmlformats.org/officeDocument/2006/relationships/hyperlink" Target="http://www.americorps.gov/pdf/graphicstandards.pd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hyperlink" Target="http://vodpod.com/watch/792095-the-girl-effect" TargetMode="External"/><Relationship Id="rId2" Type="http://schemas.openxmlformats.org/officeDocument/2006/relationships/notesSlide" Target="../notesSlides/notesSlide59.xml"/><Relationship Id="rId1" Type="http://schemas.openxmlformats.org/officeDocument/2006/relationships/slideLayout" Target="../slideLayouts/slideLayout34.xml"/><Relationship Id="rId4" Type="http://schemas.openxmlformats.org/officeDocument/2006/relationships/image" Target="../media/image122.png"/></Relationships>
</file>

<file path=ppt/slides/_rels/slide86.xml.rels><?xml version="1.0" encoding="UTF-8" standalone="yes"?>
<Relationships xmlns="http://schemas.openxmlformats.org/package/2006/relationships"><Relationship Id="rId3" Type="http://schemas.openxmlformats.org/officeDocument/2006/relationships/hyperlink" Target="http://vodpod.com/watch/792095-the-girl-effect" TargetMode="External"/><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3" Type="http://schemas.openxmlformats.org/officeDocument/2006/relationships/hyperlink" Target="http://vodpod.com/watch/792095-the-girl-effect" TargetMode="External"/><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hyperlink" Target="http://vodpod.com/watch/792095-the-girl-effect" TargetMode="External"/><Relationship Id="rId2" Type="http://schemas.openxmlformats.org/officeDocument/2006/relationships/notesSlide" Target="../notesSlides/notesSlide62.xml"/><Relationship Id="rId1" Type="http://schemas.openxmlformats.org/officeDocument/2006/relationships/slideLayout" Target="../slideLayouts/slideLayout34.xml"/><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3" Type="http://schemas.openxmlformats.org/officeDocument/2006/relationships/hyperlink" Target="http://vodpod.com/watch/792095-the-girl-effect" TargetMode="External"/><Relationship Id="rId2" Type="http://schemas.openxmlformats.org/officeDocument/2006/relationships/notesSlide" Target="../notesSlides/notesSlide63.xml"/><Relationship Id="rId1" Type="http://schemas.openxmlformats.org/officeDocument/2006/relationships/slideLayout" Target="../slideLayouts/slideLayout34.xml"/><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8" Type="http://schemas.openxmlformats.org/officeDocument/2006/relationships/image" Target="cid:image003.png@01CD091A.83301AE0" TargetMode="External"/><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hyperlink" Target="http://vodpod.com/watch/792095-the-girl-effect" TargetMode="External"/><Relationship Id="rId2" Type="http://schemas.openxmlformats.org/officeDocument/2006/relationships/notesSlide" Target="../notesSlides/notesSlide64.xml"/><Relationship Id="rId1" Type="http://schemas.openxmlformats.org/officeDocument/2006/relationships/slideLayout" Target="../slideLayouts/slideLayout34.xml"/><Relationship Id="rId5" Type="http://schemas.openxmlformats.org/officeDocument/2006/relationships/image" Target="../media/image128.png"/><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hyperlink" Target="http://vodpod.com/watch/792095-the-girl-effect" TargetMode="External"/><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12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vimeo.com/61380481"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63B802A-BAF8-4451-A3E8-6F84BD109C12}" type="slidenum">
              <a:rPr lang="en-US"/>
              <a:pPr>
                <a:defRPr/>
              </a:pPr>
              <a:t>1</a:t>
            </a:fld>
            <a:endParaRPr lang="en-US">
              <a:latin typeface="Arial" charset="0"/>
            </a:endParaRPr>
          </a:p>
        </p:txBody>
      </p:sp>
      <p:pic>
        <p:nvPicPr>
          <p:cNvPr id="1433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ubtitle 4"/>
          <p:cNvSpPr>
            <a:spLocks noGrp="1"/>
          </p:cNvSpPr>
          <p:nvPr>
            <p:ph type="subTitle" idx="1"/>
          </p:nvPr>
        </p:nvSpPr>
        <p:spPr>
          <a:xfrm>
            <a:off x="1371600" y="4419600"/>
            <a:ext cx="6629400" cy="1676400"/>
          </a:xfrm>
        </p:spPr>
        <p:txBody>
          <a:bodyPr/>
          <a:lstStyle/>
          <a:p>
            <a:pPr>
              <a:defRPr/>
            </a:pPr>
            <a:r>
              <a:rPr lang="en-US" b="1" dirty="0" smtClean="0">
                <a:solidFill>
                  <a:schemeClr val="accent3"/>
                </a:solidFill>
                <a:latin typeface="Arial" charset="0"/>
              </a:rPr>
              <a:t>2013 AmeriCorps*Texas </a:t>
            </a:r>
          </a:p>
          <a:p>
            <a:pPr>
              <a:defRPr/>
            </a:pPr>
            <a:r>
              <a:rPr lang="en-US" b="1" dirty="0" smtClean="0">
                <a:solidFill>
                  <a:schemeClr val="accent3"/>
                </a:solidFill>
                <a:latin typeface="Arial" charset="0"/>
              </a:rPr>
              <a:t>All-Grantee Meeting </a:t>
            </a:r>
          </a:p>
          <a:p>
            <a:pPr>
              <a:defRPr/>
            </a:pPr>
            <a:r>
              <a:rPr lang="en-US" b="1" dirty="0" smtClean="0">
                <a:solidFill>
                  <a:schemeClr val="accent3"/>
                </a:solidFill>
                <a:latin typeface="Arial" charset="0"/>
              </a:rPr>
              <a:t>April 4-5, 2013</a:t>
            </a:r>
            <a:endParaRPr lang="en-US" b="1" dirty="0">
              <a:solidFill>
                <a:schemeClr val="accent3"/>
              </a:solidFill>
              <a:latin typeface="Arial" charset="0"/>
            </a:endParaRPr>
          </a:p>
          <a:p>
            <a:pPr>
              <a:defRPr/>
            </a:pPr>
            <a:endParaRPr lang="en-US" sz="1000" dirty="0" smtClean="0">
              <a:solidFill>
                <a:schemeClr val="accent3"/>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332572"/>
            <a:ext cx="4114800" cy="954107"/>
          </a:xfrm>
        </p:spPr>
        <p:txBody>
          <a:bodyPr/>
          <a:lstStyle/>
          <a:p>
            <a:pPr eaLnBrk="1" hangingPunct="1"/>
            <a:r>
              <a:rPr lang="en-US" sz="2800" b="1" dirty="0" smtClean="0"/>
              <a:t>Updates from the Field</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10</a:t>
            </a:fld>
            <a:endParaRPr lang="en-US">
              <a:latin typeface="Arial" charset="0"/>
            </a:endParaRPr>
          </a:p>
        </p:txBody>
      </p:sp>
      <p:sp>
        <p:nvSpPr>
          <p:cNvPr id="2" name="Subtitle 1"/>
          <p:cNvSpPr>
            <a:spLocks noGrp="1"/>
          </p:cNvSpPr>
          <p:nvPr>
            <p:ph type="subTitle" idx="1"/>
          </p:nvPr>
        </p:nvSpPr>
        <p:spPr>
          <a:xfrm>
            <a:off x="381000" y="1828800"/>
            <a:ext cx="5956300" cy="5105400"/>
          </a:xfrm>
        </p:spPr>
        <p:txBody>
          <a:bodyPr/>
          <a:lstStyle/>
          <a:p>
            <a:pPr marL="457200" indent="-457200" algn="l">
              <a:buFont typeface="Arial" pitchFamily="34" charset="0"/>
              <a:buChar char="•"/>
            </a:pPr>
            <a:r>
              <a:rPr lang="en-US" sz="2400" dirty="0" smtClean="0"/>
              <a:t>News from Texas</a:t>
            </a:r>
          </a:p>
          <a:p>
            <a:pPr marL="914400" lvl="1" indent="-457200" algn="l">
              <a:buFont typeface="Arial" pitchFamily="34" charset="0"/>
              <a:buChar char="•"/>
            </a:pPr>
            <a:r>
              <a:rPr lang="en-US" dirty="0" smtClean="0"/>
              <a:t>Legislative Session – Jan 28-May 7</a:t>
            </a:r>
          </a:p>
          <a:p>
            <a:pPr marL="914400" lvl="1" indent="-457200" algn="l">
              <a:buFont typeface="Arial" pitchFamily="34" charset="0"/>
              <a:buChar char="•"/>
            </a:pPr>
            <a:r>
              <a:rPr lang="en-US" dirty="0"/>
              <a:t>Governor’s </a:t>
            </a:r>
            <a:r>
              <a:rPr lang="en-US" dirty="0" smtClean="0"/>
              <a:t>Proclamation</a:t>
            </a:r>
          </a:p>
          <a:p>
            <a:pPr marL="914400" lvl="1" indent="-457200" algn="l">
              <a:buFont typeface="Arial" pitchFamily="34" charset="0"/>
              <a:buChar char="•"/>
            </a:pPr>
            <a:r>
              <a:rPr lang="en-US" dirty="0" smtClean="0"/>
              <a:t>Texas House of Representatives recognition</a:t>
            </a:r>
            <a:endParaRPr lang="en-US" dirty="0"/>
          </a:p>
          <a:p>
            <a:pPr lvl="1" algn="l"/>
            <a:endParaRPr lang="en-US" sz="1800" dirty="0"/>
          </a:p>
          <a:p>
            <a:pPr marL="914400" lvl="1" indent="-457200" algn="l">
              <a:buFont typeface="Arial" pitchFamily="34" charset="0"/>
              <a:buChar char="•"/>
            </a:pPr>
            <a:endParaRPr lang="en-US" sz="1800" dirty="0" smtClean="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847850"/>
            <a:ext cx="241935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3529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Importance of Data Collection</a:t>
            </a:r>
            <a:endParaRPr lang="en-US" sz="2800" b="1" dirty="0"/>
          </a:p>
        </p:txBody>
      </p:sp>
      <p:sp>
        <p:nvSpPr>
          <p:cNvPr id="3" name="Content Placeholder 2"/>
          <p:cNvSpPr>
            <a:spLocks noGrp="1"/>
          </p:cNvSpPr>
          <p:nvPr>
            <p:ph idx="1"/>
          </p:nvPr>
        </p:nvSpPr>
        <p:spPr>
          <a:xfrm>
            <a:off x="685800" y="2895600"/>
            <a:ext cx="7772400" cy="4114800"/>
          </a:xfrm>
        </p:spPr>
        <p:txBody>
          <a:bodyPr/>
          <a:lstStyle/>
          <a:p>
            <a:r>
              <a:rPr lang="en-US" dirty="0" smtClean="0"/>
              <a:t>Individual student progress over time</a:t>
            </a:r>
          </a:p>
          <a:p>
            <a:r>
              <a:rPr lang="en-US" dirty="0" smtClean="0"/>
              <a:t>Staff turnover </a:t>
            </a:r>
          </a:p>
          <a:p>
            <a:r>
              <a:rPr lang="en-US" dirty="0" smtClean="0"/>
              <a:t>Accountability</a:t>
            </a:r>
          </a:p>
          <a:p>
            <a:r>
              <a:rPr lang="en-US" dirty="0" smtClean="0"/>
              <a:t>Inform decision-making</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3066"/>
            <a:ext cx="3995737" cy="97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8574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Context</a:t>
            </a:r>
            <a:endParaRPr lang="en-US" sz="2800" b="1" dirty="0"/>
          </a:p>
        </p:txBody>
      </p:sp>
      <p:sp>
        <p:nvSpPr>
          <p:cNvPr id="3" name="Content Placeholder 2"/>
          <p:cNvSpPr>
            <a:spLocks noGrp="1"/>
          </p:cNvSpPr>
          <p:nvPr>
            <p:ph idx="1"/>
          </p:nvPr>
        </p:nvSpPr>
        <p:spPr>
          <a:xfrm>
            <a:off x="685800" y="2895600"/>
            <a:ext cx="7772400" cy="4114800"/>
          </a:xfrm>
        </p:spPr>
        <p:txBody>
          <a:bodyPr/>
          <a:lstStyle/>
          <a:p>
            <a:r>
              <a:rPr lang="en-US" dirty="0" smtClean="0"/>
              <a:t>From spreadsheets to database</a:t>
            </a:r>
          </a:p>
          <a:p>
            <a:r>
              <a:rPr lang="en-US" dirty="0" smtClean="0"/>
              <a:t>Constantly changing and improving</a:t>
            </a:r>
          </a:p>
          <a:p>
            <a:r>
              <a:rPr lang="en-US" dirty="0" smtClean="0"/>
              <a:t>Volunteer support </a:t>
            </a:r>
          </a:p>
          <a:p>
            <a:r>
              <a:rPr lang="en-US" dirty="0" smtClean="0"/>
              <a:t>Staff training and buy-in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3066"/>
            <a:ext cx="3995737" cy="97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0129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Our Performance Measures</a:t>
            </a:r>
            <a:endParaRPr lang="en-US" sz="2800" b="1" dirty="0"/>
          </a:p>
        </p:txBody>
      </p:sp>
      <p:sp>
        <p:nvSpPr>
          <p:cNvPr id="3" name="Content Placeholder 2"/>
          <p:cNvSpPr>
            <a:spLocks noGrp="1"/>
          </p:cNvSpPr>
          <p:nvPr>
            <p:ph idx="1"/>
          </p:nvPr>
        </p:nvSpPr>
        <p:spPr>
          <a:xfrm>
            <a:off x="457200" y="2713037"/>
            <a:ext cx="8229600" cy="4525963"/>
          </a:xfrm>
        </p:spPr>
        <p:txBody>
          <a:bodyPr/>
          <a:lstStyle/>
          <a:p>
            <a:r>
              <a:rPr lang="en-US" dirty="0" smtClean="0"/>
              <a:t>Middle school </a:t>
            </a:r>
            <a:r>
              <a:rPr lang="en-US" dirty="0"/>
              <a:t>s</a:t>
            </a:r>
            <a:r>
              <a:rPr lang="en-US" dirty="0" smtClean="0"/>
              <a:t>ummer program </a:t>
            </a:r>
            <a:r>
              <a:rPr lang="en-US" sz="2400" dirty="0" smtClean="0"/>
              <a:t>(statistically </a:t>
            </a:r>
            <a:r>
              <a:rPr lang="en-US" sz="2400" dirty="0"/>
              <a:t>significant gains </a:t>
            </a:r>
            <a:r>
              <a:rPr lang="en-US" sz="2400" dirty="0" smtClean="0"/>
              <a:t>in Reading, Writing, and Math)</a:t>
            </a:r>
            <a:endParaRPr lang="en-US" sz="2800" dirty="0" smtClean="0"/>
          </a:p>
          <a:p>
            <a:r>
              <a:rPr lang="en-US" dirty="0" smtClean="0"/>
              <a:t>Annual student recruitment </a:t>
            </a:r>
          </a:p>
          <a:p>
            <a:r>
              <a:rPr lang="en-US" dirty="0" smtClean="0"/>
              <a:t>Continued student participation </a:t>
            </a:r>
          </a:p>
          <a:p>
            <a:r>
              <a:rPr lang="en-US" dirty="0" smtClean="0"/>
              <a:t>On-time high school graduation </a:t>
            </a:r>
          </a:p>
          <a:p>
            <a:r>
              <a:rPr lang="en-US" dirty="0" smtClean="0"/>
              <a:t>Post-secondary institution enrollment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16866"/>
            <a:ext cx="3995737" cy="97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74167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Salesforce</a:t>
            </a:r>
            <a:endParaRPr lang="en-US" sz="2800" b="1" dirty="0"/>
          </a:p>
        </p:txBody>
      </p:sp>
      <p:sp>
        <p:nvSpPr>
          <p:cNvPr id="3" name="Content Placeholder 2"/>
          <p:cNvSpPr>
            <a:spLocks noGrp="1"/>
          </p:cNvSpPr>
          <p:nvPr>
            <p:ph idx="1"/>
          </p:nvPr>
        </p:nvSpPr>
        <p:spPr>
          <a:xfrm>
            <a:off x="685800" y="1447800"/>
            <a:ext cx="8001000" cy="4724400"/>
          </a:xfrm>
        </p:spPr>
        <p:txBody>
          <a:bodyPr>
            <a:noAutofit/>
          </a:bodyPr>
          <a:lstStyle/>
          <a:p>
            <a:r>
              <a:rPr lang="en-US" sz="2600" dirty="0" smtClean="0"/>
              <a:t>Individual Student and Family Information </a:t>
            </a:r>
          </a:p>
          <a:p>
            <a:pPr lvl="1"/>
            <a:r>
              <a:rPr lang="en-US" sz="2600" dirty="0" smtClean="0"/>
              <a:t>Demographics</a:t>
            </a:r>
          </a:p>
          <a:p>
            <a:pPr lvl="1"/>
            <a:r>
              <a:rPr lang="en-US" sz="2600" dirty="0" smtClean="0"/>
              <a:t>Contact Information</a:t>
            </a:r>
          </a:p>
          <a:p>
            <a:r>
              <a:rPr lang="en-US" sz="2600" dirty="0" smtClean="0"/>
              <a:t>Programmatic Information</a:t>
            </a:r>
          </a:p>
          <a:p>
            <a:pPr lvl="1"/>
            <a:r>
              <a:rPr lang="en-US" sz="2600" dirty="0"/>
              <a:t>Case Management/Contact </a:t>
            </a:r>
            <a:r>
              <a:rPr lang="en-US" sz="2600" dirty="0" smtClean="0"/>
              <a:t>Notes</a:t>
            </a:r>
          </a:p>
          <a:p>
            <a:pPr lvl="1"/>
            <a:r>
              <a:rPr lang="en-US" sz="2600" dirty="0" smtClean="0"/>
              <a:t>Grades </a:t>
            </a:r>
            <a:r>
              <a:rPr lang="en-US" sz="2600" dirty="0"/>
              <a:t>and </a:t>
            </a:r>
            <a:r>
              <a:rPr lang="en-US" sz="2600" dirty="0" smtClean="0"/>
              <a:t>Attendance</a:t>
            </a:r>
          </a:p>
          <a:p>
            <a:pPr lvl="1"/>
            <a:r>
              <a:rPr lang="en-US" sz="2600" dirty="0"/>
              <a:t>Test </a:t>
            </a:r>
            <a:r>
              <a:rPr lang="en-US" sz="2600" dirty="0" smtClean="0"/>
              <a:t>Scores</a:t>
            </a:r>
            <a:endParaRPr lang="en-US" sz="2600" dirty="0"/>
          </a:p>
          <a:p>
            <a:pPr lvl="1"/>
            <a:r>
              <a:rPr lang="en-US" sz="2600" dirty="0" smtClean="0"/>
              <a:t>Event Attendance</a:t>
            </a:r>
          </a:p>
          <a:p>
            <a:pPr lvl="1"/>
            <a:r>
              <a:rPr lang="en-US" sz="2600" dirty="0" smtClean="0"/>
              <a:t>Milestones</a:t>
            </a:r>
          </a:p>
          <a:p>
            <a:r>
              <a:rPr lang="en-US" sz="2600" dirty="0" smtClean="0"/>
              <a:t>Reporting</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206" y="4876800"/>
            <a:ext cx="3992563"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7409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79438"/>
            <a:ext cx="7543800" cy="487362"/>
          </a:xfrm>
        </p:spPr>
        <p:txBody>
          <a:bodyPr>
            <a:noAutofit/>
          </a:bodyPr>
          <a:lstStyle/>
          <a:p>
            <a:r>
              <a:rPr lang="en-US" sz="2800" b="1" dirty="0" smtClean="0"/>
              <a:t>Salesforce Dashboard</a:t>
            </a:r>
            <a:endParaRPr lang="en-US" sz="2800" b="1" dirty="0"/>
          </a:p>
        </p:txBody>
      </p:sp>
      <p:pic>
        <p:nvPicPr>
          <p:cNvPr id="2050" name="Picture 2" descr="C:\Users\abby\Desktop\SF Dashboar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428975"/>
            <a:ext cx="8707582" cy="48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3086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Student Account</a:t>
            </a:r>
            <a:endParaRPr lang="en-US" sz="2800" b="1" dirty="0"/>
          </a:p>
        </p:txBody>
      </p:sp>
      <p:pic>
        <p:nvPicPr>
          <p:cNvPr id="3076" name="Picture 4" descr="C:\Users\abby\Desktop\Student Account 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02216"/>
            <a:ext cx="8808844" cy="332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4423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6477000" cy="647700"/>
          </a:xfrm>
        </p:spPr>
        <p:txBody>
          <a:bodyPr>
            <a:normAutofit/>
          </a:bodyPr>
          <a:lstStyle/>
          <a:p>
            <a:r>
              <a:rPr lang="en-US" sz="2800" b="1" dirty="0" smtClean="0"/>
              <a:t>Individual Student Data</a:t>
            </a:r>
            <a:endParaRPr lang="en-US" sz="2800" b="1" dirty="0"/>
          </a:p>
        </p:txBody>
      </p:sp>
      <p:pic>
        <p:nvPicPr>
          <p:cNvPr id="4099" name="Picture 3" descr="C:\Users\abby\Desktop\Grades and Attendance  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8569944" cy="28146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1524000"/>
            <a:ext cx="4209294" cy="523220"/>
          </a:xfrm>
          <a:prstGeom prst="rect">
            <a:avLst/>
          </a:prstGeom>
        </p:spPr>
        <p:txBody>
          <a:bodyPr wrap="none">
            <a:spAutoFit/>
          </a:bodyPr>
          <a:lstStyle/>
          <a:p>
            <a:r>
              <a:rPr lang="en-US" sz="2800" b="1" dirty="0">
                <a:solidFill>
                  <a:srgbClr val="FF9900"/>
                </a:solidFill>
                <a:latin typeface="+mj-lt"/>
              </a:rPr>
              <a:t>Grades and Attendance</a:t>
            </a:r>
            <a:endParaRPr lang="en-US" sz="2800" dirty="0">
              <a:solidFill>
                <a:srgbClr val="FF9900"/>
              </a:solidFill>
              <a:latin typeface="+mj-lt"/>
            </a:endParaRPr>
          </a:p>
        </p:txBody>
      </p:sp>
    </p:spTree>
    <p:extLst>
      <p:ext uri="{BB962C8B-B14F-4D97-AF65-F5344CB8AC3E}">
        <p14:creationId xmlns:p14="http://schemas.microsoft.com/office/powerpoint/2010/main" val="21181766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Aggregate Data</a:t>
            </a:r>
            <a:endParaRPr lang="en-US" sz="2800" dirty="0"/>
          </a:p>
        </p:txBody>
      </p:sp>
      <p:pic>
        <p:nvPicPr>
          <p:cNvPr id="1026" name="Picture 2" descr="C:\Users\abby\Desktop\Grade Report 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13368"/>
            <a:ext cx="5981123" cy="4563632"/>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69" y="1295400"/>
            <a:ext cx="43894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7108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Event Attendance and Activity</a:t>
            </a:r>
            <a:endParaRPr lang="en-US" sz="2800" b="1" dirty="0"/>
          </a:p>
        </p:txBody>
      </p:sp>
      <p:pic>
        <p:nvPicPr>
          <p:cNvPr id="5124" name="Picture 4" descr="C:\Users\abby\Desktop\Event Attendance and Activity Histo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53906"/>
            <a:ext cx="8610600" cy="335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0364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Case Note</a:t>
            </a:r>
            <a:endParaRPr lang="en-US" sz="2800" b="1" dirty="0"/>
          </a:p>
        </p:txBody>
      </p:sp>
      <p:pic>
        <p:nvPicPr>
          <p:cNvPr id="2051" name="Picture 3" descr="C:\Users\abby\Desktop\Case Note 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18" y="2057400"/>
            <a:ext cx="8991600" cy="26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377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332572"/>
            <a:ext cx="4114800" cy="954107"/>
          </a:xfrm>
        </p:spPr>
        <p:txBody>
          <a:bodyPr/>
          <a:lstStyle/>
          <a:p>
            <a:pPr eaLnBrk="1" hangingPunct="1"/>
            <a:r>
              <a:rPr lang="en-US" sz="2800" b="1" dirty="0" smtClean="0"/>
              <a:t>Updates from the Field</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11</a:t>
            </a:fld>
            <a:endParaRPr lang="en-US">
              <a:latin typeface="Arial" charset="0"/>
            </a:endParaRPr>
          </a:p>
        </p:txBody>
      </p:sp>
      <p:sp>
        <p:nvSpPr>
          <p:cNvPr id="2" name="Subtitle 1"/>
          <p:cNvSpPr>
            <a:spLocks noGrp="1"/>
          </p:cNvSpPr>
          <p:nvPr>
            <p:ph type="subTitle" idx="1"/>
          </p:nvPr>
        </p:nvSpPr>
        <p:spPr>
          <a:xfrm>
            <a:off x="152400" y="1371600"/>
            <a:ext cx="6477000" cy="5105400"/>
          </a:xfrm>
        </p:spPr>
        <p:txBody>
          <a:bodyPr/>
          <a:lstStyle/>
          <a:p>
            <a:pPr marL="457200" indent="-457200" algn="l">
              <a:buFont typeface="Arial" pitchFamily="34" charset="0"/>
              <a:buChar char="•"/>
            </a:pPr>
            <a:r>
              <a:rPr lang="en-US" sz="2200" dirty="0" smtClean="0"/>
              <a:t>News from </a:t>
            </a:r>
            <a:r>
              <a:rPr lang="en-US" sz="2200" dirty="0" err="1" smtClean="0"/>
              <a:t>OneStar</a:t>
            </a:r>
            <a:endParaRPr lang="en-US" sz="2200" dirty="0" smtClean="0"/>
          </a:p>
          <a:p>
            <a:pPr marL="914400" lvl="1" indent="-457200" algn="l">
              <a:buFont typeface="Arial" pitchFamily="34" charset="0"/>
              <a:buChar char="•"/>
            </a:pPr>
            <a:r>
              <a:rPr lang="en-US" sz="2200" dirty="0" smtClean="0"/>
              <a:t>Leadership Council</a:t>
            </a:r>
          </a:p>
          <a:p>
            <a:pPr marL="914400" lvl="1" indent="-457200" algn="l">
              <a:buFont typeface="Arial" pitchFamily="34" charset="0"/>
              <a:buChar char="•"/>
            </a:pPr>
            <a:r>
              <a:rPr lang="en-US" sz="2200" dirty="0" smtClean="0"/>
              <a:t>Nonprofit Management Alliance of Texas (NMAT)</a:t>
            </a:r>
          </a:p>
          <a:p>
            <a:pPr marL="914400" lvl="1" indent="-457200" algn="l">
              <a:buFont typeface="Arial" pitchFamily="34" charset="0"/>
              <a:buChar char="•"/>
            </a:pPr>
            <a:r>
              <a:rPr lang="en-US" sz="2200" dirty="0" smtClean="0"/>
              <a:t>TX Association of Volunteer Centers (TAVC)</a:t>
            </a:r>
          </a:p>
          <a:p>
            <a:pPr marL="914400" lvl="1" indent="-457200" algn="l">
              <a:buFont typeface="Arial" pitchFamily="34" charset="0"/>
              <a:buChar char="•"/>
            </a:pPr>
            <a:r>
              <a:rPr lang="en-US" sz="2200" dirty="0"/>
              <a:t>Interagency Coordinating Group (</a:t>
            </a:r>
            <a:r>
              <a:rPr lang="en-US" sz="2200" dirty="0" smtClean="0"/>
              <a:t>ICG)</a:t>
            </a:r>
          </a:p>
          <a:p>
            <a:pPr marL="914400" lvl="1" indent="-457200" algn="l">
              <a:buFont typeface="Arial" pitchFamily="34" charset="0"/>
              <a:buChar char="•"/>
            </a:pPr>
            <a:r>
              <a:rPr lang="en-US" sz="2200" dirty="0" smtClean="0"/>
              <a:t>Governor’s </a:t>
            </a:r>
            <a:r>
              <a:rPr lang="en-US" sz="2200" dirty="0"/>
              <a:t>Volunteer </a:t>
            </a:r>
            <a:r>
              <a:rPr lang="en-US" sz="2200" dirty="0" smtClean="0"/>
              <a:t>Awards (GVA) – </a:t>
            </a:r>
            <a:r>
              <a:rPr lang="en-US" sz="2200" dirty="0"/>
              <a:t>Sept 11</a:t>
            </a:r>
          </a:p>
          <a:p>
            <a:pPr marL="914400" lvl="1" indent="-457200" algn="l">
              <a:buFont typeface="Arial" pitchFamily="34" charset="0"/>
              <a:buChar char="•"/>
            </a:pPr>
            <a:r>
              <a:rPr lang="en-US" sz="2200" dirty="0"/>
              <a:t>Texas Association of Business (TAB)</a:t>
            </a:r>
          </a:p>
          <a:p>
            <a:pPr marL="914400" lvl="1" indent="-457200" algn="l">
              <a:buFont typeface="Arial" pitchFamily="34" charset="0"/>
              <a:buChar char="•"/>
            </a:pPr>
            <a:r>
              <a:rPr lang="en-US" sz="2200" dirty="0" smtClean="0"/>
              <a:t>Texas </a:t>
            </a:r>
            <a:r>
              <a:rPr lang="en-US" sz="2200" dirty="0"/>
              <a:t>Nonprofit </a:t>
            </a:r>
            <a:r>
              <a:rPr lang="en-US" sz="2200" dirty="0" smtClean="0"/>
              <a:t>Summit (TNS)                   – </a:t>
            </a:r>
            <a:r>
              <a:rPr lang="en-US" sz="2200" dirty="0"/>
              <a:t>Sept </a:t>
            </a:r>
            <a:r>
              <a:rPr lang="en-US" sz="2200" dirty="0" smtClean="0"/>
              <a:t>12-13</a:t>
            </a:r>
          </a:p>
          <a:p>
            <a:pPr marL="914400" lvl="1" indent="-457200" algn="l">
              <a:buFont typeface="Arial" pitchFamily="34" charset="0"/>
              <a:buChar char="•"/>
            </a:pPr>
            <a:r>
              <a:rPr lang="en-US" sz="2200" dirty="0"/>
              <a:t>Texas Connector </a:t>
            </a:r>
          </a:p>
          <a:p>
            <a:pPr marL="914400" lvl="1" indent="-457200" algn="l">
              <a:buFont typeface="Arial" pitchFamily="34" charset="0"/>
              <a:buChar char="•"/>
            </a:pPr>
            <a:endParaRPr lang="en-US" sz="2200" dirty="0" smtClean="0"/>
          </a:p>
          <a:p>
            <a:endParaRPr lang="en-US" sz="2200" dirty="0"/>
          </a:p>
        </p:txBody>
      </p:sp>
      <p:pic>
        <p:nvPicPr>
          <p:cNvPr id="3074" name="Picture 2" descr="C:\Users\emily\Pictures\ATLC-Logo-Revis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3103" y="3962400"/>
            <a:ext cx="1485106" cy="148510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371600"/>
            <a:ext cx="2063706" cy="1068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3990" y="2667000"/>
            <a:ext cx="2371725" cy="95726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5562600"/>
            <a:ext cx="3505200" cy="63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8891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95300"/>
            <a:ext cx="6477000" cy="723900"/>
          </a:xfrm>
        </p:spPr>
        <p:txBody>
          <a:bodyPr>
            <a:normAutofit/>
          </a:bodyPr>
          <a:lstStyle/>
          <a:p>
            <a:r>
              <a:rPr lang="en-US" sz="2600" b="1" dirty="0" smtClean="0"/>
              <a:t>College Application &amp; Scholarship Info</a:t>
            </a:r>
            <a:endParaRPr lang="en-US" sz="2600" b="1" dirty="0"/>
          </a:p>
        </p:txBody>
      </p:sp>
      <p:pic>
        <p:nvPicPr>
          <p:cNvPr id="9218" name="Picture 2" descr="C:\Users\abby\Desktop\College Prep Screenshot.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12937" cy="342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2340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College Enrollment Report</a:t>
            </a:r>
            <a:endParaRPr lang="en-US" sz="2800" b="1" dirty="0"/>
          </a:p>
        </p:txBody>
      </p:sp>
      <p:sp>
        <p:nvSpPr>
          <p:cNvPr id="4" name="Content Placeholder 3"/>
          <p:cNvSpPr>
            <a:spLocks noGrp="1"/>
          </p:cNvSpPr>
          <p:nvPr>
            <p:ph idx="1"/>
          </p:nvPr>
        </p:nvSpPr>
        <p:spPr/>
        <p:txBody>
          <a:bodyPr/>
          <a:lstStyle/>
          <a:p>
            <a:endParaRPr lang="en-US" dirty="0"/>
          </a:p>
        </p:txBody>
      </p:sp>
      <p:pic>
        <p:nvPicPr>
          <p:cNvPr id="8196" name="Picture 4" descr="C:\Users\abby\Desktop\College Enrollment Repo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91" y="1647105"/>
            <a:ext cx="7899418" cy="356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7227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College Enrollment Graph</a:t>
            </a:r>
            <a:endParaRPr lang="en-US" sz="2800" b="1" dirty="0"/>
          </a:p>
        </p:txBody>
      </p:sp>
      <p:pic>
        <p:nvPicPr>
          <p:cNvPr id="3074" name="Picture 2" descr="C:\Users\abby\Desktop\College Enrollment Graph.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886" y="1371600"/>
            <a:ext cx="655476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393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Data Integrity</a:t>
            </a:r>
            <a:endParaRPr lang="en-US" b="1" dirty="0"/>
          </a:p>
        </p:txBody>
      </p:sp>
      <p:sp>
        <p:nvSpPr>
          <p:cNvPr id="3" name="Content Placeholder 2"/>
          <p:cNvSpPr>
            <a:spLocks noGrp="1"/>
          </p:cNvSpPr>
          <p:nvPr>
            <p:ph idx="1"/>
          </p:nvPr>
        </p:nvSpPr>
        <p:spPr>
          <a:xfrm>
            <a:off x="685800" y="2819400"/>
            <a:ext cx="7772400" cy="4114800"/>
          </a:xfrm>
        </p:spPr>
        <p:txBody>
          <a:bodyPr/>
          <a:lstStyle/>
          <a:p>
            <a:r>
              <a:rPr lang="en-US" dirty="0" smtClean="0"/>
              <a:t>Data sharing agreements</a:t>
            </a:r>
          </a:p>
          <a:p>
            <a:r>
              <a:rPr lang="en-US" dirty="0" smtClean="0"/>
              <a:t>Initials listed for each case note</a:t>
            </a:r>
          </a:p>
          <a:p>
            <a:r>
              <a:rPr lang="en-US" dirty="0" smtClean="0"/>
              <a:t>Training and team work</a:t>
            </a:r>
          </a:p>
          <a:p>
            <a:r>
              <a:rPr lang="en-US" dirty="0" smtClean="0"/>
              <a:t>Frequent checks: student progress meetings</a:t>
            </a:r>
          </a:p>
          <a:p>
            <a:r>
              <a:rPr lang="en-US" dirty="0" smtClean="0"/>
              <a:t>Reports</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7" y="1616075"/>
            <a:ext cx="3992563"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1994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Resources</a:t>
            </a:r>
            <a:endParaRPr lang="en-US" sz="2800" b="1" dirty="0"/>
          </a:p>
        </p:txBody>
      </p:sp>
      <p:sp>
        <p:nvSpPr>
          <p:cNvPr id="3" name="Content Placeholder 2"/>
          <p:cNvSpPr>
            <a:spLocks noGrp="1"/>
          </p:cNvSpPr>
          <p:nvPr>
            <p:ph idx="1"/>
          </p:nvPr>
        </p:nvSpPr>
        <p:spPr/>
        <p:txBody>
          <a:bodyPr/>
          <a:lstStyle/>
          <a:p>
            <a:pPr marL="0" indent="0">
              <a:buNone/>
            </a:pPr>
            <a:r>
              <a:rPr lang="en-US" b="1" dirty="0"/>
              <a:t>Performance Measurement</a:t>
            </a:r>
            <a:endParaRPr lang="en-US" dirty="0"/>
          </a:p>
          <a:p>
            <a:endParaRPr lang="en-US" sz="800" dirty="0"/>
          </a:p>
          <a:p>
            <a:r>
              <a:rPr lang="en-US" dirty="0">
                <a:solidFill>
                  <a:srgbClr val="529DBE"/>
                </a:solidFill>
              </a:rPr>
              <a:t>For additional performance measurement </a:t>
            </a:r>
            <a:r>
              <a:rPr lang="en-US" dirty="0" smtClean="0">
                <a:solidFill>
                  <a:srgbClr val="529DBE"/>
                </a:solidFill>
              </a:rPr>
              <a:t>resources, go to the new PM Core Curriculum:</a:t>
            </a:r>
          </a:p>
          <a:p>
            <a:pPr marL="0" indent="0">
              <a:buNone/>
            </a:pPr>
            <a:endParaRPr lang="en-US" sz="800" u="sng" dirty="0" smtClean="0">
              <a:hlinkClick r:id="rId2"/>
            </a:endParaRPr>
          </a:p>
          <a:p>
            <a:pPr marL="457200" indent="0">
              <a:buNone/>
            </a:pPr>
            <a:r>
              <a:rPr lang="en-US" u="sng" dirty="0" smtClean="0">
                <a:hlinkClick r:id="rId2"/>
              </a:rPr>
              <a:t>http</a:t>
            </a:r>
            <a:r>
              <a:rPr lang="en-US" u="sng" dirty="0">
                <a:hlinkClick r:id="rId2"/>
              </a:rPr>
              <a:t>://www.nationalserviceresources.org/npm/training-resources</a:t>
            </a:r>
            <a:r>
              <a:rPr lang="en-US" dirty="0"/>
              <a:t> </a:t>
            </a:r>
          </a:p>
          <a:p>
            <a:endParaRPr lang="en-US" dirty="0"/>
          </a:p>
        </p:txBody>
      </p:sp>
    </p:spTree>
    <p:extLst>
      <p:ext uri="{BB962C8B-B14F-4D97-AF65-F5344CB8AC3E}">
        <p14:creationId xmlns:p14="http://schemas.microsoft.com/office/powerpoint/2010/main" val="5372734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614690"/>
            <a:ext cx="6477000" cy="523220"/>
          </a:xfrm>
        </p:spPr>
        <p:txBody>
          <a:bodyPr/>
          <a:lstStyle/>
          <a:p>
            <a:pPr eaLnBrk="1" hangingPunct="1"/>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115</a:t>
            </a:fld>
            <a:endParaRPr lang="en-US">
              <a:latin typeface="Arial"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63436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32594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116</a:t>
            </a:fld>
            <a:endParaRPr lang="en-US">
              <a:latin typeface="Arial" charset="0"/>
            </a:endParaRP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752600"/>
            <a:ext cx="5047488"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56038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553135"/>
            <a:ext cx="6477000" cy="646331"/>
          </a:xfrm>
        </p:spPr>
        <p:txBody>
          <a:bodyPr/>
          <a:lstStyle/>
          <a:p>
            <a:pPr eaLnBrk="1" hangingPunct="1"/>
            <a:r>
              <a:rPr lang="en-US" sz="3600" b="1" dirty="0" smtClean="0"/>
              <a:t>Stretch Break</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117</a:t>
            </a:fld>
            <a:endParaRPr lang="en-US" dirty="0">
              <a:latin typeface="Arial" charset="0"/>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4262437" cy="426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38800" y="1752600"/>
            <a:ext cx="2819400" cy="4154984"/>
          </a:xfrm>
          <a:prstGeom prst="rect">
            <a:avLst/>
          </a:prstGeom>
          <a:noFill/>
        </p:spPr>
        <p:txBody>
          <a:bodyPr wrap="square" rtlCol="0">
            <a:spAutoFit/>
          </a:bodyPr>
          <a:lstStyle/>
          <a:p>
            <a:pPr algn="ctr"/>
            <a:r>
              <a:rPr lang="en-US" sz="3600" b="1" dirty="0" smtClean="0">
                <a:solidFill>
                  <a:srgbClr val="529DBE"/>
                </a:solidFill>
              </a:rPr>
              <a:t>60 seconds!</a:t>
            </a:r>
          </a:p>
          <a:p>
            <a:pPr algn="ctr"/>
            <a:endParaRPr lang="en-US" sz="3600" b="1" dirty="0">
              <a:solidFill>
                <a:srgbClr val="529DBE"/>
              </a:solidFill>
            </a:endParaRPr>
          </a:p>
          <a:p>
            <a:pPr algn="ctr"/>
            <a:r>
              <a:rPr lang="en-US" sz="3600" dirty="0">
                <a:solidFill>
                  <a:srgbClr val="529DBE"/>
                </a:solidFill>
              </a:rPr>
              <a:t>Video</a:t>
            </a:r>
            <a:r>
              <a:rPr lang="en-US" sz="3600" dirty="0" smtClean="0">
                <a:solidFill>
                  <a:srgbClr val="529DBE"/>
                </a:solidFill>
              </a:rPr>
              <a:t>:</a:t>
            </a:r>
          </a:p>
          <a:p>
            <a:pPr algn="ctr"/>
            <a:r>
              <a:rPr lang="en-US" sz="2400" dirty="0" smtClean="0">
                <a:solidFill>
                  <a:srgbClr val="529DBE"/>
                </a:solidFill>
                <a:hlinkClick r:id="rId4"/>
              </a:rPr>
              <a:t>https</a:t>
            </a:r>
            <a:r>
              <a:rPr lang="en-US" sz="2400" dirty="0">
                <a:solidFill>
                  <a:srgbClr val="529DBE"/>
                </a:solidFill>
                <a:hlinkClick r:id="rId4"/>
              </a:rPr>
              <a:t>://</a:t>
            </a:r>
            <a:r>
              <a:rPr lang="en-US" sz="2400" dirty="0" smtClean="0">
                <a:solidFill>
                  <a:srgbClr val="529DBE"/>
                </a:solidFill>
                <a:hlinkClick r:id="rId4"/>
              </a:rPr>
              <a:t>www.youtube.com/watch?feature=player_embedded&amp;v=4ZfWxgdVm58</a:t>
            </a:r>
            <a:r>
              <a:rPr lang="en-US" sz="2400" dirty="0" smtClean="0">
                <a:solidFill>
                  <a:srgbClr val="529DBE"/>
                </a:solidFill>
              </a:rPr>
              <a:t> </a:t>
            </a:r>
          </a:p>
        </p:txBody>
      </p:sp>
    </p:spTree>
    <p:extLst>
      <p:ext uri="{BB962C8B-B14F-4D97-AF65-F5344CB8AC3E}">
        <p14:creationId xmlns:p14="http://schemas.microsoft.com/office/powerpoint/2010/main" val="26091898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118</a:t>
            </a:fld>
            <a:endParaRPr lang="en-US">
              <a:latin typeface="Arial" charset="0"/>
            </a:endParaRPr>
          </a:p>
        </p:txBody>
      </p:sp>
      <p:sp>
        <p:nvSpPr>
          <p:cNvPr id="2" name="Subtitle 1"/>
          <p:cNvSpPr>
            <a:spLocks noGrp="1"/>
          </p:cNvSpPr>
          <p:nvPr>
            <p:ph type="subTitle" idx="1"/>
          </p:nvPr>
        </p:nvSpPr>
        <p:spPr>
          <a:xfrm>
            <a:off x="2990850" y="1981200"/>
            <a:ext cx="5924550" cy="4267200"/>
          </a:xfrm>
        </p:spPr>
        <p:txBody>
          <a:bodyPr/>
          <a:lstStyle/>
          <a:p>
            <a:pPr>
              <a:lnSpc>
                <a:spcPct val="80000"/>
              </a:lnSpc>
            </a:pPr>
            <a:r>
              <a:rPr lang="en-US" sz="4400" b="1" dirty="0" smtClean="0">
                <a:latin typeface="Helvetica" pitchFamily="34" charset="0"/>
                <a:cs typeface="Helvetica" pitchFamily="34" charset="0"/>
              </a:rPr>
              <a:t>Wrap-up </a:t>
            </a:r>
          </a:p>
          <a:p>
            <a:pPr>
              <a:lnSpc>
                <a:spcPct val="80000"/>
              </a:lnSpc>
            </a:pPr>
            <a:endParaRPr lang="en-US" sz="2400" b="1" dirty="0">
              <a:latin typeface="Helvetica" pitchFamily="34" charset="0"/>
              <a:cs typeface="Helvetica" pitchFamily="34" charset="0"/>
            </a:endParaRPr>
          </a:p>
          <a:p>
            <a:pPr>
              <a:lnSpc>
                <a:spcPct val="80000"/>
              </a:lnSpc>
            </a:pPr>
            <a:r>
              <a:rPr lang="en-US" sz="4400" b="1" dirty="0" smtClean="0">
                <a:latin typeface="Helvetica" pitchFamily="34" charset="0"/>
                <a:cs typeface="Helvetica" pitchFamily="34" charset="0"/>
              </a:rPr>
              <a:t>Fashion Show</a:t>
            </a:r>
          </a:p>
          <a:p>
            <a:pPr>
              <a:lnSpc>
                <a:spcPct val="80000"/>
              </a:lnSpc>
            </a:pPr>
            <a:endParaRPr lang="en-US" sz="2400" b="1" dirty="0">
              <a:latin typeface="Helvetica" pitchFamily="34" charset="0"/>
              <a:cs typeface="Helvetica" pitchFamily="34" charset="0"/>
            </a:endParaRPr>
          </a:p>
          <a:p>
            <a:pPr>
              <a:lnSpc>
                <a:spcPct val="80000"/>
              </a:lnSpc>
            </a:pPr>
            <a:r>
              <a:rPr lang="en-US" sz="4400" b="1" dirty="0" smtClean="0">
                <a:latin typeface="Helvetica" pitchFamily="34" charset="0"/>
                <a:cs typeface="Helvetica" pitchFamily="34" charset="0"/>
              </a:rPr>
              <a:t>Rainey Street</a:t>
            </a:r>
          </a:p>
          <a:p>
            <a:pPr algn="l">
              <a:lnSpc>
                <a:spcPct val="80000"/>
              </a:lnSpc>
            </a:pPr>
            <a:endParaRPr lang="en-US" sz="1200" dirty="0" smtClean="0">
              <a:latin typeface="Helvetica" pitchFamily="34" charset="0"/>
              <a:cs typeface="Helvetica" pitchFamily="34" charset="0"/>
            </a:endParaRPr>
          </a:p>
          <a:p>
            <a:pPr algn="l">
              <a:lnSpc>
                <a:spcPct val="80000"/>
              </a:lnSpc>
            </a:pPr>
            <a:endParaRPr lang="en-US" sz="1200" dirty="0">
              <a:latin typeface="Helvetica" pitchFamily="34" charset="0"/>
              <a:cs typeface="Helvetica" pitchFamily="34" charset="0"/>
            </a:endParaRPr>
          </a:p>
          <a:p>
            <a:pPr algn="l">
              <a:lnSpc>
                <a:spcPct val="80000"/>
              </a:lnSpc>
            </a:pPr>
            <a:endParaRPr lang="en-US" sz="1200" dirty="0" smtClean="0">
              <a:latin typeface="Helvetica" pitchFamily="34" charset="0"/>
              <a:cs typeface="Helvetica" pitchFamily="34" charset="0"/>
            </a:endParaRPr>
          </a:p>
          <a:p>
            <a:pPr>
              <a:lnSpc>
                <a:spcPct val="80000"/>
              </a:lnSpc>
            </a:pPr>
            <a:endParaRPr lang="en-US" sz="1200" dirty="0" smtClean="0">
              <a:latin typeface="Helvetica" pitchFamily="34" charset="0"/>
              <a:cs typeface="Helvetica" pitchFamily="34" charset="0"/>
            </a:endParaRPr>
          </a:p>
          <a:p>
            <a:pPr lvl="1">
              <a:lnSpc>
                <a:spcPct val="80000"/>
              </a:lnSpc>
            </a:pPr>
            <a:endParaRPr lang="en-US" sz="20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 y="1981200"/>
            <a:ext cx="23749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btitle 1"/>
          <p:cNvSpPr txBox="1">
            <a:spLocks/>
          </p:cNvSpPr>
          <p:nvPr/>
        </p:nvSpPr>
        <p:spPr bwMode="auto">
          <a:xfrm>
            <a:off x="2895600" y="4876800"/>
            <a:ext cx="584835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800">
                <a:solidFill>
                  <a:srgbClr val="FF9900"/>
                </a:solidFill>
                <a:latin typeface="+mn-lt"/>
                <a:ea typeface="+mn-ea"/>
                <a:cs typeface="+mn-cs"/>
              </a:defRPr>
            </a:lvl1pPr>
            <a:lvl2pPr marL="457200" indent="0" algn="ctr" rtl="0" eaLnBrk="0" fontAlgn="base" hangingPunct="0">
              <a:spcBef>
                <a:spcPct val="20000"/>
              </a:spcBef>
              <a:spcAft>
                <a:spcPct val="0"/>
              </a:spcAft>
              <a:buNone/>
              <a:defRPr sz="2400">
                <a:solidFill>
                  <a:srgbClr val="529DBE"/>
                </a:solidFill>
                <a:latin typeface="+mn-lt"/>
                <a:ea typeface="+mn-ea"/>
              </a:defRPr>
            </a:lvl2pPr>
            <a:lvl3pPr marL="914400" indent="0" algn="ctr" rtl="0" eaLnBrk="0" fontAlgn="base" hangingPunct="0">
              <a:spcBef>
                <a:spcPct val="20000"/>
              </a:spcBef>
              <a:spcAft>
                <a:spcPct val="0"/>
              </a:spcAft>
              <a:buNone/>
              <a:defRPr sz="2000">
                <a:solidFill>
                  <a:srgbClr val="529DBE"/>
                </a:solidFill>
                <a:latin typeface="+mn-lt"/>
                <a:ea typeface="+mn-ea"/>
              </a:defRPr>
            </a:lvl3pPr>
            <a:lvl4pPr marL="1371600" indent="0" algn="ctr" rtl="0" eaLnBrk="0" fontAlgn="base" hangingPunct="0">
              <a:spcBef>
                <a:spcPct val="20000"/>
              </a:spcBef>
              <a:spcAft>
                <a:spcPct val="0"/>
              </a:spcAft>
              <a:buNone/>
              <a:defRPr sz="2000">
                <a:solidFill>
                  <a:srgbClr val="529DBE"/>
                </a:solidFill>
                <a:latin typeface="+mn-lt"/>
                <a:ea typeface="+mn-ea"/>
              </a:defRPr>
            </a:lvl4pPr>
            <a:lvl5pPr marL="1828800" indent="0" algn="ctr" rtl="0" eaLnBrk="0" fontAlgn="base" hangingPunct="0">
              <a:spcBef>
                <a:spcPct val="20000"/>
              </a:spcBef>
              <a:spcAft>
                <a:spcPct val="0"/>
              </a:spcAft>
              <a:buNone/>
              <a:defRPr sz="2000">
                <a:solidFill>
                  <a:srgbClr val="529DBE"/>
                </a:solidFill>
                <a:latin typeface="+mn-lt"/>
                <a:ea typeface="+mn-ea"/>
              </a:defRPr>
            </a:lvl5pPr>
            <a:lvl6pPr marL="2286000" indent="0" algn="ctr" rtl="0" fontAlgn="base">
              <a:spcBef>
                <a:spcPct val="20000"/>
              </a:spcBef>
              <a:spcAft>
                <a:spcPct val="0"/>
              </a:spcAft>
              <a:buNone/>
              <a:defRPr>
                <a:solidFill>
                  <a:srgbClr val="529DBE"/>
                </a:solidFill>
                <a:latin typeface="+mn-lt"/>
                <a:ea typeface="+mn-ea"/>
              </a:defRPr>
            </a:lvl6pPr>
            <a:lvl7pPr marL="2743200" indent="0" algn="ctr" rtl="0" fontAlgn="base">
              <a:spcBef>
                <a:spcPct val="20000"/>
              </a:spcBef>
              <a:spcAft>
                <a:spcPct val="0"/>
              </a:spcAft>
              <a:buNone/>
              <a:defRPr>
                <a:solidFill>
                  <a:srgbClr val="529DBE"/>
                </a:solidFill>
                <a:latin typeface="+mn-lt"/>
                <a:ea typeface="+mn-ea"/>
              </a:defRPr>
            </a:lvl7pPr>
            <a:lvl8pPr marL="3200400" indent="0" algn="ctr" rtl="0" fontAlgn="base">
              <a:spcBef>
                <a:spcPct val="20000"/>
              </a:spcBef>
              <a:spcAft>
                <a:spcPct val="0"/>
              </a:spcAft>
              <a:buNone/>
              <a:defRPr>
                <a:solidFill>
                  <a:srgbClr val="529DBE"/>
                </a:solidFill>
                <a:latin typeface="+mn-lt"/>
                <a:ea typeface="+mn-ea"/>
              </a:defRPr>
            </a:lvl8pPr>
            <a:lvl9pPr marL="3657600" indent="0" algn="ctr" rtl="0" fontAlgn="base">
              <a:spcBef>
                <a:spcPct val="20000"/>
              </a:spcBef>
              <a:spcAft>
                <a:spcPct val="0"/>
              </a:spcAft>
              <a:buNone/>
              <a:defRPr>
                <a:solidFill>
                  <a:srgbClr val="529DBE"/>
                </a:solidFill>
                <a:latin typeface="+mn-lt"/>
                <a:ea typeface="+mn-ea"/>
              </a:defRPr>
            </a:lvl9pPr>
          </a:lstStyle>
          <a:p>
            <a:pPr algn="l">
              <a:lnSpc>
                <a:spcPct val="80000"/>
              </a:lnSpc>
            </a:pPr>
            <a:endParaRPr lang="en-US" kern="0" dirty="0" smtClean="0">
              <a:latin typeface="Helvetica" pitchFamily="34" charset="0"/>
              <a:cs typeface="Helvetica" pitchFamily="34" charset="0"/>
            </a:endParaRPr>
          </a:p>
          <a:p>
            <a:pPr lvl="1">
              <a:lnSpc>
                <a:spcPct val="80000"/>
              </a:lnSpc>
            </a:pPr>
            <a:r>
              <a:rPr lang="en-US" sz="2800" i="1" kern="0" dirty="0" smtClean="0">
                <a:latin typeface="Helvetica" pitchFamily="34" charset="0"/>
                <a:cs typeface="Helvetica" pitchFamily="34" charset="0"/>
              </a:rPr>
              <a:t>See you tomorrow at 8:30am!</a:t>
            </a:r>
          </a:p>
          <a:p>
            <a:pPr lvl="1">
              <a:lnSpc>
                <a:spcPct val="80000"/>
              </a:lnSpc>
            </a:pPr>
            <a:endParaRPr lang="en-US" sz="2800" kern="0" dirty="0" smtClean="0">
              <a:latin typeface="Helvetica" pitchFamily="34" charset="0"/>
              <a:cs typeface="Helvetica" pitchFamily="34" charset="0"/>
            </a:endParaRPr>
          </a:p>
          <a:p>
            <a:pPr lvl="1">
              <a:lnSpc>
                <a:spcPct val="80000"/>
              </a:lnSpc>
            </a:pPr>
            <a:endParaRPr lang="en-US" sz="2800" kern="0" dirty="0" smtClean="0">
              <a:latin typeface="Helvetica" pitchFamily="34" charset="0"/>
              <a:cs typeface="Helvetica" pitchFamily="34" charset="0"/>
            </a:endParaRPr>
          </a:p>
        </p:txBody>
      </p:sp>
    </p:spTree>
    <p:extLst>
      <p:ext uri="{BB962C8B-B14F-4D97-AF65-F5344CB8AC3E}">
        <p14:creationId xmlns:p14="http://schemas.microsoft.com/office/powerpoint/2010/main" val="160503539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63B802A-BAF8-4451-A3E8-6F84BD109C12}" type="slidenum">
              <a:rPr lang="en-US"/>
              <a:pPr>
                <a:defRPr/>
              </a:pPr>
              <a:t>119</a:t>
            </a:fld>
            <a:endParaRPr lang="en-US">
              <a:latin typeface="Arial" charset="0"/>
            </a:endParaRPr>
          </a:p>
        </p:txBody>
      </p:sp>
      <p:pic>
        <p:nvPicPr>
          <p:cNvPr id="1433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ubtitle 4"/>
          <p:cNvSpPr>
            <a:spLocks noGrp="1"/>
          </p:cNvSpPr>
          <p:nvPr>
            <p:ph type="subTitle" idx="1"/>
          </p:nvPr>
        </p:nvSpPr>
        <p:spPr>
          <a:xfrm>
            <a:off x="1371600" y="4419600"/>
            <a:ext cx="6629400" cy="1676400"/>
          </a:xfrm>
        </p:spPr>
        <p:txBody>
          <a:bodyPr/>
          <a:lstStyle/>
          <a:p>
            <a:pPr>
              <a:defRPr/>
            </a:pPr>
            <a:r>
              <a:rPr lang="en-US" b="1" dirty="0" smtClean="0">
                <a:solidFill>
                  <a:schemeClr val="accent3"/>
                </a:solidFill>
                <a:latin typeface="Arial" charset="0"/>
              </a:rPr>
              <a:t>2013 AmeriCorps*Texas </a:t>
            </a:r>
          </a:p>
          <a:p>
            <a:pPr>
              <a:defRPr/>
            </a:pPr>
            <a:r>
              <a:rPr lang="en-US" b="1" dirty="0" smtClean="0">
                <a:solidFill>
                  <a:schemeClr val="accent3"/>
                </a:solidFill>
                <a:latin typeface="Arial" charset="0"/>
              </a:rPr>
              <a:t>All-Grantee Meeting </a:t>
            </a:r>
          </a:p>
          <a:p>
            <a:pPr>
              <a:defRPr/>
            </a:pPr>
            <a:r>
              <a:rPr lang="en-US" b="1" dirty="0" smtClean="0">
                <a:solidFill>
                  <a:schemeClr val="accent3"/>
                </a:solidFill>
                <a:latin typeface="Arial" charset="0"/>
              </a:rPr>
              <a:t>April 4-5, 2013</a:t>
            </a:r>
            <a:endParaRPr lang="en-US" b="1" dirty="0">
              <a:solidFill>
                <a:schemeClr val="accent3"/>
              </a:solidFill>
              <a:latin typeface="Arial" charset="0"/>
            </a:endParaRPr>
          </a:p>
          <a:p>
            <a:pPr>
              <a:defRPr/>
            </a:pPr>
            <a:endParaRPr lang="en-US" sz="1000" dirty="0" smtClean="0">
              <a:solidFill>
                <a:schemeClr val="accent3"/>
              </a:solidFill>
              <a:latin typeface="Arial" charset="0"/>
            </a:endParaRPr>
          </a:p>
        </p:txBody>
      </p:sp>
    </p:spTree>
    <p:extLst>
      <p:ext uri="{BB962C8B-B14F-4D97-AF65-F5344CB8AC3E}">
        <p14:creationId xmlns:p14="http://schemas.microsoft.com/office/powerpoint/2010/main" val="3644936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614690"/>
            <a:ext cx="6477000" cy="523220"/>
          </a:xfrm>
        </p:spPr>
        <p:txBody>
          <a:bodyPr/>
          <a:lstStyle/>
          <a:p>
            <a:pPr eaLnBrk="1" hangingPunct="1"/>
            <a:r>
              <a:rPr lang="en-US" sz="2800" b="1" dirty="0"/>
              <a:t>Grant Making 2013</a:t>
            </a:r>
            <a:endParaRPr lang="en-US" sz="2800" b="1" dirty="0" smtClean="0"/>
          </a:p>
        </p:txBody>
      </p:sp>
      <p:sp>
        <p:nvSpPr>
          <p:cNvPr id="4" name="Content Placeholder 3"/>
          <p:cNvSpPr>
            <a:spLocks noGrp="1"/>
          </p:cNvSpPr>
          <p:nvPr>
            <p:ph idx="1"/>
          </p:nvPr>
        </p:nvSpPr>
        <p:spPr/>
        <p:txBody>
          <a:bodyPr/>
          <a:lstStyle/>
          <a:p>
            <a:r>
              <a:rPr lang="en-US" dirty="0" smtClean="0"/>
              <a:t>Changes from 2012 to 2013</a:t>
            </a:r>
          </a:p>
          <a:p>
            <a:pPr lvl="1"/>
            <a:r>
              <a:rPr lang="en-US" dirty="0" smtClean="0"/>
              <a:t>Notification in mid-June</a:t>
            </a:r>
          </a:p>
          <a:p>
            <a:pPr lvl="1"/>
            <a:r>
              <a:rPr lang="en-US" dirty="0" smtClean="0"/>
              <a:t>Slight modifications to narrative questions/sections</a:t>
            </a:r>
          </a:p>
          <a:p>
            <a:r>
              <a:rPr lang="en-US" dirty="0" smtClean="0"/>
              <a:t>Funding Situation</a:t>
            </a:r>
          </a:p>
          <a:p>
            <a:pPr lvl="1"/>
            <a:r>
              <a:rPr lang="en-US" dirty="0" smtClean="0"/>
              <a:t>Waiting for Formula Allocation to be announced</a:t>
            </a:r>
          </a:p>
          <a:p>
            <a:pPr lvl="1"/>
            <a:r>
              <a:rPr lang="en-US" dirty="0" smtClean="0"/>
              <a:t>Anticipate lower amount from FY12</a:t>
            </a:r>
          </a:p>
          <a:p>
            <a:pPr lvl="1"/>
            <a:r>
              <a:rPr lang="en-US" dirty="0" smtClean="0"/>
              <a:t>Implications</a:t>
            </a:r>
          </a:p>
          <a:p>
            <a:pPr lvl="2"/>
            <a:r>
              <a:rPr lang="en-US" dirty="0" smtClean="0"/>
              <a:t>Few, if any, expansions</a:t>
            </a:r>
          </a:p>
          <a:p>
            <a:pPr lvl="2"/>
            <a:r>
              <a:rPr lang="en-US" dirty="0" smtClean="0"/>
              <a:t>Limited new programs</a:t>
            </a:r>
          </a:p>
          <a:p>
            <a:pPr lvl="1"/>
            <a:endParaRPr lang="en-US" dirty="0" smtClean="0"/>
          </a:p>
          <a:p>
            <a:endParaRPr lang="en-US" dirty="0"/>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12</a:t>
            </a:fld>
            <a:endParaRPr lang="en-US">
              <a:latin typeface="Arial" charset="0"/>
            </a:endParaRPr>
          </a:p>
        </p:txBody>
      </p:sp>
    </p:spTree>
    <p:extLst>
      <p:ext uri="{BB962C8B-B14F-4D97-AF65-F5344CB8AC3E}">
        <p14:creationId xmlns:p14="http://schemas.microsoft.com/office/powerpoint/2010/main" val="2748352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pPr eaLnBrk="1" hangingPunct="1"/>
            <a:r>
              <a:rPr lang="en-US" sz="2800" b="1" dirty="0" smtClean="0"/>
              <a:t>Grant Making 2013</a:t>
            </a:r>
          </a:p>
        </p:txBody>
      </p:sp>
      <p:sp>
        <p:nvSpPr>
          <p:cNvPr id="7" name="Content Placeholder 6"/>
          <p:cNvSpPr>
            <a:spLocks noGrp="1"/>
          </p:cNvSpPr>
          <p:nvPr>
            <p:ph idx="1"/>
          </p:nvPr>
        </p:nvSpPr>
        <p:spPr/>
        <p:txBody>
          <a:bodyPr/>
          <a:lstStyle/>
          <a:p>
            <a:r>
              <a:rPr lang="en-US" dirty="0" smtClean="0"/>
              <a:t>Grant Making Terms to Remember</a:t>
            </a:r>
          </a:p>
          <a:p>
            <a:pPr lvl="1"/>
            <a:r>
              <a:rPr lang="en-US" dirty="0" smtClean="0"/>
              <a:t>Recompete</a:t>
            </a:r>
          </a:p>
          <a:p>
            <a:pPr lvl="2"/>
            <a:r>
              <a:rPr lang="en-US" dirty="0" smtClean="0"/>
              <a:t>Occurs during/after year three of your AmeriCorps grant.</a:t>
            </a:r>
          </a:p>
          <a:p>
            <a:pPr lvl="2"/>
            <a:r>
              <a:rPr lang="en-US" dirty="0" smtClean="0"/>
              <a:t>Competitively reviewed</a:t>
            </a:r>
          </a:p>
          <a:p>
            <a:pPr lvl="2"/>
            <a:r>
              <a:rPr lang="en-US" dirty="0" smtClean="0"/>
              <a:t>Past performance taken into consideration </a:t>
            </a:r>
          </a:p>
          <a:p>
            <a:pPr lvl="1"/>
            <a:r>
              <a:rPr lang="en-US" dirty="0" smtClean="0"/>
              <a:t>Continuation</a:t>
            </a:r>
          </a:p>
          <a:p>
            <a:pPr lvl="2"/>
            <a:r>
              <a:rPr lang="en-US" dirty="0"/>
              <a:t>Occurs </a:t>
            </a:r>
            <a:r>
              <a:rPr lang="en-US" dirty="0" smtClean="0"/>
              <a:t>during years one and three of </a:t>
            </a:r>
            <a:r>
              <a:rPr lang="en-US" dirty="0"/>
              <a:t>your </a:t>
            </a:r>
            <a:r>
              <a:rPr lang="en-US" dirty="0" smtClean="0"/>
              <a:t>grant</a:t>
            </a:r>
            <a:r>
              <a:rPr lang="en-US" dirty="0"/>
              <a:t>.</a:t>
            </a:r>
          </a:p>
          <a:p>
            <a:pPr lvl="2"/>
            <a:r>
              <a:rPr lang="en-US" dirty="0" smtClean="0"/>
              <a:t>Non-competitively </a:t>
            </a:r>
            <a:r>
              <a:rPr lang="en-US" dirty="0"/>
              <a:t>reviewed</a:t>
            </a:r>
          </a:p>
          <a:p>
            <a:pPr lvl="2"/>
            <a:r>
              <a:rPr lang="en-US" dirty="0"/>
              <a:t>Past performance taken into consideration </a:t>
            </a:r>
          </a:p>
          <a:p>
            <a:pPr lvl="1"/>
            <a:endParaRPr lang="en-US" dirty="0"/>
          </a:p>
        </p:txBody>
      </p:sp>
      <p:sp>
        <p:nvSpPr>
          <p:cNvPr id="3" name="Slide Number Placeholder 3"/>
          <p:cNvSpPr>
            <a:spLocks noGrp="1"/>
          </p:cNvSpPr>
          <p:nvPr>
            <p:ph type="sldNum" sz="quarter" idx="10"/>
          </p:nvPr>
        </p:nvSpPr>
        <p:spPr/>
        <p:txBody>
          <a:bodyPr/>
          <a:lstStyle/>
          <a:p>
            <a:pPr>
              <a:defRPr/>
            </a:pPr>
            <a:fld id="{004368C4-955E-4B05-AE15-EF39BD9F5A81}" type="slidenum">
              <a:rPr lang="en-US" smtClean="0"/>
              <a:pPr>
                <a:defRPr/>
              </a:pPr>
              <a:t>13</a:t>
            </a:fld>
            <a:endParaRPr lang="en-US">
              <a:latin typeface="Arial" charset="0"/>
            </a:endParaRPr>
          </a:p>
        </p:txBody>
      </p:sp>
    </p:spTree>
    <p:extLst>
      <p:ext uri="{BB962C8B-B14F-4D97-AF65-F5344CB8AC3E}">
        <p14:creationId xmlns:p14="http://schemas.microsoft.com/office/powerpoint/2010/main" val="3516942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614690"/>
            <a:ext cx="6477000" cy="523220"/>
          </a:xfrm>
        </p:spPr>
        <p:txBody>
          <a:bodyPr/>
          <a:lstStyle/>
          <a:p>
            <a:pPr eaLnBrk="1" hangingPunct="1"/>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14</a:t>
            </a:fld>
            <a:endParaRPr lang="en-US">
              <a:latin typeface="Arial"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63436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7113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614690"/>
            <a:ext cx="6477000" cy="523220"/>
          </a:xfrm>
        </p:spPr>
        <p:txBody>
          <a:bodyPr/>
          <a:lstStyle/>
          <a:p>
            <a:pPr eaLnBrk="1" hangingPunct="1"/>
            <a:endParaRPr lang="en-US" sz="2800" b="1" dirty="0" smtClean="0"/>
          </a:p>
        </p:txBody>
      </p:sp>
      <p:sp>
        <p:nvSpPr>
          <p:cNvPr id="2" name="Subtitle 1"/>
          <p:cNvSpPr>
            <a:spLocks noGrp="1"/>
          </p:cNvSpPr>
          <p:nvPr>
            <p:ph idx="1"/>
          </p:nvPr>
        </p:nvSpPr>
        <p:spPr>
          <a:xfrm>
            <a:off x="590364" y="1600200"/>
            <a:ext cx="8229600" cy="4267200"/>
          </a:xfrm>
        </p:spPr>
        <p:txBody>
          <a:bodyPr/>
          <a:lstStyle/>
          <a:p>
            <a:pPr marL="0" indent="0" algn="ctr">
              <a:buNone/>
            </a:pPr>
            <a:r>
              <a:rPr lang="en-US" sz="3600" dirty="0" smtClean="0"/>
              <a:t>The AmeriCorps Role in Disaster Response and Recovery</a:t>
            </a:r>
          </a:p>
          <a:p>
            <a:pPr marL="0" indent="0" algn="ctr">
              <a:buNone/>
            </a:pPr>
            <a:endParaRPr lang="en-US" sz="2000" dirty="0">
              <a:solidFill>
                <a:srgbClr val="529DBE"/>
              </a:solidFill>
            </a:endParaRPr>
          </a:p>
          <a:p>
            <a:pPr marL="0" indent="0" algn="ctr">
              <a:buNone/>
            </a:pPr>
            <a:endParaRPr lang="en-US" sz="2000" dirty="0">
              <a:solidFill>
                <a:srgbClr val="529DBE"/>
              </a:solidFill>
            </a:endParaRPr>
          </a:p>
          <a:p>
            <a:pPr marL="0" indent="0" algn="ctr">
              <a:buNone/>
            </a:pPr>
            <a:endParaRPr lang="en-US" sz="2000" dirty="0">
              <a:solidFill>
                <a:srgbClr val="529DBE"/>
              </a:solidFill>
            </a:endParaRP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15</a:t>
            </a:fld>
            <a:endParaRPr lang="en-US">
              <a:latin typeface="Arial" charset="0"/>
            </a:endParaRPr>
          </a:p>
        </p:txBody>
      </p:sp>
      <p:pic>
        <p:nvPicPr>
          <p:cNvPr id="38914" name="Picture 2" descr="Z:\OneStar Shared\SERVICE AND VOLUNTEERISM\Disability Inclusion\2013\AmeriCorps Photos\Photo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048000"/>
            <a:ext cx="4381128" cy="2923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597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16</a:t>
            </a:fld>
            <a:endParaRPr lang="en-US">
              <a:latin typeface="Arial" charset="0"/>
            </a:endParaRPr>
          </a:p>
        </p:txBody>
      </p:sp>
      <p:sp>
        <p:nvSpPr>
          <p:cNvPr id="2" name="Subtitle 1"/>
          <p:cNvSpPr>
            <a:spLocks noGrp="1"/>
          </p:cNvSpPr>
          <p:nvPr>
            <p:ph type="subTitle" idx="1"/>
          </p:nvPr>
        </p:nvSpPr>
        <p:spPr>
          <a:xfrm>
            <a:off x="609600" y="1524000"/>
            <a:ext cx="8077200" cy="1524000"/>
          </a:xfrm>
        </p:spPr>
        <p:txBody>
          <a:bodyPr/>
          <a:lstStyle/>
          <a:p>
            <a:pPr marL="457200" indent="-457200" algn="l">
              <a:buFont typeface="Arial" pitchFamily="34" charset="0"/>
              <a:buChar char="•"/>
            </a:pPr>
            <a:r>
              <a:rPr lang="en-US" sz="2400" dirty="0" smtClean="0"/>
              <a:t>Background</a:t>
            </a:r>
          </a:p>
          <a:p>
            <a:pPr marL="914400" lvl="1" indent="-457200" algn="l">
              <a:buFont typeface="Arial" pitchFamily="34" charset="0"/>
              <a:buChar char="•"/>
            </a:pPr>
            <a:r>
              <a:rPr lang="en-US" dirty="0" smtClean="0"/>
              <a:t>History – Katrina, Ike, Bastrop, Sandy</a:t>
            </a:r>
          </a:p>
          <a:p>
            <a:pPr marL="914400" lvl="1" indent="-457200" algn="l">
              <a:buFont typeface="Arial" pitchFamily="34" charset="0"/>
              <a:buChar char="•"/>
            </a:pPr>
            <a:r>
              <a:rPr lang="en-US" dirty="0" smtClean="0"/>
              <a:t>Role in State Emergency Plan</a:t>
            </a:r>
          </a:p>
          <a:p>
            <a:pPr marL="914400" lvl="1" indent="-457200" algn="l">
              <a:buFont typeface="Arial" pitchFamily="34" charset="0"/>
              <a:buChar char="•"/>
            </a:pPr>
            <a:endParaRPr lang="en-US" dirty="0" smtClean="0"/>
          </a:p>
          <a:p>
            <a:pPr lvl="1" algn="l"/>
            <a:endParaRPr lang="en-US" sz="1800" dirty="0"/>
          </a:p>
          <a:p>
            <a:pPr marL="914400" lvl="1" indent="-457200" algn="l">
              <a:buFont typeface="Arial" pitchFamily="34" charset="0"/>
              <a:buChar char="•"/>
            </a:pPr>
            <a:endParaRPr lang="en-US" sz="1800" dirty="0" smtClean="0"/>
          </a:p>
          <a:p>
            <a:endParaRPr lang="en-US" dirty="0"/>
          </a:p>
        </p:txBody>
      </p:sp>
      <p:sp>
        <p:nvSpPr>
          <p:cNvPr id="7" name="Title 3"/>
          <p:cNvSpPr txBox="1">
            <a:spLocks/>
          </p:cNvSpPr>
          <p:nvPr/>
        </p:nvSpPr>
        <p:spPr bwMode="auto">
          <a:xfrm>
            <a:off x="2514600" y="614690"/>
            <a:ext cx="64770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smtClean="0"/>
              <a:t>Role in Disaster</a:t>
            </a:r>
            <a:endParaRPr lang="en-US" sz="2800" b="1" kern="0" dirty="0" smtClean="0"/>
          </a:p>
        </p:txBody>
      </p:sp>
      <p:sp>
        <p:nvSpPr>
          <p:cNvPr id="8" name="Subtitle 1"/>
          <p:cNvSpPr txBox="1">
            <a:spLocks/>
          </p:cNvSpPr>
          <p:nvPr/>
        </p:nvSpPr>
        <p:spPr bwMode="auto">
          <a:xfrm>
            <a:off x="1219200" y="2895600"/>
            <a:ext cx="70866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800">
                <a:solidFill>
                  <a:srgbClr val="FF9900"/>
                </a:solidFill>
                <a:latin typeface="+mn-lt"/>
                <a:ea typeface="+mn-ea"/>
                <a:cs typeface="+mn-cs"/>
              </a:defRPr>
            </a:lvl1pPr>
            <a:lvl2pPr marL="457200" indent="0" algn="ctr" rtl="0" eaLnBrk="0" fontAlgn="base" hangingPunct="0">
              <a:spcBef>
                <a:spcPct val="20000"/>
              </a:spcBef>
              <a:spcAft>
                <a:spcPct val="0"/>
              </a:spcAft>
              <a:buNone/>
              <a:defRPr sz="2400">
                <a:solidFill>
                  <a:srgbClr val="529DBE"/>
                </a:solidFill>
                <a:latin typeface="+mn-lt"/>
                <a:ea typeface="+mn-ea"/>
              </a:defRPr>
            </a:lvl2pPr>
            <a:lvl3pPr marL="914400" indent="0" algn="ctr" rtl="0" eaLnBrk="0" fontAlgn="base" hangingPunct="0">
              <a:spcBef>
                <a:spcPct val="20000"/>
              </a:spcBef>
              <a:spcAft>
                <a:spcPct val="0"/>
              </a:spcAft>
              <a:buNone/>
              <a:defRPr sz="2000">
                <a:solidFill>
                  <a:srgbClr val="529DBE"/>
                </a:solidFill>
                <a:latin typeface="+mn-lt"/>
                <a:ea typeface="+mn-ea"/>
              </a:defRPr>
            </a:lvl3pPr>
            <a:lvl4pPr marL="1371600" indent="0" algn="ctr" rtl="0" eaLnBrk="0" fontAlgn="base" hangingPunct="0">
              <a:spcBef>
                <a:spcPct val="20000"/>
              </a:spcBef>
              <a:spcAft>
                <a:spcPct val="0"/>
              </a:spcAft>
              <a:buNone/>
              <a:defRPr sz="2000">
                <a:solidFill>
                  <a:srgbClr val="529DBE"/>
                </a:solidFill>
                <a:latin typeface="+mn-lt"/>
                <a:ea typeface="+mn-ea"/>
              </a:defRPr>
            </a:lvl4pPr>
            <a:lvl5pPr marL="1828800" indent="0" algn="ctr" rtl="0" eaLnBrk="0" fontAlgn="base" hangingPunct="0">
              <a:spcBef>
                <a:spcPct val="20000"/>
              </a:spcBef>
              <a:spcAft>
                <a:spcPct val="0"/>
              </a:spcAft>
              <a:buNone/>
              <a:defRPr sz="2000">
                <a:solidFill>
                  <a:srgbClr val="529DBE"/>
                </a:solidFill>
                <a:latin typeface="+mn-lt"/>
                <a:ea typeface="+mn-ea"/>
              </a:defRPr>
            </a:lvl5pPr>
            <a:lvl6pPr marL="2286000" indent="0" algn="ctr" rtl="0" fontAlgn="base">
              <a:spcBef>
                <a:spcPct val="20000"/>
              </a:spcBef>
              <a:spcAft>
                <a:spcPct val="0"/>
              </a:spcAft>
              <a:buNone/>
              <a:defRPr>
                <a:solidFill>
                  <a:srgbClr val="529DBE"/>
                </a:solidFill>
                <a:latin typeface="+mn-lt"/>
                <a:ea typeface="+mn-ea"/>
              </a:defRPr>
            </a:lvl6pPr>
            <a:lvl7pPr marL="2743200" indent="0" algn="ctr" rtl="0" fontAlgn="base">
              <a:spcBef>
                <a:spcPct val="20000"/>
              </a:spcBef>
              <a:spcAft>
                <a:spcPct val="0"/>
              </a:spcAft>
              <a:buNone/>
              <a:defRPr>
                <a:solidFill>
                  <a:srgbClr val="529DBE"/>
                </a:solidFill>
                <a:latin typeface="+mn-lt"/>
                <a:ea typeface="+mn-ea"/>
              </a:defRPr>
            </a:lvl7pPr>
            <a:lvl8pPr marL="3200400" indent="0" algn="ctr" rtl="0" fontAlgn="base">
              <a:spcBef>
                <a:spcPct val="20000"/>
              </a:spcBef>
              <a:spcAft>
                <a:spcPct val="0"/>
              </a:spcAft>
              <a:buNone/>
              <a:defRPr>
                <a:solidFill>
                  <a:srgbClr val="529DBE"/>
                </a:solidFill>
                <a:latin typeface="+mn-lt"/>
                <a:ea typeface="+mn-ea"/>
              </a:defRPr>
            </a:lvl8pPr>
            <a:lvl9pPr marL="3657600" indent="0" algn="ctr" rtl="0" fontAlgn="base">
              <a:spcBef>
                <a:spcPct val="20000"/>
              </a:spcBef>
              <a:spcAft>
                <a:spcPct val="0"/>
              </a:spcAft>
              <a:buNone/>
              <a:defRPr>
                <a:solidFill>
                  <a:srgbClr val="529DBE"/>
                </a:solidFill>
                <a:latin typeface="+mn-lt"/>
                <a:ea typeface="+mn-ea"/>
              </a:defRPr>
            </a:lvl9pPr>
          </a:lstStyle>
          <a:p>
            <a:pPr algn="l"/>
            <a:endParaRPr lang="en-US" sz="2400" kern="0" dirty="0" smtClean="0"/>
          </a:p>
          <a:p>
            <a:r>
              <a:rPr lang="en-US" sz="3200" kern="0" dirty="0" smtClean="0"/>
              <a:t>Why does disaster response </a:t>
            </a:r>
          </a:p>
          <a:p>
            <a:r>
              <a:rPr lang="en-US" sz="3200" kern="0" dirty="0" smtClean="0"/>
              <a:t>and recovery matter? </a:t>
            </a:r>
          </a:p>
          <a:p>
            <a:pPr marL="457200" indent="-457200" algn="l">
              <a:buFont typeface="Arial" pitchFamily="34" charset="0"/>
              <a:buChar char="•"/>
            </a:pPr>
            <a:endParaRPr lang="en-US" sz="800" kern="0" dirty="0" smtClean="0"/>
          </a:p>
          <a:p>
            <a:pPr marL="0" lvl="1"/>
            <a:r>
              <a:rPr lang="en-US" kern="0" dirty="0" smtClean="0"/>
              <a:t>Our communities need us</a:t>
            </a:r>
          </a:p>
          <a:p>
            <a:pPr marL="0" lvl="1"/>
            <a:r>
              <a:rPr lang="en-US" kern="0" dirty="0" smtClean="0"/>
              <a:t>Opportunity to demonstrate impact</a:t>
            </a:r>
          </a:p>
          <a:p>
            <a:pPr marL="0" lvl="1"/>
            <a:r>
              <a:rPr lang="en-US" kern="0" dirty="0" smtClean="0"/>
              <a:t>We will be called upon</a:t>
            </a:r>
          </a:p>
          <a:p>
            <a:pPr marL="914400" lvl="1" indent="-457200" algn="l">
              <a:buFont typeface="Arial" pitchFamily="34" charset="0"/>
              <a:buChar char="•"/>
            </a:pPr>
            <a:endParaRPr lang="en-US" kern="0" dirty="0" smtClean="0"/>
          </a:p>
          <a:p>
            <a:pPr lvl="1" algn="l"/>
            <a:endParaRPr lang="en-US" sz="1800" kern="0" dirty="0" smtClean="0"/>
          </a:p>
          <a:p>
            <a:pPr marL="914400" lvl="1" indent="-457200" algn="l">
              <a:buFont typeface="Arial" pitchFamily="34" charset="0"/>
              <a:buChar char="•"/>
            </a:pPr>
            <a:endParaRPr lang="en-US" sz="1800" kern="0" dirty="0" smtClean="0"/>
          </a:p>
          <a:p>
            <a:endParaRPr lang="en-US" kern="0" dirty="0"/>
          </a:p>
        </p:txBody>
      </p:sp>
    </p:spTree>
    <p:extLst>
      <p:ext uri="{BB962C8B-B14F-4D97-AF65-F5344CB8AC3E}">
        <p14:creationId xmlns:p14="http://schemas.microsoft.com/office/powerpoint/2010/main" val="1849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17</a:t>
            </a:fld>
            <a:endParaRPr lang="en-US">
              <a:latin typeface="Arial" charset="0"/>
            </a:endParaRPr>
          </a:p>
        </p:txBody>
      </p:sp>
      <p:sp>
        <p:nvSpPr>
          <p:cNvPr id="2" name="Subtitle 1"/>
          <p:cNvSpPr>
            <a:spLocks noGrp="1"/>
          </p:cNvSpPr>
          <p:nvPr>
            <p:ph type="subTitle" idx="1"/>
          </p:nvPr>
        </p:nvSpPr>
        <p:spPr>
          <a:xfrm>
            <a:off x="609600" y="1524000"/>
            <a:ext cx="8153400" cy="4648200"/>
          </a:xfrm>
        </p:spPr>
        <p:txBody>
          <a:bodyPr/>
          <a:lstStyle/>
          <a:p>
            <a:pPr marL="457200" indent="-457200" algn="l">
              <a:buFont typeface="Arial" pitchFamily="34" charset="0"/>
              <a:buChar char="•"/>
            </a:pPr>
            <a:r>
              <a:rPr lang="en-US" sz="2400" dirty="0" smtClean="0"/>
              <a:t>National AmeriCorps Disaster Goals (CNCS)</a:t>
            </a:r>
          </a:p>
          <a:p>
            <a:pPr algn="l"/>
            <a:endParaRPr lang="en-US" sz="2400" dirty="0">
              <a:solidFill>
                <a:srgbClr val="529DBE"/>
              </a:solidFill>
            </a:endParaRPr>
          </a:p>
          <a:p>
            <a:pPr marL="457200" algn="l"/>
            <a:r>
              <a:rPr lang="en-US" sz="2400" i="1" dirty="0" smtClean="0">
                <a:solidFill>
                  <a:srgbClr val="529DBE"/>
                </a:solidFill>
              </a:rPr>
              <a:t>Disaster </a:t>
            </a:r>
            <a:r>
              <a:rPr lang="en-US" sz="2400" i="1" dirty="0">
                <a:solidFill>
                  <a:srgbClr val="529DBE"/>
                </a:solidFill>
              </a:rPr>
              <a:t>Services: </a:t>
            </a:r>
            <a:r>
              <a:rPr lang="en-US" sz="2400" dirty="0">
                <a:solidFill>
                  <a:srgbClr val="529DBE"/>
                </a:solidFill>
              </a:rPr>
              <a:t>Grants will help individuals and communities prepare, respond, recover and mitigate disasters </a:t>
            </a:r>
            <a:r>
              <a:rPr lang="en-US" sz="2400" dirty="0" smtClean="0">
                <a:solidFill>
                  <a:srgbClr val="529DBE"/>
                </a:solidFill>
              </a:rPr>
              <a:t>and increase </a:t>
            </a:r>
            <a:r>
              <a:rPr lang="en-US" sz="2400" dirty="0">
                <a:solidFill>
                  <a:srgbClr val="529DBE"/>
                </a:solidFill>
              </a:rPr>
              <a:t>community resiliency. Grant activities will:</a:t>
            </a:r>
          </a:p>
          <a:p>
            <a:pPr algn="l"/>
            <a:r>
              <a:rPr lang="en-US" sz="2400" dirty="0" smtClean="0">
                <a:solidFill>
                  <a:srgbClr val="529DBE"/>
                </a:solidFill>
              </a:rPr>
              <a:t>	o </a:t>
            </a:r>
            <a:r>
              <a:rPr lang="en-US" sz="2400" dirty="0">
                <a:solidFill>
                  <a:srgbClr val="529DBE"/>
                </a:solidFill>
              </a:rPr>
              <a:t>Increase the </a:t>
            </a:r>
            <a:r>
              <a:rPr lang="en-US" sz="2400" u="sng" dirty="0">
                <a:solidFill>
                  <a:srgbClr val="529DBE"/>
                </a:solidFill>
              </a:rPr>
              <a:t>preparedness</a:t>
            </a:r>
            <a:r>
              <a:rPr lang="en-US" sz="2400" dirty="0">
                <a:solidFill>
                  <a:srgbClr val="529DBE"/>
                </a:solidFill>
              </a:rPr>
              <a:t> of individuals,</a:t>
            </a:r>
          </a:p>
          <a:p>
            <a:pPr algn="l"/>
            <a:r>
              <a:rPr lang="en-US" sz="2400" dirty="0" smtClean="0">
                <a:solidFill>
                  <a:srgbClr val="529DBE"/>
                </a:solidFill>
              </a:rPr>
              <a:t>	o </a:t>
            </a:r>
            <a:r>
              <a:rPr lang="en-US" sz="2400" dirty="0">
                <a:solidFill>
                  <a:srgbClr val="529DBE"/>
                </a:solidFill>
              </a:rPr>
              <a:t>Increase the individuals’ readiness to </a:t>
            </a:r>
            <a:r>
              <a:rPr lang="en-US" sz="2400" u="sng" dirty="0">
                <a:solidFill>
                  <a:srgbClr val="529DBE"/>
                </a:solidFill>
              </a:rPr>
              <a:t>respond</a:t>
            </a:r>
            <a:r>
              <a:rPr lang="en-US" sz="2400" dirty="0">
                <a:solidFill>
                  <a:srgbClr val="529DBE"/>
                </a:solidFill>
              </a:rPr>
              <a:t>,</a:t>
            </a:r>
          </a:p>
          <a:p>
            <a:pPr algn="l"/>
            <a:r>
              <a:rPr lang="en-US" sz="2400" dirty="0" smtClean="0">
                <a:solidFill>
                  <a:srgbClr val="529DBE"/>
                </a:solidFill>
              </a:rPr>
              <a:t>	o </a:t>
            </a:r>
            <a:r>
              <a:rPr lang="en-US" sz="2400" dirty="0">
                <a:solidFill>
                  <a:srgbClr val="529DBE"/>
                </a:solidFill>
              </a:rPr>
              <a:t>Help individuals </a:t>
            </a:r>
            <a:r>
              <a:rPr lang="en-US" sz="2400" u="sng" dirty="0">
                <a:solidFill>
                  <a:srgbClr val="529DBE"/>
                </a:solidFill>
              </a:rPr>
              <a:t>recover</a:t>
            </a:r>
            <a:r>
              <a:rPr lang="en-US" sz="2400" dirty="0">
                <a:solidFill>
                  <a:srgbClr val="529DBE"/>
                </a:solidFill>
              </a:rPr>
              <a:t> from disasters; and</a:t>
            </a:r>
          </a:p>
          <a:p>
            <a:pPr algn="l"/>
            <a:r>
              <a:rPr lang="en-US" sz="2400" dirty="0" smtClean="0">
                <a:solidFill>
                  <a:srgbClr val="529DBE"/>
                </a:solidFill>
              </a:rPr>
              <a:t>	o </a:t>
            </a:r>
            <a:r>
              <a:rPr lang="en-US" sz="2400" dirty="0">
                <a:solidFill>
                  <a:srgbClr val="529DBE"/>
                </a:solidFill>
              </a:rPr>
              <a:t>Help individuals </a:t>
            </a:r>
            <a:r>
              <a:rPr lang="en-US" sz="2400" u="sng" dirty="0">
                <a:solidFill>
                  <a:srgbClr val="529DBE"/>
                </a:solidFill>
              </a:rPr>
              <a:t>mitigate</a:t>
            </a:r>
            <a:r>
              <a:rPr lang="en-US" sz="2400" dirty="0">
                <a:solidFill>
                  <a:srgbClr val="529DBE"/>
                </a:solidFill>
              </a:rPr>
              <a:t> disasters.</a:t>
            </a:r>
          </a:p>
          <a:p>
            <a:pPr marL="914400" lvl="1" indent="-457200" algn="l">
              <a:buFont typeface="Arial" pitchFamily="34" charset="0"/>
              <a:buChar char="•"/>
            </a:pPr>
            <a:endParaRPr lang="en-US" dirty="0" smtClean="0"/>
          </a:p>
          <a:p>
            <a:pPr lvl="1" algn="l"/>
            <a:endParaRPr lang="en-US" sz="1800" dirty="0"/>
          </a:p>
          <a:p>
            <a:pPr marL="914400" lvl="1" indent="-457200" algn="l">
              <a:buFont typeface="Arial" pitchFamily="34" charset="0"/>
              <a:buChar char="•"/>
            </a:pPr>
            <a:endParaRPr lang="en-US" sz="1800" dirty="0" smtClean="0"/>
          </a:p>
          <a:p>
            <a:endParaRPr lang="en-US" dirty="0"/>
          </a:p>
        </p:txBody>
      </p:sp>
      <p:sp>
        <p:nvSpPr>
          <p:cNvPr id="7" name="Title 3"/>
          <p:cNvSpPr txBox="1">
            <a:spLocks/>
          </p:cNvSpPr>
          <p:nvPr/>
        </p:nvSpPr>
        <p:spPr bwMode="auto">
          <a:xfrm>
            <a:off x="2514600" y="614690"/>
            <a:ext cx="64770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smtClean="0"/>
              <a:t>Role in Disaster</a:t>
            </a:r>
            <a:endParaRPr lang="en-US" sz="2800" b="1" kern="0" dirty="0" smtClean="0"/>
          </a:p>
        </p:txBody>
      </p:sp>
    </p:spTree>
    <p:extLst>
      <p:ext uri="{BB962C8B-B14F-4D97-AF65-F5344CB8AC3E}">
        <p14:creationId xmlns:p14="http://schemas.microsoft.com/office/powerpoint/2010/main" val="1094651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18</a:t>
            </a:fld>
            <a:endParaRPr lang="en-US">
              <a:latin typeface="Arial" charset="0"/>
            </a:endParaRPr>
          </a:p>
        </p:txBody>
      </p:sp>
      <p:sp>
        <p:nvSpPr>
          <p:cNvPr id="2" name="Subtitle 1"/>
          <p:cNvSpPr>
            <a:spLocks noGrp="1"/>
          </p:cNvSpPr>
          <p:nvPr>
            <p:ph type="subTitle" idx="1"/>
          </p:nvPr>
        </p:nvSpPr>
        <p:spPr>
          <a:xfrm>
            <a:off x="609600" y="1524000"/>
            <a:ext cx="8153400" cy="4648200"/>
          </a:xfrm>
        </p:spPr>
        <p:txBody>
          <a:bodyPr/>
          <a:lstStyle/>
          <a:p>
            <a:pPr marL="457200" indent="-457200" algn="l">
              <a:buFont typeface="Arial" pitchFamily="34" charset="0"/>
              <a:buChar char="•"/>
            </a:pPr>
            <a:r>
              <a:rPr lang="en-US" sz="2400" dirty="0"/>
              <a:t>Grant Requirements: </a:t>
            </a:r>
            <a:r>
              <a:rPr lang="en-US" sz="2400" dirty="0" smtClean="0"/>
              <a:t>Past and Present</a:t>
            </a:r>
            <a:endParaRPr lang="en-US" sz="2400" dirty="0">
              <a:solidFill>
                <a:srgbClr val="529DBE"/>
              </a:solidFill>
            </a:endParaRPr>
          </a:p>
          <a:p>
            <a:pPr marL="457200" algn="l"/>
            <a:endParaRPr lang="en-US" sz="2400" i="1" dirty="0" smtClean="0">
              <a:solidFill>
                <a:srgbClr val="529DBE"/>
              </a:solidFill>
            </a:endParaRPr>
          </a:p>
          <a:p>
            <a:pPr marL="457200" algn="l"/>
            <a:r>
              <a:rPr lang="en-US" sz="2400" dirty="0" smtClean="0">
                <a:solidFill>
                  <a:srgbClr val="529DBE"/>
                </a:solidFill>
              </a:rPr>
              <a:t>Past (2012-13):</a:t>
            </a:r>
          </a:p>
          <a:p>
            <a:pPr marL="800100" indent="-342900" algn="l">
              <a:buFont typeface="Arial" pitchFamily="34" charset="0"/>
              <a:buChar char="•"/>
            </a:pPr>
            <a:r>
              <a:rPr lang="en-US" sz="2400" dirty="0" smtClean="0">
                <a:solidFill>
                  <a:srgbClr val="529DBE"/>
                </a:solidFill>
              </a:rPr>
              <a:t>Members available to be deployed</a:t>
            </a:r>
          </a:p>
          <a:p>
            <a:pPr marL="457200" algn="l"/>
            <a:endParaRPr lang="en-US" sz="2400" dirty="0">
              <a:solidFill>
                <a:srgbClr val="529DBE"/>
              </a:solidFill>
            </a:endParaRPr>
          </a:p>
          <a:p>
            <a:pPr marL="457200" algn="l"/>
            <a:r>
              <a:rPr lang="en-US" sz="2400" dirty="0" smtClean="0">
                <a:solidFill>
                  <a:srgbClr val="529DBE"/>
                </a:solidFill>
              </a:rPr>
              <a:t>Present/New (2013-14):</a:t>
            </a:r>
          </a:p>
          <a:p>
            <a:pPr marL="800100" indent="-342900" algn="l">
              <a:buFont typeface="Arial" pitchFamily="34" charset="0"/>
              <a:buChar char="•"/>
            </a:pPr>
            <a:r>
              <a:rPr lang="en-US" sz="2400" dirty="0">
                <a:solidFill>
                  <a:srgbClr val="529DBE"/>
                </a:solidFill>
              </a:rPr>
              <a:t>Members available to be </a:t>
            </a:r>
            <a:r>
              <a:rPr lang="en-US" sz="2400" dirty="0" smtClean="0">
                <a:solidFill>
                  <a:srgbClr val="529DBE"/>
                </a:solidFill>
              </a:rPr>
              <a:t>deployed</a:t>
            </a:r>
          </a:p>
          <a:p>
            <a:pPr marL="800100" indent="-342900" algn="l">
              <a:buFont typeface="Arial" pitchFamily="34" charset="0"/>
              <a:buChar char="•"/>
            </a:pPr>
            <a:r>
              <a:rPr lang="en-US" sz="2400" dirty="0" smtClean="0">
                <a:solidFill>
                  <a:srgbClr val="529DBE"/>
                </a:solidFill>
              </a:rPr>
              <a:t>Basic disaster training required of </a:t>
            </a:r>
            <a:r>
              <a:rPr lang="en-US" sz="2400" u="sng" dirty="0" smtClean="0">
                <a:solidFill>
                  <a:srgbClr val="529DBE"/>
                </a:solidFill>
              </a:rPr>
              <a:t>all</a:t>
            </a:r>
            <a:r>
              <a:rPr lang="en-US" sz="2400" dirty="0" smtClean="0">
                <a:solidFill>
                  <a:srgbClr val="529DBE"/>
                </a:solidFill>
              </a:rPr>
              <a:t> members</a:t>
            </a:r>
            <a:endParaRPr lang="en-US" sz="2400" dirty="0">
              <a:solidFill>
                <a:srgbClr val="529DBE"/>
              </a:solidFill>
            </a:endParaRPr>
          </a:p>
          <a:p>
            <a:pPr marL="457200" algn="l"/>
            <a:endParaRPr lang="en-US" sz="2400" dirty="0" smtClean="0">
              <a:solidFill>
                <a:srgbClr val="529DBE"/>
              </a:solidFill>
            </a:endParaRPr>
          </a:p>
          <a:p>
            <a:pPr marL="457200" algn="l"/>
            <a:endParaRPr lang="en-US" sz="2400" dirty="0">
              <a:solidFill>
                <a:srgbClr val="529DBE"/>
              </a:solidFill>
            </a:endParaRPr>
          </a:p>
        </p:txBody>
      </p:sp>
      <p:sp>
        <p:nvSpPr>
          <p:cNvPr id="7" name="Title 3"/>
          <p:cNvSpPr txBox="1">
            <a:spLocks/>
          </p:cNvSpPr>
          <p:nvPr/>
        </p:nvSpPr>
        <p:spPr bwMode="auto">
          <a:xfrm>
            <a:off x="2514600" y="614690"/>
            <a:ext cx="64770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dirty="0" smtClean="0"/>
              <a:t>Role in Disaster</a:t>
            </a:r>
          </a:p>
        </p:txBody>
      </p:sp>
    </p:spTree>
    <p:extLst>
      <p:ext uri="{BB962C8B-B14F-4D97-AF65-F5344CB8AC3E}">
        <p14:creationId xmlns:p14="http://schemas.microsoft.com/office/powerpoint/2010/main" val="4205960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685800" y="2057400"/>
            <a:ext cx="8229600" cy="4267200"/>
          </a:xfrm>
        </p:spPr>
        <p:txBody>
          <a:bodyPr/>
          <a:lstStyle/>
          <a:p>
            <a:pPr marL="0" indent="0" algn="ctr">
              <a:buNone/>
            </a:pPr>
            <a:r>
              <a:rPr lang="en-US" sz="3600" dirty="0" smtClean="0"/>
              <a:t>Videos:</a:t>
            </a:r>
          </a:p>
          <a:p>
            <a:pPr marL="0" indent="0" algn="ctr">
              <a:buNone/>
            </a:pPr>
            <a:endParaRPr lang="en-US" sz="2000" dirty="0">
              <a:solidFill>
                <a:srgbClr val="529DBE"/>
              </a:solidFill>
            </a:endParaRPr>
          </a:p>
          <a:p>
            <a:pPr marL="0" indent="0" algn="ctr">
              <a:buNone/>
            </a:pPr>
            <a:r>
              <a:rPr lang="en-US" sz="2000" dirty="0" smtClean="0">
                <a:hlinkClick r:id="rId3"/>
              </a:rPr>
              <a:t>Count </a:t>
            </a:r>
            <a:r>
              <a:rPr lang="en-US" sz="2000" dirty="0">
                <a:hlinkClick r:id="rId3"/>
              </a:rPr>
              <a:t>On </a:t>
            </a:r>
            <a:r>
              <a:rPr lang="en-US" sz="2000" dirty="0" smtClean="0">
                <a:hlinkClick r:id="rId3"/>
              </a:rPr>
              <a:t>Us</a:t>
            </a:r>
            <a:endParaRPr lang="en-US" sz="2000" dirty="0"/>
          </a:p>
          <a:p>
            <a:pPr marL="0" indent="0" algn="ctr">
              <a:buNone/>
            </a:pPr>
            <a:endParaRPr lang="en-US" sz="2000" dirty="0"/>
          </a:p>
          <a:p>
            <a:pPr marL="0" indent="0" algn="ctr">
              <a:buNone/>
            </a:pPr>
            <a:r>
              <a:rPr lang="en-US" sz="2000" dirty="0">
                <a:hlinkClick r:id="rId4"/>
              </a:rPr>
              <a:t>National Service Works in </a:t>
            </a:r>
            <a:r>
              <a:rPr lang="en-US" sz="2000" dirty="0" smtClean="0">
                <a:hlinkClick r:id="rId4"/>
              </a:rPr>
              <a:t>Disaster</a:t>
            </a:r>
            <a:endParaRPr lang="en-US" sz="2000" dirty="0" smtClean="0"/>
          </a:p>
          <a:p>
            <a:pPr marL="0" indent="0" algn="ctr">
              <a:buNone/>
            </a:pPr>
            <a:endParaRPr lang="en-US" sz="2000" dirty="0">
              <a:solidFill>
                <a:srgbClr val="529DBE"/>
              </a:solidFill>
            </a:endParaRPr>
          </a:p>
          <a:p>
            <a:pPr marL="0" indent="0" algn="ctr">
              <a:buNone/>
            </a:pPr>
            <a:endParaRPr lang="en-US" sz="2000" dirty="0">
              <a:solidFill>
                <a:srgbClr val="529DBE"/>
              </a:solidFill>
            </a:endParaRP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19</a:t>
            </a:fld>
            <a:endParaRPr lang="en-US">
              <a:solidFill>
                <a:srgbClr val="FFFFFF"/>
              </a:solidFill>
              <a:latin typeface="Arial" charset="0"/>
            </a:endParaRPr>
          </a:p>
        </p:txBody>
      </p:sp>
      <p:sp>
        <p:nvSpPr>
          <p:cNvPr id="5" name="Title 3"/>
          <p:cNvSpPr txBox="1">
            <a:spLocks noGrp="1"/>
          </p:cNvSpPr>
          <p:nvPr>
            <p:ph type="title"/>
          </p:nvPr>
        </p:nvSpPr>
        <p:spPr bwMode="auto">
          <a:xfrm>
            <a:off x="2514600" y="614363"/>
            <a:ext cx="6477000" cy="523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dirty="0" smtClean="0"/>
              <a:t>Role in Disaster</a:t>
            </a:r>
          </a:p>
        </p:txBody>
      </p:sp>
    </p:spTree>
    <p:extLst>
      <p:ext uri="{BB962C8B-B14F-4D97-AF65-F5344CB8AC3E}">
        <p14:creationId xmlns:p14="http://schemas.microsoft.com/office/powerpoint/2010/main" val="461901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Welcome + Intros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2</a:t>
            </a:fld>
            <a:endParaRPr lang="en-US">
              <a:latin typeface="Arial" charset="0"/>
            </a:endParaRPr>
          </a:p>
        </p:txBody>
      </p:sp>
      <p:sp>
        <p:nvSpPr>
          <p:cNvPr id="2" name="Subtitle 1"/>
          <p:cNvSpPr>
            <a:spLocks noGrp="1"/>
          </p:cNvSpPr>
          <p:nvPr>
            <p:ph type="subTitle" idx="1"/>
          </p:nvPr>
        </p:nvSpPr>
        <p:spPr>
          <a:xfrm>
            <a:off x="615950" y="1447800"/>
            <a:ext cx="8001000" cy="4572000"/>
          </a:xfrm>
        </p:spPr>
        <p:txBody>
          <a:bodyPr/>
          <a:lstStyle/>
          <a:p>
            <a:pPr algn="l">
              <a:lnSpc>
                <a:spcPct val="80000"/>
              </a:lnSpc>
            </a:pPr>
            <a:endParaRPr lang="en-US" sz="3200" b="1" dirty="0" smtClean="0">
              <a:latin typeface="Helvetica" pitchFamily="34" charset="0"/>
              <a:cs typeface="Helvetica" pitchFamily="34" charset="0"/>
            </a:endParaRPr>
          </a:p>
          <a:p>
            <a:pPr>
              <a:lnSpc>
                <a:spcPct val="80000"/>
              </a:lnSpc>
            </a:pPr>
            <a:r>
              <a:rPr lang="en-US" sz="4400" b="1" dirty="0" smtClean="0">
                <a:latin typeface="Helvetica" pitchFamily="34" charset="0"/>
                <a:cs typeface="Helvetica" pitchFamily="34" charset="0"/>
              </a:rPr>
              <a:t>Welcome! </a:t>
            </a:r>
          </a:p>
          <a:p>
            <a:pPr algn="l">
              <a:lnSpc>
                <a:spcPct val="80000"/>
              </a:lnSpc>
            </a:pPr>
            <a:endParaRPr lang="en-US" sz="1200" dirty="0" smtClean="0">
              <a:latin typeface="Helvetica" pitchFamily="34" charset="0"/>
              <a:cs typeface="Helvetica" pitchFamily="34" charset="0"/>
            </a:endParaRPr>
          </a:p>
          <a:p>
            <a:pPr algn="l">
              <a:lnSpc>
                <a:spcPct val="80000"/>
              </a:lnSpc>
            </a:pPr>
            <a:endParaRPr lang="en-US" sz="1200" dirty="0">
              <a:latin typeface="Helvetica" pitchFamily="34" charset="0"/>
              <a:cs typeface="Helvetica" pitchFamily="34" charset="0"/>
            </a:endParaRPr>
          </a:p>
          <a:p>
            <a:pPr algn="l">
              <a:lnSpc>
                <a:spcPct val="80000"/>
              </a:lnSpc>
            </a:pPr>
            <a:endParaRPr lang="en-US" sz="1200" dirty="0" smtClean="0">
              <a:latin typeface="Helvetica" pitchFamily="34" charset="0"/>
              <a:cs typeface="Helvetica" pitchFamily="34" charset="0"/>
            </a:endParaRPr>
          </a:p>
          <a:p>
            <a:pPr>
              <a:lnSpc>
                <a:spcPct val="80000"/>
              </a:lnSpc>
            </a:pPr>
            <a:endParaRPr lang="en-US" sz="1200" dirty="0" smtClean="0">
              <a:latin typeface="Helvetica" pitchFamily="34" charset="0"/>
              <a:cs typeface="Helvetica" pitchFamily="34" charset="0"/>
            </a:endParaRPr>
          </a:p>
          <a:p>
            <a:pPr lvl="1">
              <a:lnSpc>
                <a:spcPct val="80000"/>
              </a:lnSpc>
            </a:pPr>
            <a:endParaRPr lang="en-US" sz="20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48000"/>
            <a:ext cx="23749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031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685800" y="2057400"/>
            <a:ext cx="8229600" cy="4267200"/>
          </a:xfrm>
        </p:spPr>
        <p:txBody>
          <a:bodyPr/>
          <a:lstStyle/>
          <a:p>
            <a:pPr marL="0" indent="0" algn="ctr">
              <a:buNone/>
            </a:pPr>
            <a:r>
              <a:rPr lang="en-US" sz="3600" dirty="0" smtClean="0"/>
              <a:t>Disaster Response Panel</a:t>
            </a:r>
          </a:p>
          <a:p>
            <a:pPr marL="0" indent="0" algn="ctr">
              <a:buNone/>
            </a:pPr>
            <a:endParaRPr lang="en-US" sz="2000" dirty="0">
              <a:solidFill>
                <a:srgbClr val="529DBE"/>
              </a:solidFill>
            </a:endParaRPr>
          </a:p>
          <a:p>
            <a:pPr marL="0" indent="0" algn="ctr">
              <a:buNone/>
            </a:pPr>
            <a:r>
              <a:rPr lang="en-US" sz="2400" dirty="0">
                <a:solidFill>
                  <a:srgbClr val="529DBE"/>
                </a:solidFill>
              </a:rPr>
              <a:t>Presenters</a:t>
            </a:r>
            <a:r>
              <a:rPr lang="en-US" sz="2400" dirty="0" smtClean="0">
                <a:solidFill>
                  <a:srgbClr val="529DBE"/>
                </a:solidFill>
              </a:rPr>
              <a:t>:</a:t>
            </a:r>
          </a:p>
          <a:p>
            <a:pPr marL="0" indent="0" algn="ctr">
              <a:buNone/>
            </a:pPr>
            <a:endParaRPr lang="en-US" sz="2400" dirty="0">
              <a:solidFill>
                <a:srgbClr val="529DBE"/>
              </a:solidFill>
            </a:endParaRPr>
          </a:p>
          <a:p>
            <a:pPr marL="0" indent="0" algn="ctr">
              <a:buNone/>
            </a:pPr>
            <a:r>
              <a:rPr lang="en-US" sz="2400" dirty="0" smtClean="0">
                <a:solidFill>
                  <a:srgbClr val="529DBE"/>
                </a:solidFill>
              </a:rPr>
              <a:t>Anna </a:t>
            </a:r>
            <a:r>
              <a:rPr lang="en-US" sz="2400" dirty="0">
                <a:solidFill>
                  <a:srgbClr val="529DBE"/>
                </a:solidFill>
              </a:rPr>
              <a:t>Tangredi, Texas Division of Emergency Management</a:t>
            </a:r>
          </a:p>
          <a:p>
            <a:pPr marL="0" indent="0" algn="ctr">
              <a:buNone/>
            </a:pPr>
            <a:r>
              <a:rPr lang="en-US" sz="2400" dirty="0">
                <a:solidFill>
                  <a:srgbClr val="529DBE"/>
                </a:solidFill>
              </a:rPr>
              <a:t>Chris Sheffield, Texas Conservation Corps</a:t>
            </a:r>
          </a:p>
          <a:p>
            <a:pPr marL="0" indent="0" algn="ctr">
              <a:buNone/>
            </a:pPr>
            <a:r>
              <a:rPr lang="en-US" sz="2400" dirty="0">
                <a:solidFill>
                  <a:srgbClr val="529DBE"/>
                </a:solidFill>
              </a:rPr>
              <a:t>Colin Foltz, Texas Conservation Corps </a:t>
            </a:r>
            <a:r>
              <a:rPr lang="en-US" sz="2400" dirty="0" smtClean="0">
                <a:solidFill>
                  <a:srgbClr val="529DBE"/>
                </a:solidFill>
              </a:rPr>
              <a:t>(Member</a:t>
            </a:r>
            <a:r>
              <a:rPr lang="en-US" sz="2400" dirty="0">
                <a:solidFill>
                  <a:srgbClr val="529DBE"/>
                </a:solidFill>
              </a:rPr>
              <a:t>)</a:t>
            </a:r>
          </a:p>
          <a:p>
            <a:pPr marL="0" indent="0" algn="ctr">
              <a:buNone/>
            </a:pPr>
            <a:endParaRPr lang="en-US" sz="2000" dirty="0">
              <a:solidFill>
                <a:srgbClr val="529DBE"/>
              </a:solidFill>
            </a:endParaRPr>
          </a:p>
          <a:p>
            <a:pPr marL="0" indent="0" algn="ctr">
              <a:buNone/>
            </a:pPr>
            <a:endParaRPr lang="en-US" sz="2000" dirty="0">
              <a:solidFill>
                <a:srgbClr val="529DBE"/>
              </a:solidFill>
            </a:endParaRP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20</a:t>
            </a:fld>
            <a:endParaRPr lang="en-US">
              <a:solidFill>
                <a:srgbClr val="FFFFFF"/>
              </a:solidFill>
              <a:latin typeface="Arial" charset="0"/>
            </a:endParaRPr>
          </a:p>
        </p:txBody>
      </p:sp>
      <p:sp>
        <p:nvSpPr>
          <p:cNvPr id="5" name="Title 3"/>
          <p:cNvSpPr txBox="1">
            <a:spLocks noGrp="1"/>
          </p:cNvSpPr>
          <p:nvPr>
            <p:ph type="title"/>
          </p:nvPr>
        </p:nvSpPr>
        <p:spPr bwMode="auto">
          <a:xfrm>
            <a:off x="2514600" y="614363"/>
            <a:ext cx="6477000" cy="523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dirty="0" smtClean="0"/>
              <a:t>Role in Disaster</a:t>
            </a:r>
          </a:p>
        </p:txBody>
      </p:sp>
    </p:spTree>
    <p:extLst>
      <p:ext uri="{BB962C8B-B14F-4D97-AF65-F5344CB8AC3E}">
        <p14:creationId xmlns:p14="http://schemas.microsoft.com/office/powerpoint/2010/main" val="181929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1"/>
            <a:ext cx="7772400" cy="1600199"/>
          </a:xfrm>
        </p:spPr>
        <p:txBody>
          <a:bodyPr/>
          <a:lstStyle/>
          <a:p>
            <a:r>
              <a:rPr lang="en-US" dirty="0" smtClean="0"/>
              <a:t>Anna Tangredi</a:t>
            </a:r>
            <a:endParaRPr lang="en-US" dirty="0"/>
          </a:p>
        </p:txBody>
      </p:sp>
      <p:sp>
        <p:nvSpPr>
          <p:cNvPr id="3" name="Subtitle 2"/>
          <p:cNvSpPr>
            <a:spLocks noGrp="1"/>
          </p:cNvSpPr>
          <p:nvPr>
            <p:ph type="subTitle" idx="1"/>
          </p:nvPr>
        </p:nvSpPr>
        <p:spPr>
          <a:xfrm>
            <a:off x="1371600" y="3581400"/>
            <a:ext cx="6400800" cy="1752600"/>
          </a:xfrm>
        </p:spPr>
        <p:txBody>
          <a:bodyPr/>
          <a:lstStyle/>
          <a:p>
            <a:r>
              <a:rPr lang="en-US" dirty="0" smtClean="0"/>
              <a:t>Voluntary Agency Liaison (VAL)</a:t>
            </a:r>
          </a:p>
          <a:p>
            <a:r>
              <a:rPr lang="en-US" dirty="0" smtClean="0"/>
              <a:t>Texas Division of Emergency Management</a:t>
            </a:r>
            <a:endParaRPr lang="en-US" dirty="0"/>
          </a:p>
        </p:txBody>
      </p:sp>
    </p:spTree>
    <p:extLst>
      <p:ext uri="{BB962C8B-B14F-4D97-AF65-F5344CB8AC3E}">
        <p14:creationId xmlns:p14="http://schemas.microsoft.com/office/powerpoint/2010/main" val="3586152166"/>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Phases of a Disaster</a:t>
            </a:r>
            <a:endParaRPr lang="en-US" b="1" dirty="0"/>
          </a:p>
        </p:txBody>
      </p:sp>
      <p:sp>
        <p:nvSpPr>
          <p:cNvPr id="3" name="Oval 3"/>
          <p:cNvSpPr>
            <a:spLocks noChangeArrowheads="1"/>
          </p:cNvSpPr>
          <p:nvPr/>
        </p:nvSpPr>
        <p:spPr bwMode="auto">
          <a:xfrm>
            <a:off x="1752600" y="1828800"/>
            <a:ext cx="5356225" cy="4175125"/>
          </a:xfrm>
          <a:prstGeom prst="ellipse">
            <a:avLst/>
          </a:prstGeom>
          <a:solidFill>
            <a:schemeClr val="accent3">
              <a:lumMod val="20000"/>
              <a:lumOff val="80000"/>
            </a:schemeClr>
          </a:solidFill>
          <a:ln w="76200">
            <a:solidFill>
              <a:srgbClr val="000000"/>
            </a:solidFill>
            <a:round/>
            <a:headEnd/>
            <a:tailEnd/>
          </a:ln>
        </p:spPr>
        <p:txBody>
          <a:bodyPr/>
          <a:lstStyle/>
          <a:p>
            <a:pPr eaLnBrk="1" fontAlgn="auto" hangingPunct="1">
              <a:spcBef>
                <a:spcPts val="0"/>
              </a:spcBef>
              <a:spcAft>
                <a:spcPts val="0"/>
              </a:spcAft>
            </a:pPr>
            <a:r>
              <a:rPr lang="en-US" sz="4000" b="1" dirty="0" smtClean="0">
                <a:solidFill>
                  <a:prstClr val="black"/>
                </a:solidFill>
                <a:latin typeface="Constantia" pitchFamily="18" charset="0"/>
                <a:ea typeface="+mn-ea"/>
              </a:rPr>
              <a:t>	Disaster </a:t>
            </a:r>
          </a:p>
          <a:p>
            <a:pPr eaLnBrk="1" fontAlgn="auto" hangingPunct="1">
              <a:spcBef>
                <a:spcPts val="0"/>
              </a:spcBef>
              <a:spcAft>
                <a:spcPts val="0"/>
              </a:spcAft>
            </a:pPr>
            <a:endParaRPr lang="en-US" sz="4000" b="1" dirty="0" smtClean="0">
              <a:solidFill>
                <a:prstClr val="black"/>
              </a:solidFill>
              <a:latin typeface="Constantia" pitchFamily="18" charset="0"/>
              <a:ea typeface="+mn-ea"/>
            </a:endParaRPr>
          </a:p>
          <a:p>
            <a:pPr eaLnBrk="1" fontAlgn="auto" hangingPunct="1">
              <a:spcBef>
                <a:spcPts val="0"/>
              </a:spcBef>
              <a:spcAft>
                <a:spcPts val="0"/>
              </a:spcAft>
            </a:pPr>
            <a:r>
              <a:rPr lang="en-US" sz="4000" b="1" dirty="0" smtClean="0">
                <a:solidFill>
                  <a:prstClr val="black"/>
                </a:solidFill>
                <a:latin typeface="Constantia" pitchFamily="18" charset="0"/>
                <a:ea typeface="+mn-ea"/>
              </a:rPr>
              <a:t>	Cycle</a:t>
            </a:r>
            <a:endParaRPr lang="en-US" sz="4000" b="1" dirty="0">
              <a:solidFill>
                <a:prstClr val="black"/>
              </a:solidFill>
              <a:latin typeface="Constantia" pitchFamily="18" charset="0"/>
              <a:ea typeface="+mn-ea"/>
            </a:endParaRPr>
          </a:p>
        </p:txBody>
      </p:sp>
      <p:sp>
        <p:nvSpPr>
          <p:cNvPr id="5" name="TextBox 4"/>
          <p:cNvSpPr txBox="1"/>
          <p:nvPr/>
        </p:nvSpPr>
        <p:spPr>
          <a:xfrm>
            <a:off x="5943600" y="1905000"/>
            <a:ext cx="1524000" cy="381000"/>
          </a:xfrm>
          <a:prstGeom prst="rect">
            <a:avLst/>
          </a:prstGeom>
          <a:noFill/>
        </p:spPr>
        <p:txBody>
          <a:bodyPr wrap="square" rtlCol="0">
            <a:spAutoFit/>
          </a:bodyPr>
          <a:lstStyle/>
          <a:p>
            <a:pPr eaLnBrk="1" fontAlgn="auto" hangingPunct="1">
              <a:spcBef>
                <a:spcPts val="0"/>
              </a:spcBef>
              <a:spcAft>
                <a:spcPts val="0"/>
              </a:spcAft>
            </a:pPr>
            <a:r>
              <a:rPr lang="en-US" b="1" dirty="0" smtClean="0">
                <a:solidFill>
                  <a:prstClr val="black"/>
                </a:solidFill>
                <a:latin typeface="Calibri"/>
                <a:ea typeface="+mn-ea"/>
              </a:rPr>
              <a:t>Preparedness</a:t>
            </a:r>
            <a:endParaRPr lang="en-US" b="1" dirty="0">
              <a:solidFill>
                <a:prstClr val="black"/>
              </a:solidFill>
              <a:latin typeface="Calibri"/>
              <a:ea typeface="+mn-ea"/>
            </a:endParaRPr>
          </a:p>
        </p:txBody>
      </p:sp>
      <p:sp>
        <p:nvSpPr>
          <p:cNvPr id="9" name="TextBox 8"/>
          <p:cNvSpPr txBox="1"/>
          <p:nvPr/>
        </p:nvSpPr>
        <p:spPr>
          <a:xfrm>
            <a:off x="6705600" y="5410200"/>
            <a:ext cx="1094980" cy="369332"/>
          </a:xfrm>
          <a:prstGeom prst="rect">
            <a:avLst/>
          </a:prstGeom>
          <a:noFill/>
        </p:spPr>
        <p:txBody>
          <a:bodyPr wrap="none" rtlCol="0">
            <a:spAutoFit/>
          </a:bodyPr>
          <a:lstStyle/>
          <a:p>
            <a:pPr eaLnBrk="1" fontAlgn="auto" hangingPunct="1">
              <a:spcBef>
                <a:spcPts val="0"/>
              </a:spcBef>
              <a:spcAft>
                <a:spcPts val="0"/>
              </a:spcAft>
            </a:pPr>
            <a:r>
              <a:rPr lang="en-US" b="1" dirty="0" smtClean="0">
                <a:solidFill>
                  <a:prstClr val="black"/>
                </a:solidFill>
                <a:latin typeface="Calibri"/>
                <a:ea typeface="+mn-ea"/>
              </a:rPr>
              <a:t>Response</a:t>
            </a:r>
            <a:endParaRPr lang="en-US" b="1" dirty="0">
              <a:solidFill>
                <a:prstClr val="black"/>
              </a:solidFill>
              <a:latin typeface="Calibri"/>
              <a:ea typeface="+mn-ea"/>
            </a:endParaRPr>
          </a:p>
        </p:txBody>
      </p:sp>
      <p:sp>
        <p:nvSpPr>
          <p:cNvPr id="10" name="TextBox 9"/>
          <p:cNvSpPr txBox="1"/>
          <p:nvPr/>
        </p:nvSpPr>
        <p:spPr>
          <a:xfrm>
            <a:off x="762000" y="5029200"/>
            <a:ext cx="1193006" cy="369332"/>
          </a:xfrm>
          <a:prstGeom prst="rect">
            <a:avLst/>
          </a:prstGeom>
          <a:noFill/>
        </p:spPr>
        <p:txBody>
          <a:bodyPr wrap="square" rtlCol="0">
            <a:spAutoFit/>
          </a:bodyPr>
          <a:lstStyle/>
          <a:p>
            <a:pPr eaLnBrk="1" fontAlgn="auto" hangingPunct="1">
              <a:spcBef>
                <a:spcPts val="0"/>
              </a:spcBef>
              <a:spcAft>
                <a:spcPts val="0"/>
              </a:spcAft>
            </a:pPr>
            <a:r>
              <a:rPr lang="en-US" b="1" dirty="0" smtClean="0">
                <a:solidFill>
                  <a:prstClr val="black"/>
                </a:solidFill>
                <a:latin typeface="Calibri"/>
                <a:ea typeface="+mn-ea"/>
              </a:rPr>
              <a:t>Recovery</a:t>
            </a:r>
            <a:endParaRPr lang="en-US" b="1" dirty="0">
              <a:solidFill>
                <a:prstClr val="black"/>
              </a:solidFill>
              <a:latin typeface="Calibri"/>
              <a:ea typeface="+mn-ea"/>
            </a:endParaRPr>
          </a:p>
        </p:txBody>
      </p:sp>
      <p:sp>
        <p:nvSpPr>
          <p:cNvPr id="11" name="TextBox 10"/>
          <p:cNvSpPr txBox="1"/>
          <p:nvPr/>
        </p:nvSpPr>
        <p:spPr>
          <a:xfrm>
            <a:off x="1143000" y="2286000"/>
            <a:ext cx="1178849" cy="369332"/>
          </a:xfrm>
          <a:prstGeom prst="rect">
            <a:avLst/>
          </a:prstGeom>
          <a:noFill/>
        </p:spPr>
        <p:txBody>
          <a:bodyPr wrap="none" rtlCol="0">
            <a:spAutoFit/>
          </a:bodyPr>
          <a:lstStyle/>
          <a:p>
            <a:pPr eaLnBrk="1" fontAlgn="auto" hangingPunct="1">
              <a:spcBef>
                <a:spcPts val="0"/>
              </a:spcBef>
              <a:spcAft>
                <a:spcPts val="0"/>
              </a:spcAft>
            </a:pPr>
            <a:r>
              <a:rPr lang="en-US" b="1" dirty="0" smtClean="0">
                <a:solidFill>
                  <a:prstClr val="black"/>
                </a:solidFill>
                <a:latin typeface="Calibri"/>
                <a:ea typeface="+mn-ea"/>
              </a:rPr>
              <a:t>Mitigation</a:t>
            </a:r>
            <a:endParaRPr lang="en-US" b="1" dirty="0">
              <a:solidFill>
                <a:prstClr val="black"/>
              </a:solidFill>
              <a:latin typeface="Calibri"/>
              <a:ea typeface="+mn-ea"/>
            </a:endParaRPr>
          </a:p>
        </p:txBody>
      </p:sp>
      <p:sp>
        <p:nvSpPr>
          <p:cNvPr id="12" name="Explosion 2 11"/>
          <p:cNvSpPr/>
          <p:nvPr/>
        </p:nvSpPr>
        <p:spPr>
          <a:xfrm rot="20921736">
            <a:off x="7236715" y="2491513"/>
            <a:ext cx="2140560" cy="1981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14" name="TextBox 13"/>
          <p:cNvSpPr txBox="1"/>
          <p:nvPr/>
        </p:nvSpPr>
        <p:spPr>
          <a:xfrm rot="19529227">
            <a:off x="7620000" y="3015734"/>
            <a:ext cx="1295400" cy="738664"/>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ea typeface="+mn-ea"/>
              </a:rPr>
              <a:t>   </a:t>
            </a:r>
            <a:r>
              <a:rPr lang="en-US" sz="2400" dirty="0" smtClean="0">
                <a:solidFill>
                  <a:prstClr val="white"/>
                </a:solidFill>
                <a:latin typeface="Calibri"/>
                <a:ea typeface="+mn-ea"/>
              </a:rPr>
              <a:t>Incident</a:t>
            </a:r>
            <a:endParaRPr lang="en-US" sz="2400" dirty="0">
              <a:solidFill>
                <a:prstClr val="white"/>
              </a:solidFill>
              <a:latin typeface="Calibri"/>
              <a:ea typeface="+mn-ea"/>
            </a:endParaRPr>
          </a:p>
        </p:txBody>
      </p:sp>
    </p:spTree>
    <p:extLst>
      <p:ext uri="{BB962C8B-B14F-4D97-AF65-F5344CB8AC3E}">
        <p14:creationId xmlns:p14="http://schemas.microsoft.com/office/powerpoint/2010/main" val="187641690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t07471\My Documents\My Pictures\2011 Wildfire photos\large fire burning.JPG"/>
          <p:cNvPicPr>
            <a:picLocks noChangeAspect="1" noChangeArrowheads="1"/>
          </p:cNvPicPr>
          <p:nvPr/>
        </p:nvPicPr>
        <p:blipFill>
          <a:blip r:embed="rId2" cstate="print"/>
          <a:srcRect/>
          <a:stretch>
            <a:fillRect/>
          </a:stretch>
        </p:blipFill>
        <p:spPr bwMode="auto">
          <a:xfrm>
            <a:off x="457200" y="381000"/>
            <a:ext cx="4419600" cy="2997200"/>
          </a:xfrm>
          <a:prstGeom prst="rect">
            <a:avLst/>
          </a:prstGeom>
          <a:noFill/>
        </p:spPr>
      </p:pic>
      <p:pic>
        <p:nvPicPr>
          <p:cNvPr id="2051" name="Picture 3" descr="C:\Documents and Settings\at07471\My Documents\My Pictures\2011 Floods\house under water in Miss..jpg"/>
          <p:cNvPicPr>
            <a:picLocks noChangeAspect="1" noChangeArrowheads="1"/>
          </p:cNvPicPr>
          <p:nvPr/>
        </p:nvPicPr>
        <p:blipFill>
          <a:blip r:embed="rId3" cstate="print"/>
          <a:srcRect/>
          <a:stretch>
            <a:fillRect/>
          </a:stretch>
        </p:blipFill>
        <p:spPr bwMode="auto">
          <a:xfrm>
            <a:off x="4800600" y="3276600"/>
            <a:ext cx="4038600" cy="2743200"/>
          </a:xfrm>
          <a:prstGeom prst="rect">
            <a:avLst/>
          </a:prstGeom>
          <a:noFill/>
        </p:spPr>
      </p:pic>
      <p:pic>
        <p:nvPicPr>
          <p:cNvPr id="2052" name="Picture 4" descr="C:\Documents and Settings\at07471\My Documents\My Pictures\DFW Tornado 2012\Destroyed home Arlington.jpg"/>
          <p:cNvPicPr>
            <a:picLocks noChangeAspect="1" noChangeArrowheads="1"/>
          </p:cNvPicPr>
          <p:nvPr/>
        </p:nvPicPr>
        <p:blipFill>
          <a:blip r:embed="rId4" cstate="print"/>
          <a:srcRect/>
          <a:stretch>
            <a:fillRect/>
          </a:stretch>
        </p:blipFill>
        <p:spPr bwMode="auto">
          <a:xfrm>
            <a:off x="4800600" y="381000"/>
            <a:ext cx="4060962" cy="2916836"/>
          </a:xfrm>
          <a:prstGeom prst="rect">
            <a:avLst/>
          </a:prstGeom>
          <a:noFill/>
        </p:spPr>
      </p:pic>
      <p:pic>
        <p:nvPicPr>
          <p:cNvPr id="2053" name="Picture 5" descr="C:\Documents and Settings\at07471\My Documents\My Pictures\Hurricane Sandy\Debris at the street.jpg"/>
          <p:cNvPicPr>
            <a:picLocks noChangeAspect="1" noChangeArrowheads="1"/>
          </p:cNvPicPr>
          <p:nvPr/>
        </p:nvPicPr>
        <p:blipFill>
          <a:blip r:embed="rId5" cstate="print"/>
          <a:srcRect/>
          <a:stretch>
            <a:fillRect/>
          </a:stretch>
        </p:blipFill>
        <p:spPr bwMode="auto">
          <a:xfrm>
            <a:off x="609600" y="3352800"/>
            <a:ext cx="4191000" cy="2631653"/>
          </a:xfrm>
          <a:prstGeom prst="rect">
            <a:avLst/>
          </a:prstGeom>
          <a:noFill/>
        </p:spPr>
      </p:pic>
      <p:sp>
        <p:nvSpPr>
          <p:cNvPr id="7" name="TextBox 6"/>
          <p:cNvSpPr txBox="1"/>
          <p:nvPr/>
        </p:nvSpPr>
        <p:spPr>
          <a:xfrm>
            <a:off x="762000" y="685800"/>
            <a:ext cx="933461"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white"/>
                </a:solidFill>
                <a:latin typeface="Calibri"/>
                <a:ea typeface="+mn-ea"/>
              </a:rPr>
              <a:t>Wildfire</a:t>
            </a:r>
            <a:endParaRPr lang="en-US" dirty="0">
              <a:solidFill>
                <a:prstClr val="white"/>
              </a:solidFill>
              <a:latin typeface="Calibri"/>
              <a:ea typeface="+mn-ea"/>
            </a:endParaRPr>
          </a:p>
        </p:txBody>
      </p:sp>
      <p:sp>
        <p:nvSpPr>
          <p:cNvPr id="8" name="TextBox 7"/>
          <p:cNvSpPr txBox="1"/>
          <p:nvPr/>
        </p:nvSpPr>
        <p:spPr>
          <a:xfrm>
            <a:off x="5181600" y="457200"/>
            <a:ext cx="954428"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white"/>
                </a:solidFill>
                <a:latin typeface="Calibri"/>
                <a:ea typeface="+mn-ea"/>
              </a:rPr>
              <a:t>Tornado</a:t>
            </a:r>
            <a:endParaRPr lang="en-US" dirty="0">
              <a:solidFill>
                <a:prstClr val="white"/>
              </a:solidFill>
              <a:latin typeface="Calibri"/>
              <a:ea typeface="+mn-ea"/>
            </a:endParaRPr>
          </a:p>
        </p:txBody>
      </p:sp>
      <p:sp>
        <p:nvSpPr>
          <p:cNvPr id="9" name="TextBox 8"/>
          <p:cNvSpPr txBox="1"/>
          <p:nvPr/>
        </p:nvSpPr>
        <p:spPr>
          <a:xfrm>
            <a:off x="1828800" y="3429000"/>
            <a:ext cx="1107676"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ea typeface="+mn-ea"/>
              </a:rPr>
              <a:t>Hurricane</a:t>
            </a:r>
            <a:endParaRPr lang="en-US" dirty="0">
              <a:solidFill>
                <a:prstClr val="black"/>
              </a:solidFill>
              <a:latin typeface="Calibri"/>
              <a:ea typeface="+mn-ea"/>
            </a:endParaRPr>
          </a:p>
        </p:txBody>
      </p:sp>
      <p:sp>
        <p:nvSpPr>
          <p:cNvPr id="10" name="TextBox 9"/>
          <p:cNvSpPr txBox="1"/>
          <p:nvPr/>
        </p:nvSpPr>
        <p:spPr>
          <a:xfrm>
            <a:off x="5486400" y="5410200"/>
            <a:ext cx="992579"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white"/>
                </a:solidFill>
                <a:latin typeface="Calibri"/>
                <a:ea typeface="+mn-ea"/>
              </a:rPr>
              <a:t>Flooding</a:t>
            </a:r>
            <a:endParaRPr lang="en-US" dirty="0">
              <a:solidFill>
                <a:prstClr val="white"/>
              </a:solidFill>
              <a:latin typeface="Calibri"/>
              <a:ea typeface="+mn-ea"/>
            </a:endParaRPr>
          </a:p>
        </p:txBody>
      </p:sp>
    </p:spTree>
    <p:extLst>
      <p:ext uri="{BB962C8B-B14F-4D97-AF65-F5344CB8AC3E}">
        <p14:creationId xmlns:p14="http://schemas.microsoft.com/office/powerpoint/2010/main" val="136998036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Role of Government</a:t>
            </a:r>
            <a:endParaRPr lang="en-US" dirty="0"/>
          </a:p>
        </p:txBody>
      </p:sp>
      <p:sp>
        <p:nvSpPr>
          <p:cNvPr id="11" name="TextBox 10"/>
          <p:cNvSpPr txBox="1"/>
          <p:nvPr/>
        </p:nvSpPr>
        <p:spPr>
          <a:xfrm>
            <a:off x="1524000" y="1143000"/>
            <a:ext cx="6858000" cy="4524315"/>
          </a:xfrm>
          <a:prstGeom prst="rect">
            <a:avLst/>
          </a:prstGeom>
          <a:noFill/>
        </p:spPr>
        <p:txBody>
          <a:bodyPr wrap="square" rtlCol="0">
            <a:spAutoFit/>
          </a:bodyPr>
          <a:lstStyle/>
          <a:p>
            <a:pPr eaLnBrk="1" fontAlgn="auto" hangingPunct="1">
              <a:spcBef>
                <a:spcPts val="0"/>
              </a:spcBef>
              <a:spcAft>
                <a:spcPts val="0"/>
              </a:spcAft>
            </a:pPr>
            <a:r>
              <a:rPr lang="en-US" sz="2400" dirty="0" smtClean="0">
                <a:solidFill>
                  <a:prstClr val="black"/>
                </a:solidFill>
                <a:latin typeface="Calibri"/>
                <a:ea typeface="+mn-ea"/>
              </a:rPr>
              <a:t>When the disaster exceeds the local resource capacity the local government turns to the State for assistance, and when that capacity is exceeded, the state turns to the federal government for assistance.</a:t>
            </a:r>
          </a:p>
          <a:p>
            <a:pPr eaLnBrk="1" fontAlgn="auto" hangingPunct="1">
              <a:spcBef>
                <a:spcPts val="0"/>
              </a:spcBef>
              <a:spcAft>
                <a:spcPts val="0"/>
              </a:spcAft>
            </a:pPr>
            <a:endParaRPr lang="en-US" sz="2400" dirty="0" smtClean="0">
              <a:solidFill>
                <a:prstClr val="black"/>
              </a:solidFill>
              <a:latin typeface="Calibri"/>
              <a:ea typeface="+mn-ea"/>
            </a:endParaRPr>
          </a:p>
          <a:p>
            <a:pPr eaLnBrk="1" fontAlgn="auto" hangingPunct="1">
              <a:spcBef>
                <a:spcPts val="0"/>
              </a:spcBef>
              <a:spcAft>
                <a:spcPts val="0"/>
              </a:spcAft>
            </a:pPr>
            <a:r>
              <a:rPr lang="en-US" sz="2400" dirty="0" smtClean="0">
                <a:solidFill>
                  <a:prstClr val="black"/>
                </a:solidFill>
                <a:latin typeface="Calibri"/>
                <a:ea typeface="+mn-ea"/>
              </a:rPr>
              <a:t>Local Voluntary Organizations Active in Disaster (VOAD) operates in much the same way.  The local organizations respond until they no longer have the necessary resources and they then contact their state representative.  If the disaster exceeds the state organizations ability to respond, they contact their national organization.</a:t>
            </a:r>
            <a:endParaRPr lang="en-US" sz="2400" dirty="0">
              <a:solidFill>
                <a:prstClr val="black"/>
              </a:solidFill>
              <a:latin typeface="Calibri"/>
              <a:ea typeface="+mn-ea"/>
            </a:endParaRPr>
          </a:p>
        </p:txBody>
      </p:sp>
    </p:spTree>
    <p:extLst>
      <p:ext uri="{BB962C8B-B14F-4D97-AF65-F5344CB8AC3E}">
        <p14:creationId xmlns:p14="http://schemas.microsoft.com/office/powerpoint/2010/main" val="49423037"/>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Texas Division of Emergency Management</a:t>
            </a:r>
            <a:endParaRPr lang="en-US" dirty="0"/>
          </a:p>
        </p:txBody>
      </p:sp>
      <p:sp>
        <p:nvSpPr>
          <p:cNvPr id="3" name="TextBox 2"/>
          <p:cNvSpPr txBox="1"/>
          <p:nvPr/>
        </p:nvSpPr>
        <p:spPr>
          <a:xfrm>
            <a:off x="838200" y="1676400"/>
            <a:ext cx="8077200" cy="2585323"/>
          </a:xfrm>
          <a:prstGeom prst="rect">
            <a:avLst/>
          </a:prstGeom>
          <a:noFill/>
        </p:spPr>
        <p:txBody>
          <a:bodyPr wrap="square" rtlCol="0">
            <a:spAutoFit/>
          </a:bodyPr>
          <a:lstStyle/>
          <a:p>
            <a:pPr eaLnBrk="1" fontAlgn="auto" hangingPunct="1">
              <a:spcBef>
                <a:spcPts val="0"/>
              </a:spcBef>
              <a:spcAft>
                <a:spcPts val="0"/>
              </a:spcAft>
            </a:pPr>
            <a:r>
              <a:rPr lang="en-US" sz="2400" dirty="0" smtClean="0">
                <a:solidFill>
                  <a:prstClr val="black"/>
                </a:solidFill>
                <a:latin typeface="Calibri"/>
                <a:ea typeface="+mn-ea"/>
              </a:rPr>
              <a:t>The Chief of Emergency Management, Chief Nim Kidd, is responsible for all  four phases of a disaster in Texas.  He is considered an Assistant Chief in the Texas Dept. of Public Safety.  </a:t>
            </a:r>
          </a:p>
          <a:p>
            <a:pPr eaLnBrk="1" fontAlgn="auto" hangingPunct="1">
              <a:spcBef>
                <a:spcPts val="0"/>
              </a:spcBef>
              <a:spcAft>
                <a:spcPts val="0"/>
              </a:spcAft>
            </a:pPr>
            <a:endParaRPr lang="en-US" sz="2400" dirty="0">
              <a:solidFill>
                <a:prstClr val="black"/>
              </a:solidFill>
              <a:latin typeface="Calibri"/>
              <a:ea typeface="+mn-ea"/>
            </a:endParaRPr>
          </a:p>
          <a:p>
            <a:pPr eaLnBrk="1" fontAlgn="auto" hangingPunct="1">
              <a:spcBef>
                <a:spcPts val="0"/>
              </a:spcBef>
              <a:spcAft>
                <a:spcPts val="0"/>
              </a:spcAft>
            </a:pPr>
            <a:r>
              <a:rPr lang="en-US" sz="2400" dirty="0" smtClean="0">
                <a:solidFill>
                  <a:prstClr val="black"/>
                </a:solidFill>
                <a:latin typeface="Calibri"/>
                <a:ea typeface="+mn-ea"/>
              </a:rPr>
              <a:t>He reports to the Director of DPS and the Governor</a:t>
            </a:r>
          </a:p>
          <a:p>
            <a:pPr eaLnBrk="1" fontAlgn="auto" hangingPunct="1">
              <a:spcBef>
                <a:spcPts val="0"/>
              </a:spcBef>
              <a:spcAft>
                <a:spcPts val="0"/>
              </a:spcAft>
            </a:pPr>
            <a:r>
              <a:rPr lang="en-US" sz="2400" dirty="0" smtClean="0">
                <a:solidFill>
                  <a:prstClr val="black"/>
                </a:solidFill>
                <a:latin typeface="Calibri"/>
                <a:ea typeface="+mn-ea"/>
              </a:rPr>
              <a:t>Of Texas.  </a:t>
            </a:r>
          </a:p>
          <a:p>
            <a:pPr eaLnBrk="1" fontAlgn="auto" hangingPunct="1">
              <a:spcBef>
                <a:spcPts val="0"/>
              </a:spcBef>
              <a:spcAft>
                <a:spcPts val="0"/>
              </a:spcAft>
            </a:pPr>
            <a:endParaRPr lang="en-US" dirty="0">
              <a:solidFill>
                <a:prstClr val="black"/>
              </a:solidFill>
              <a:latin typeface="Calibri"/>
              <a:ea typeface="+mn-ea"/>
            </a:endParaRPr>
          </a:p>
        </p:txBody>
      </p:sp>
      <p:pic>
        <p:nvPicPr>
          <p:cNvPr id="1026" name="Picture 2" descr="C:\Documents and Settings\at07471\My Documents\My Pictures\Kidd.jpg"/>
          <p:cNvPicPr>
            <a:picLocks noChangeAspect="1" noChangeArrowheads="1"/>
          </p:cNvPicPr>
          <p:nvPr/>
        </p:nvPicPr>
        <p:blipFill>
          <a:blip r:embed="rId2" cstate="print"/>
          <a:srcRect/>
          <a:stretch>
            <a:fillRect/>
          </a:stretch>
        </p:blipFill>
        <p:spPr bwMode="auto">
          <a:xfrm>
            <a:off x="3581400" y="3911600"/>
            <a:ext cx="2032000" cy="2032000"/>
          </a:xfrm>
          <a:prstGeom prst="rect">
            <a:avLst/>
          </a:prstGeom>
          <a:noFill/>
        </p:spPr>
      </p:pic>
    </p:spTree>
    <p:extLst>
      <p:ext uri="{BB962C8B-B14F-4D97-AF65-F5344CB8AC3E}">
        <p14:creationId xmlns:p14="http://schemas.microsoft.com/office/powerpoint/2010/main" val="2906918063"/>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244600" y="685800"/>
          <a:ext cx="7086600" cy="5314950"/>
        </p:xfrm>
        <a:graphic>
          <a:graphicData uri="http://schemas.openxmlformats.org/presentationml/2006/ole">
            <mc:AlternateContent xmlns:mc="http://schemas.openxmlformats.org/markup-compatibility/2006">
              <mc:Choice xmlns:v="urn:schemas-microsoft-com:vml" Requires="v">
                <p:oleObj spid="_x0000_s4124" name="Acrobat Document" r:id="rId3" imgW="6858000" imgH="5143500" progId="AcroExch.Document.7">
                  <p:embed/>
                </p:oleObj>
              </mc:Choice>
              <mc:Fallback>
                <p:oleObj name="Acrobat Document" r:id="rId3" imgW="6858000" imgH="514350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685800"/>
                        <a:ext cx="70866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1386268"/>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33400"/>
            <a:ext cx="8915400" cy="5029200"/>
          </a:xfrm>
        </p:spPr>
        <p:txBody>
          <a:bodyPr>
            <a:normAutofit/>
          </a:bodyPr>
          <a:lstStyle/>
          <a:p>
            <a:r>
              <a:rPr lang="en-US" sz="3200" dirty="0" smtClean="0"/>
              <a:t>While all disasters are local, the state and federal government are available and will assist.</a:t>
            </a:r>
            <a:br>
              <a:rPr lang="en-US" sz="3200" dirty="0" smtClean="0"/>
            </a:br>
            <a:r>
              <a:rPr lang="en-US" sz="3200" dirty="0" smtClean="0"/>
              <a:t/>
            </a:r>
            <a:br>
              <a:rPr lang="en-US" sz="3200" dirty="0" smtClean="0"/>
            </a:br>
            <a:r>
              <a:rPr lang="en-US" sz="3200" dirty="0" smtClean="0"/>
              <a:t>At some point following the response, the state and federal government will again turn things over to the local government.</a:t>
            </a:r>
            <a:br>
              <a:rPr lang="en-US" sz="3200" dirty="0" smtClean="0"/>
            </a:br>
            <a:r>
              <a:rPr lang="en-US" sz="3200" dirty="0" smtClean="0"/>
              <a:t/>
            </a:r>
            <a:br>
              <a:rPr lang="en-US" sz="3200" dirty="0" smtClean="0"/>
            </a:br>
            <a:r>
              <a:rPr lang="en-US" sz="3200" dirty="0" smtClean="0"/>
              <a:t>Local, State and Federal Government develop plans to respond to disasters.</a:t>
            </a:r>
            <a:br>
              <a:rPr lang="en-US" sz="3200" dirty="0" smtClean="0"/>
            </a:br>
            <a:endParaRPr lang="en-US" sz="3200" dirty="0"/>
          </a:p>
        </p:txBody>
      </p:sp>
    </p:spTree>
    <p:extLst>
      <p:ext uri="{BB962C8B-B14F-4D97-AF65-F5344CB8AC3E}">
        <p14:creationId xmlns:p14="http://schemas.microsoft.com/office/powerpoint/2010/main" val="279077755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Texas_VOAD_horizonal_CMYK"/>
          <p:cNvPicPr>
            <a:picLocks noChangeAspect="1" noChangeArrowheads="1"/>
          </p:cNvPicPr>
          <p:nvPr/>
        </p:nvPicPr>
        <p:blipFill>
          <a:blip r:embed="rId2" cstate="print"/>
          <a:srcRect/>
          <a:stretch>
            <a:fillRect/>
          </a:stretch>
        </p:blipFill>
        <p:spPr bwMode="auto">
          <a:xfrm>
            <a:off x="2047875" y="1"/>
            <a:ext cx="5200650" cy="1428574"/>
          </a:xfrm>
          <a:prstGeom prst="rect">
            <a:avLst/>
          </a:prstGeom>
          <a:noFill/>
          <a:ln w="9525" algn="in">
            <a:noFill/>
            <a:miter lim="800000"/>
            <a:headEnd/>
            <a:tailEnd/>
          </a:ln>
        </p:spPr>
      </p:pic>
      <p:pic>
        <p:nvPicPr>
          <p:cNvPr id="7171" name="Picture 4"/>
          <p:cNvPicPr>
            <a:picLocks noChangeAspect="1" noChangeArrowheads="1"/>
          </p:cNvPicPr>
          <p:nvPr/>
        </p:nvPicPr>
        <p:blipFill>
          <a:blip r:embed="rId3" cstate="print"/>
          <a:srcRect/>
          <a:stretch>
            <a:fillRect/>
          </a:stretch>
        </p:blipFill>
        <p:spPr bwMode="auto">
          <a:xfrm>
            <a:off x="152400" y="1524000"/>
            <a:ext cx="1641475" cy="914400"/>
          </a:xfrm>
          <a:prstGeom prst="rect">
            <a:avLst/>
          </a:prstGeom>
          <a:noFill/>
          <a:ln w="9525" algn="in">
            <a:noFill/>
            <a:miter lim="800000"/>
            <a:headEnd/>
            <a:tailEnd/>
          </a:ln>
        </p:spPr>
      </p:pic>
      <p:pic>
        <p:nvPicPr>
          <p:cNvPr id="7172" name="Picture 5"/>
          <p:cNvPicPr>
            <a:picLocks noChangeAspect="1" noChangeArrowheads="1"/>
          </p:cNvPicPr>
          <p:nvPr/>
        </p:nvPicPr>
        <p:blipFill>
          <a:blip r:embed="rId4" cstate="print"/>
          <a:srcRect/>
          <a:stretch>
            <a:fillRect/>
          </a:stretch>
        </p:blipFill>
        <p:spPr bwMode="auto">
          <a:xfrm>
            <a:off x="1905000" y="1524000"/>
            <a:ext cx="1200150" cy="1189038"/>
          </a:xfrm>
          <a:prstGeom prst="rect">
            <a:avLst/>
          </a:prstGeom>
          <a:noFill/>
          <a:ln w="9525" algn="in">
            <a:noFill/>
            <a:miter lim="800000"/>
            <a:headEnd/>
            <a:tailEnd/>
          </a:ln>
        </p:spPr>
      </p:pic>
      <p:pic>
        <p:nvPicPr>
          <p:cNvPr id="7173" name="Picture 6"/>
          <p:cNvPicPr>
            <a:picLocks noChangeAspect="1" noChangeArrowheads="1"/>
          </p:cNvPicPr>
          <p:nvPr/>
        </p:nvPicPr>
        <p:blipFill>
          <a:blip r:embed="rId5" cstate="print"/>
          <a:srcRect/>
          <a:stretch>
            <a:fillRect/>
          </a:stretch>
        </p:blipFill>
        <p:spPr bwMode="auto">
          <a:xfrm>
            <a:off x="3200400" y="1524000"/>
            <a:ext cx="1874838" cy="1198563"/>
          </a:xfrm>
          <a:prstGeom prst="rect">
            <a:avLst/>
          </a:prstGeom>
          <a:noFill/>
          <a:ln w="9525" algn="in">
            <a:noFill/>
            <a:miter lim="800000"/>
            <a:headEnd/>
            <a:tailEnd/>
          </a:ln>
        </p:spPr>
      </p:pic>
      <p:pic>
        <p:nvPicPr>
          <p:cNvPr id="7174" name="Picture 7"/>
          <p:cNvPicPr>
            <a:picLocks noChangeAspect="1" noChangeArrowheads="1"/>
          </p:cNvPicPr>
          <p:nvPr/>
        </p:nvPicPr>
        <p:blipFill>
          <a:blip r:embed="rId6" cstate="print"/>
          <a:srcRect/>
          <a:stretch>
            <a:fillRect/>
          </a:stretch>
        </p:blipFill>
        <p:spPr bwMode="auto">
          <a:xfrm>
            <a:off x="7772400" y="914400"/>
            <a:ext cx="981075" cy="990600"/>
          </a:xfrm>
          <a:prstGeom prst="rect">
            <a:avLst/>
          </a:prstGeom>
          <a:noFill/>
          <a:ln w="9525" algn="in">
            <a:noFill/>
            <a:miter lim="800000"/>
            <a:headEnd/>
            <a:tailEnd/>
          </a:ln>
        </p:spPr>
      </p:pic>
      <p:pic>
        <p:nvPicPr>
          <p:cNvPr id="7175" name="Picture 8"/>
          <p:cNvPicPr>
            <a:picLocks noChangeAspect="1" noChangeArrowheads="1"/>
          </p:cNvPicPr>
          <p:nvPr/>
        </p:nvPicPr>
        <p:blipFill>
          <a:blip r:embed="rId7" cstate="print"/>
          <a:srcRect/>
          <a:stretch>
            <a:fillRect/>
          </a:stretch>
        </p:blipFill>
        <p:spPr bwMode="auto">
          <a:xfrm>
            <a:off x="7620000" y="4267200"/>
            <a:ext cx="1344612" cy="1181100"/>
          </a:xfrm>
          <a:prstGeom prst="rect">
            <a:avLst/>
          </a:prstGeom>
          <a:noFill/>
          <a:ln w="9525" algn="in">
            <a:noFill/>
            <a:miter lim="800000"/>
            <a:headEnd/>
            <a:tailEnd/>
          </a:ln>
        </p:spPr>
      </p:pic>
      <p:pic>
        <p:nvPicPr>
          <p:cNvPr id="7176" name="Picture 9"/>
          <p:cNvPicPr>
            <a:picLocks noChangeAspect="1" noChangeArrowheads="1"/>
          </p:cNvPicPr>
          <p:nvPr/>
        </p:nvPicPr>
        <p:blipFill>
          <a:blip r:embed="rId8" cstate="print"/>
          <a:srcRect/>
          <a:stretch>
            <a:fillRect/>
          </a:stretch>
        </p:blipFill>
        <p:spPr bwMode="auto">
          <a:xfrm>
            <a:off x="0" y="2667000"/>
            <a:ext cx="1858963" cy="1096963"/>
          </a:xfrm>
          <a:prstGeom prst="rect">
            <a:avLst/>
          </a:prstGeom>
          <a:noFill/>
          <a:ln w="9525" algn="in">
            <a:noFill/>
            <a:miter lim="800000"/>
            <a:headEnd/>
            <a:tailEnd/>
          </a:ln>
        </p:spPr>
      </p:pic>
      <p:pic>
        <p:nvPicPr>
          <p:cNvPr id="7177" name="Picture 10"/>
          <p:cNvPicPr>
            <a:picLocks noChangeAspect="1" noChangeArrowheads="1"/>
          </p:cNvPicPr>
          <p:nvPr/>
        </p:nvPicPr>
        <p:blipFill>
          <a:blip r:embed="rId9" cstate="print"/>
          <a:srcRect/>
          <a:stretch>
            <a:fillRect/>
          </a:stretch>
        </p:blipFill>
        <p:spPr bwMode="auto">
          <a:xfrm>
            <a:off x="533400" y="5486400"/>
            <a:ext cx="2222500" cy="503238"/>
          </a:xfrm>
          <a:prstGeom prst="rect">
            <a:avLst/>
          </a:prstGeom>
          <a:noFill/>
          <a:ln w="9525" algn="in">
            <a:noFill/>
            <a:miter lim="800000"/>
            <a:headEnd/>
            <a:tailEnd/>
          </a:ln>
        </p:spPr>
      </p:pic>
      <p:pic>
        <p:nvPicPr>
          <p:cNvPr id="7178" name="Picture 11"/>
          <p:cNvPicPr>
            <a:picLocks noChangeAspect="1" noChangeArrowheads="1"/>
          </p:cNvPicPr>
          <p:nvPr/>
        </p:nvPicPr>
        <p:blipFill>
          <a:blip r:embed="rId10" cstate="print"/>
          <a:srcRect/>
          <a:stretch>
            <a:fillRect/>
          </a:stretch>
        </p:blipFill>
        <p:spPr bwMode="auto">
          <a:xfrm>
            <a:off x="228600" y="4343400"/>
            <a:ext cx="1042988" cy="1096963"/>
          </a:xfrm>
          <a:prstGeom prst="rect">
            <a:avLst/>
          </a:prstGeom>
          <a:noFill/>
          <a:ln w="9525" algn="in">
            <a:noFill/>
            <a:miter lim="800000"/>
            <a:headEnd/>
            <a:tailEnd/>
          </a:ln>
        </p:spPr>
      </p:pic>
      <p:pic>
        <p:nvPicPr>
          <p:cNvPr id="7179" name="Picture 12"/>
          <p:cNvPicPr>
            <a:picLocks noChangeAspect="1" noChangeArrowheads="1"/>
          </p:cNvPicPr>
          <p:nvPr/>
        </p:nvPicPr>
        <p:blipFill>
          <a:blip r:embed="rId11" cstate="print"/>
          <a:srcRect/>
          <a:stretch>
            <a:fillRect/>
          </a:stretch>
        </p:blipFill>
        <p:spPr bwMode="auto">
          <a:xfrm>
            <a:off x="3276600" y="2743200"/>
            <a:ext cx="1439863" cy="1279525"/>
          </a:xfrm>
          <a:prstGeom prst="rect">
            <a:avLst/>
          </a:prstGeom>
          <a:noFill/>
          <a:ln w="9525" algn="in">
            <a:noFill/>
            <a:miter lim="800000"/>
            <a:headEnd/>
            <a:tailEnd/>
          </a:ln>
        </p:spPr>
      </p:pic>
      <p:pic>
        <p:nvPicPr>
          <p:cNvPr id="7180" name="Picture 13"/>
          <p:cNvPicPr>
            <a:picLocks noChangeAspect="1" noChangeArrowheads="1"/>
          </p:cNvPicPr>
          <p:nvPr/>
        </p:nvPicPr>
        <p:blipFill>
          <a:blip r:embed="rId12" cstate="print"/>
          <a:srcRect/>
          <a:stretch>
            <a:fillRect/>
          </a:stretch>
        </p:blipFill>
        <p:spPr bwMode="auto">
          <a:xfrm>
            <a:off x="2971800" y="5334000"/>
            <a:ext cx="2132013" cy="639763"/>
          </a:xfrm>
          <a:prstGeom prst="rect">
            <a:avLst/>
          </a:prstGeom>
          <a:noFill/>
          <a:ln w="9525" algn="in">
            <a:noFill/>
            <a:miter lim="800000"/>
            <a:headEnd/>
            <a:tailEnd/>
          </a:ln>
        </p:spPr>
      </p:pic>
      <p:pic>
        <p:nvPicPr>
          <p:cNvPr id="7181" name="Picture 14"/>
          <p:cNvPicPr>
            <a:picLocks noChangeAspect="1" noChangeArrowheads="1"/>
          </p:cNvPicPr>
          <p:nvPr/>
        </p:nvPicPr>
        <p:blipFill>
          <a:blip r:embed="rId13" cstate="print"/>
          <a:srcRect/>
          <a:stretch>
            <a:fillRect/>
          </a:stretch>
        </p:blipFill>
        <p:spPr bwMode="auto">
          <a:xfrm>
            <a:off x="1981200" y="2743200"/>
            <a:ext cx="1181100" cy="1177925"/>
          </a:xfrm>
          <a:prstGeom prst="rect">
            <a:avLst/>
          </a:prstGeom>
          <a:noFill/>
          <a:ln w="9525" algn="in">
            <a:noFill/>
            <a:miter lim="800000"/>
            <a:headEnd/>
            <a:tailEnd/>
          </a:ln>
        </p:spPr>
      </p:pic>
      <p:pic>
        <p:nvPicPr>
          <p:cNvPr id="7182" name="Picture 15"/>
          <p:cNvPicPr>
            <a:picLocks noChangeAspect="1" noChangeArrowheads="1"/>
          </p:cNvPicPr>
          <p:nvPr/>
        </p:nvPicPr>
        <p:blipFill>
          <a:blip r:embed="rId14" cstate="print"/>
          <a:srcRect/>
          <a:stretch>
            <a:fillRect/>
          </a:stretch>
        </p:blipFill>
        <p:spPr bwMode="auto">
          <a:xfrm>
            <a:off x="4648200" y="3657600"/>
            <a:ext cx="2122488" cy="731838"/>
          </a:xfrm>
          <a:prstGeom prst="rect">
            <a:avLst/>
          </a:prstGeom>
          <a:noFill/>
          <a:ln w="9525" algn="in">
            <a:noFill/>
            <a:miter lim="800000"/>
            <a:headEnd/>
            <a:tailEnd/>
          </a:ln>
        </p:spPr>
      </p:pic>
      <p:pic>
        <p:nvPicPr>
          <p:cNvPr id="7183" name="Picture 16" descr="ScreenHunter_03 Jun"/>
          <p:cNvPicPr>
            <a:picLocks noChangeAspect="1" noChangeArrowheads="1"/>
          </p:cNvPicPr>
          <p:nvPr/>
        </p:nvPicPr>
        <p:blipFill>
          <a:blip r:embed="rId15" cstate="print"/>
          <a:srcRect/>
          <a:stretch>
            <a:fillRect/>
          </a:stretch>
        </p:blipFill>
        <p:spPr bwMode="auto">
          <a:xfrm>
            <a:off x="1676400" y="4038600"/>
            <a:ext cx="1257300" cy="1193800"/>
          </a:xfrm>
          <a:prstGeom prst="rect">
            <a:avLst/>
          </a:prstGeom>
          <a:noFill/>
          <a:ln w="9525" algn="in">
            <a:noFill/>
            <a:miter lim="800000"/>
            <a:headEnd/>
            <a:tailEnd/>
          </a:ln>
        </p:spPr>
      </p:pic>
      <p:pic>
        <p:nvPicPr>
          <p:cNvPr id="7184" name="Picture 18" descr="n30079936984_660606_1238[1]"/>
          <p:cNvPicPr>
            <a:picLocks noChangeAspect="1" noChangeArrowheads="1"/>
          </p:cNvPicPr>
          <p:nvPr/>
        </p:nvPicPr>
        <p:blipFill>
          <a:blip r:embed="rId16" cstate="print"/>
          <a:srcRect/>
          <a:stretch>
            <a:fillRect/>
          </a:stretch>
        </p:blipFill>
        <p:spPr bwMode="auto">
          <a:xfrm>
            <a:off x="7010400" y="2819400"/>
            <a:ext cx="2133600" cy="1173162"/>
          </a:xfrm>
          <a:prstGeom prst="rect">
            <a:avLst/>
          </a:prstGeom>
          <a:noFill/>
          <a:ln w="9525" algn="in">
            <a:noFill/>
            <a:miter lim="800000"/>
            <a:headEnd/>
            <a:tailEnd/>
          </a:ln>
        </p:spPr>
      </p:pic>
      <p:pic>
        <p:nvPicPr>
          <p:cNvPr id="7185" name="Picture 19"/>
          <p:cNvPicPr>
            <a:picLocks noChangeAspect="1" noChangeArrowheads="1"/>
          </p:cNvPicPr>
          <p:nvPr/>
        </p:nvPicPr>
        <p:blipFill>
          <a:blip r:embed="rId17" cstate="print"/>
          <a:srcRect/>
          <a:stretch>
            <a:fillRect/>
          </a:stretch>
        </p:blipFill>
        <p:spPr bwMode="auto">
          <a:xfrm>
            <a:off x="3276600" y="4191000"/>
            <a:ext cx="1323975" cy="914400"/>
          </a:xfrm>
          <a:prstGeom prst="rect">
            <a:avLst/>
          </a:prstGeom>
          <a:noFill/>
          <a:ln w="9525" algn="in">
            <a:noFill/>
            <a:miter lim="800000"/>
            <a:headEnd/>
            <a:tailEnd/>
          </a:ln>
        </p:spPr>
      </p:pic>
      <p:pic>
        <p:nvPicPr>
          <p:cNvPr id="7186" name="Picture 20" descr="230641_8048106596_8047221596_318962_8344_n"/>
          <p:cNvPicPr>
            <a:picLocks noChangeAspect="1" noChangeArrowheads="1"/>
          </p:cNvPicPr>
          <p:nvPr/>
        </p:nvPicPr>
        <p:blipFill>
          <a:blip r:embed="rId18" cstate="print"/>
          <a:srcRect/>
          <a:stretch>
            <a:fillRect/>
          </a:stretch>
        </p:blipFill>
        <p:spPr bwMode="auto">
          <a:xfrm>
            <a:off x="5715000" y="5410200"/>
            <a:ext cx="2667000" cy="595313"/>
          </a:xfrm>
          <a:prstGeom prst="rect">
            <a:avLst/>
          </a:prstGeom>
          <a:noFill/>
          <a:ln w="9525" algn="in">
            <a:noFill/>
            <a:miter lim="800000"/>
            <a:headEnd/>
            <a:tailEnd/>
          </a:ln>
        </p:spPr>
      </p:pic>
      <p:pic>
        <p:nvPicPr>
          <p:cNvPr id="7187" name="Picture 21"/>
          <p:cNvPicPr>
            <a:picLocks noChangeAspect="1" noChangeArrowheads="1"/>
          </p:cNvPicPr>
          <p:nvPr/>
        </p:nvPicPr>
        <p:blipFill>
          <a:blip r:embed="rId19" cstate="print"/>
          <a:srcRect/>
          <a:stretch>
            <a:fillRect/>
          </a:stretch>
        </p:blipFill>
        <p:spPr bwMode="auto">
          <a:xfrm>
            <a:off x="4953000" y="2819400"/>
            <a:ext cx="1379538" cy="762000"/>
          </a:xfrm>
          <a:prstGeom prst="rect">
            <a:avLst/>
          </a:prstGeom>
          <a:noFill/>
          <a:ln w="9525" algn="in">
            <a:noFill/>
            <a:miter lim="800000"/>
            <a:headEnd/>
            <a:tailEnd/>
          </a:ln>
        </p:spPr>
      </p:pic>
      <p:pic>
        <p:nvPicPr>
          <p:cNvPr id="7188" name="Picture 22" descr="167989_182957801722984_176060659079365_592144_1914711_n"/>
          <p:cNvPicPr>
            <a:picLocks noChangeAspect="1" noChangeArrowheads="1"/>
          </p:cNvPicPr>
          <p:nvPr/>
        </p:nvPicPr>
        <p:blipFill>
          <a:blip r:embed="rId20" cstate="print"/>
          <a:srcRect/>
          <a:stretch>
            <a:fillRect/>
          </a:stretch>
        </p:blipFill>
        <p:spPr bwMode="auto">
          <a:xfrm>
            <a:off x="5029201" y="4343400"/>
            <a:ext cx="941294" cy="1066800"/>
          </a:xfrm>
          <a:prstGeom prst="rect">
            <a:avLst/>
          </a:prstGeom>
          <a:noFill/>
          <a:ln w="9525" algn="in">
            <a:noFill/>
            <a:miter lim="800000"/>
            <a:headEnd/>
            <a:tailEnd/>
          </a:ln>
        </p:spPr>
      </p:pic>
      <p:pic>
        <p:nvPicPr>
          <p:cNvPr id="7189" name="Picture 23"/>
          <p:cNvPicPr>
            <a:picLocks noChangeAspect="1" noChangeArrowheads="1"/>
          </p:cNvPicPr>
          <p:nvPr/>
        </p:nvPicPr>
        <p:blipFill>
          <a:blip r:embed="rId21" cstate="print"/>
          <a:srcRect/>
          <a:stretch>
            <a:fillRect/>
          </a:stretch>
        </p:blipFill>
        <p:spPr bwMode="auto">
          <a:xfrm>
            <a:off x="7086600" y="1981200"/>
            <a:ext cx="2057400" cy="844550"/>
          </a:xfrm>
          <a:prstGeom prst="rect">
            <a:avLst/>
          </a:prstGeom>
          <a:noFill/>
          <a:ln w="9525" algn="in">
            <a:noFill/>
            <a:miter lim="800000"/>
            <a:headEnd/>
            <a:tailEnd/>
          </a:ln>
        </p:spPr>
      </p:pic>
      <p:pic>
        <p:nvPicPr>
          <p:cNvPr id="7190" name="Picture 24"/>
          <p:cNvPicPr>
            <a:picLocks noChangeAspect="1" noChangeArrowheads="1"/>
          </p:cNvPicPr>
          <p:nvPr/>
        </p:nvPicPr>
        <p:blipFill>
          <a:blip r:embed="rId22" cstate="print"/>
          <a:srcRect/>
          <a:stretch>
            <a:fillRect/>
          </a:stretch>
        </p:blipFill>
        <p:spPr bwMode="auto">
          <a:xfrm>
            <a:off x="6400800" y="4495800"/>
            <a:ext cx="1158875" cy="822325"/>
          </a:xfrm>
          <a:prstGeom prst="rect">
            <a:avLst/>
          </a:prstGeom>
          <a:noFill/>
          <a:ln w="9525" algn="in">
            <a:noFill/>
            <a:miter lim="800000"/>
            <a:headEnd/>
            <a:tailEnd/>
          </a:ln>
        </p:spPr>
      </p:pic>
      <p:pic>
        <p:nvPicPr>
          <p:cNvPr id="7191" name="Picture 25"/>
          <p:cNvPicPr>
            <a:picLocks noChangeAspect="1" noChangeArrowheads="1"/>
          </p:cNvPicPr>
          <p:nvPr/>
        </p:nvPicPr>
        <p:blipFill>
          <a:blip r:embed="rId23" cstate="print"/>
          <a:srcRect/>
          <a:stretch>
            <a:fillRect/>
          </a:stretch>
        </p:blipFill>
        <p:spPr bwMode="auto">
          <a:xfrm>
            <a:off x="5334000" y="1524000"/>
            <a:ext cx="1543050" cy="1320800"/>
          </a:xfrm>
          <a:prstGeom prst="rect">
            <a:avLst/>
          </a:prstGeom>
          <a:noFill/>
          <a:ln w="9525" algn="in">
            <a:noFill/>
            <a:miter lim="800000"/>
            <a:headEnd/>
            <a:tailEnd/>
          </a:ln>
        </p:spPr>
      </p:pic>
      <p:pic>
        <p:nvPicPr>
          <p:cNvPr id="7192" name="Picture 27" descr="ScreenHunter_02 Jun"/>
          <p:cNvPicPr>
            <a:picLocks noChangeAspect="1" noChangeArrowheads="1"/>
          </p:cNvPicPr>
          <p:nvPr/>
        </p:nvPicPr>
        <p:blipFill>
          <a:blip r:embed="rId24" cstate="print"/>
          <a:srcRect/>
          <a:stretch>
            <a:fillRect/>
          </a:stretch>
        </p:blipFill>
        <p:spPr bwMode="auto">
          <a:xfrm>
            <a:off x="228600" y="3810000"/>
            <a:ext cx="1460500" cy="457200"/>
          </a:xfrm>
          <a:prstGeom prst="rect">
            <a:avLst/>
          </a:prstGeom>
          <a:noFill/>
          <a:ln w="9525" algn="in">
            <a:noFill/>
            <a:miter lim="800000"/>
            <a:headEnd/>
            <a:tailEnd/>
          </a:ln>
        </p:spPr>
      </p:pic>
    </p:spTree>
    <p:extLst>
      <p:ext uri="{BB962C8B-B14F-4D97-AF65-F5344CB8AC3E}">
        <p14:creationId xmlns:p14="http://schemas.microsoft.com/office/powerpoint/2010/main" val="366905247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at07471\My Documents\My Pictures\Hurricane Sandy\Operations Center Staten Island NY.jpg"/>
          <p:cNvPicPr>
            <a:picLocks noChangeAspect="1" noChangeArrowheads="1"/>
          </p:cNvPicPr>
          <p:nvPr/>
        </p:nvPicPr>
        <p:blipFill>
          <a:blip r:embed="rId2" cstate="print"/>
          <a:srcRect/>
          <a:stretch>
            <a:fillRect/>
          </a:stretch>
        </p:blipFill>
        <p:spPr bwMode="auto">
          <a:xfrm>
            <a:off x="152400" y="381000"/>
            <a:ext cx="5622926" cy="3748895"/>
          </a:xfrm>
          <a:prstGeom prst="rect">
            <a:avLst/>
          </a:prstGeom>
          <a:noFill/>
        </p:spPr>
      </p:pic>
      <p:pic>
        <p:nvPicPr>
          <p:cNvPr id="3075" name="Picture 3" descr="C:\Documents and Settings\at07471\My Documents\My Pictures\Nancy &amp; Mike DeNesio.JPG"/>
          <p:cNvPicPr>
            <a:picLocks noChangeAspect="1" noChangeArrowheads="1"/>
          </p:cNvPicPr>
          <p:nvPr/>
        </p:nvPicPr>
        <p:blipFill>
          <a:blip r:embed="rId3" cstate="print"/>
          <a:srcRect/>
          <a:stretch>
            <a:fillRect/>
          </a:stretch>
        </p:blipFill>
        <p:spPr bwMode="auto">
          <a:xfrm>
            <a:off x="4876801" y="2952948"/>
            <a:ext cx="4038600" cy="3029047"/>
          </a:xfrm>
          <a:prstGeom prst="rect">
            <a:avLst/>
          </a:prstGeom>
          <a:noFill/>
        </p:spPr>
      </p:pic>
      <p:sp>
        <p:nvSpPr>
          <p:cNvPr id="4" name="TextBox 3"/>
          <p:cNvSpPr txBox="1"/>
          <p:nvPr/>
        </p:nvSpPr>
        <p:spPr>
          <a:xfrm>
            <a:off x="6188074" y="685800"/>
            <a:ext cx="2727328" cy="1384995"/>
          </a:xfrm>
          <a:prstGeom prst="rect">
            <a:avLst/>
          </a:prstGeom>
          <a:noFill/>
        </p:spPr>
        <p:txBody>
          <a:bodyPr wrap="square" rtlCol="0">
            <a:spAutoFit/>
          </a:bodyPr>
          <a:lstStyle/>
          <a:p>
            <a:pPr eaLnBrk="1" fontAlgn="auto" hangingPunct="1">
              <a:spcBef>
                <a:spcPts val="0"/>
              </a:spcBef>
              <a:spcAft>
                <a:spcPts val="0"/>
              </a:spcAft>
            </a:pPr>
            <a:r>
              <a:rPr lang="en-US" sz="2800" dirty="0" smtClean="0">
                <a:solidFill>
                  <a:prstClr val="black"/>
                </a:solidFill>
                <a:latin typeface="Calibri"/>
                <a:ea typeface="+mn-ea"/>
              </a:rPr>
              <a:t>Working in the State Operations Center (SOC) </a:t>
            </a:r>
            <a:endParaRPr lang="en-US" sz="2800" dirty="0">
              <a:solidFill>
                <a:prstClr val="black"/>
              </a:solidFill>
              <a:latin typeface="Calibri"/>
              <a:ea typeface="+mn-ea"/>
            </a:endParaRPr>
          </a:p>
        </p:txBody>
      </p:sp>
    </p:spTree>
    <p:extLst>
      <p:ext uri="{BB962C8B-B14F-4D97-AF65-F5344CB8AC3E}">
        <p14:creationId xmlns:p14="http://schemas.microsoft.com/office/powerpoint/2010/main" val="71584593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Welcome + Intros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3</a:t>
            </a:fld>
            <a:endParaRPr lang="en-US">
              <a:latin typeface="Arial" charset="0"/>
            </a:endParaRPr>
          </a:p>
        </p:txBody>
      </p:sp>
      <p:sp>
        <p:nvSpPr>
          <p:cNvPr id="2" name="Subtitle 1"/>
          <p:cNvSpPr>
            <a:spLocks noGrp="1"/>
          </p:cNvSpPr>
          <p:nvPr>
            <p:ph type="subTitle" idx="1"/>
          </p:nvPr>
        </p:nvSpPr>
        <p:spPr>
          <a:xfrm>
            <a:off x="609600" y="1447800"/>
            <a:ext cx="8001000" cy="4953000"/>
          </a:xfrm>
        </p:spPr>
        <p:txBody>
          <a:bodyPr/>
          <a:lstStyle/>
          <a:p>
            <a:pPr algn="l">
              <a:lnSpc>
                <a:spcPct val="80000"/>
              </a:lnSpc>
            </a:pPr>
            <a:endParaRPr lang="en-US" dirty="0" smtClean="0">
              <a:latin typeface="Helvetica" pitchFamily="34" charset="0"/>
              <a:cs typeface="Helvetica" pitchFamily="34" charset="0"/>
            </a:endParaRPr>
          </a:p>
          <a:p>
            <a:pPr algn="l">
              <a:lnSpc>
                <a:spcPct val="80000"/>
              </a:lnSpc>
            </a:pPr>
            <a:r>
              <a:rPr lang="en-US" dirty="0" smtClean="0">
                <a:latin typeface="Helvetica" pitchFamily="34" charset="0"/>
                <a:cs typeface="Helvetica" pitchFamily="34" charset="0"/>
              </a:rPr>
              <a:t>What </a:t>
            </a:r>
            <a:r>
              <a:rPr lang="en-US" dirty="0">
                <a:latin typeface="Helvetica" pitchFamily="34" charset="0"/>
                <a:cs typeface="Helvetica" pitchFamily="34" charset="0"/>
              </a:rPr>
              <a:t>to </a:t>
            </a:r>
            <a:r>
              <a:rPr lang="en-US" dirty="0" smtClean="0">
                <a:latin typeface="Helvetica" pitchFamily="34" charset="0"/>
                <a:cs typeface="Helvetica" pitchFamily="34" charset="0"/>
              </a:rPr>
              <a:t>expect at All-Grantee Meeting</a:t>
            </a:r>
          </a:p>
          <a:p>
            <a:pPr algn="l">
              <a:lnSpc>
                <a:spcPct val="80000"/>
              </a:lnSpc>
            </a:pPr>
            <a:endParaRPr lang="en-US" dirty="0" smtClean="0">
              <a:latin typeface="Helvetica" pitchFamily="34" charset="0"/>
              <a:cs typeface="Helvetica" pitchFamily="34" charset="0"/>
            </a:endParaRPr>
          </a:p>
          <a:p>
            <a:pPr marL="457200" indent="-457200" algn="l">
              <a:lnSpc>
                <a:spcPct val="80000"/>
              </a:lnSpc>
              <a:buFont typeface="Arial" pitchFamily="34" charset="0"/>
              <a:buChar char="•"/>
            </a:pPr>
            <a:r>
              <a:rPr lang="en-US" sz="2600" dirty="0" smtClean="0">
                <a:solidFill>
                  <a:srgbClr val="529DBE"/>
                </a:solidFill>
                <a:latin typeface="Helvetica" pitchFamily="34" charset="0"/>
                <a:cs typeface="Helvetica" pitchFamily="34" charset="0"/>
              </a:rPr>
              <a:t>Goals </a:t>
            </a:r>
            <a:r>
              <a:rPr lang="en-US" sz="2600" dirty="0">
                <a:solidFill>
                  <a:srgbClr val="529DBE"/>
                </a:solidFill>
                <a:latin typeface="Helvetica" pitchFamily="34" charset="0"/>
                <a:cs typeface="Helvetica" pitchFamily="34" charset="0"/>
              </a:rPr>
              <a:t>+ </a:t>
            </a:r>
            <a:r>
              <a:rPr lang="en-US" sz="2600" dirty="0" smtClean="0">
                <a:solidFill>
                  <a:srgbClr val="529DBE"/>
                </a:solidFill>
                <a:latin typeface="Helvetica" pitchFamily="34" charset="0"/>
                <a:cs typeface="Helvetica" pitchFamily="34" charset="0"/>
              </a:rPr>
              <a:t>Objectives</a:t>
            </a:r>
          </a:p>
          <a:p>
            <a:pPr algn="l">
              <a:lnSpc>
                <a:spcPct val="80000"/>
              </a:lnSpc>
            </a:pPr>
            <a:endParaRPr lang="en-US" sz="800" dirty="0">
              <a:solidFill>
                <a:srgbClr val="529DBE"/>
              </a:solidFill>
              <a:latin typeface="Helvetica" pitchFamily="34" charset="0"/>
              <a:cs typeface="Helvetica" pitchFamily="34" charset="0"/>
            </a:endParaRPr>
          </a:p>
          <a:p>
            <a:pPr marL="1027113" lvl="2" indent="-287338" algn="l">
              <a:lnSpc>
                <a:spcPct val="80000"/>
              </a:lnSpc>
              <a:buFont typeface="Arial" pitchFamily="34" charset="0"/>
              <a:buChar char="•"/>
            </a:pPr>
            <a:r>
              <a:rPr lang="en-US" sz="2400" dirty="0" smtClean="0">
                <a:latin typeface="Helvetica" pitchFamily="34" charset="0"/>
                <a:cs typeface="Helvetica" pitchFamily="34" charset="0"/>
              </a:rPr>
              <a:t>Share </a:t>
            </a:r>
            <a:r>
              <a:rPr lang="en-US" sz="2400" dirty="0">
                <a:latin typeface="Helvetica" pitchFamily="34" charset="0"/>
                <a:cs typeface="Helvetica" pitchFamily="34" charset="0"/>
              </a:rPr>
              <a:t>best practices and </a:t>
            </a:r>
            <a:r>
              <a:rPr lang="en-US" sz="2400" dirty="0" smtClean="0">
                <a:latin typeface="Helvetica" pitchFamily="34" charset="0"/>
                <a:cs typeface="Helvetica" pitchFamily="34" charset="0"/>
              </a:rPr>
              <a:t>challenges</a:t>
            </a:r>
            <a:endParaRPr lang="en-US" sz="2400" dirty="0">
              <a:latin typeface="Helvetica" pitchFamily="34" charset="0"/>
              <a:cs typeface="Helvetica" pitchFamily="34" charset="0"/>
            </a:endParaRPr>
          </a:p>
          <a:p>
            <a:pPr marL="1027113" lvl="2" indent="-287338" algn="l">
              <a:lnSpc>
                <a:spcPct val="80000"/>
              </a:lnSpc>
              <a:buFont typeface="Arial" pitchFamily="34" charset="0"/>
              <a:buChar char="•"/>
            </a:pPr>
            <a:r>
              <a:rPr lang="en-US" sz="2400" dirty="0">
                <a:latin typeface="Helvetica" pitchFamily="34" charset="0"/>
                <a:cs typeface="Helvetica" pitchFamily="34" charset="0"/>
              </a:rPr>
              <a:t>Reflect on the year-to-date</a:t>
            </a:r>
          </a:p>
          <a:p>
            <a:pPr marL="1027113" lvl="2" indent="-287338" algn="l">
              <a:lnSpc>
                <a:spcPct val="80000"/>
              </a:lnSpc>
              <a:buFont typeface="Arial" pitchFamily="34" charset="0"/>
              <a:buChar char="•"/>
            </a:pPr>
            <a:r>
              <a:rPr lang="en-US" sz="2400" dirty="0">
                <a:latin typeface="Helvetica" pitchFamily="34" charset="0"/>
                <a:cs typeface="Helvetica" pitchFamily="34" charset="0"/>
              </a:rPr>
              <a:t>Provide important program/fiscal/policy updates </a:t>
            </a:r>
            <a:r>
              <a:rPr lang="en-US" sz="2400" dirty="0" smtClean="0">
                <a:latin typeface="Helvetica" pitchFamily="34" charset="0"/>
                <a:cs typeface="Helvetica" pitchFamily="34" charset="0"/>
              </a:rPr>
              <a:t>and guidance</a:t>
            </a:r>
          </a:p>
          <a:p>
            <a:pPr marL="1027113" lvl="2" indent="-287338" algn="l">
              <a:lnSpc>
                <a:spcPct val="80000"/>
              </a:lnSpc>
              <a:buFont typeface="Arial" pitchFamily="34" charset="0"/>
              <a:buChar char="•"/>
            </a:pPr>
            <a:r>
              <a:rPr lang="en-US" sz="2400" dirty="0">
                <a:latin typeface="Helvetica" pitchFamily="34" charset="0"/>
                <a:cs typeface="Helvetica" pitchFamily="34" charset="0"/>
              </a:rPr>
              <a:t>Build the AmeriCorps*Texas network</a:t>
            </a:r>
          </a:p>
          <a:p>
            <a:pPr marL="739775" lvl="2" algn="l">
              <a:lnSpc>
                <a:spcPct val="80000"/>
              </a:lnSpc>
            </a:pPr>
            <a:endParaRPr lang="en-US" sz="2400" dirty="0" smtClean="0">
              <a:latin typeface="Helvetica" pitchFamily="34" charset="0"/>
              <a:cs typeface="Helvetica" pitchFamily="34" charset="0"/>
            </a:endParaRPr>
          </a:p>
          <a:p>
            <a:pPr algn="l">
              <a:lnSpc>
                <a:spcPct val="80000"/>
              </a:lnSpc>
            </a:pPr>
            <a:endParaRPr lang="en-US" sz="2400" dirty="0">
              <a:latin typeface="Helvetica" pitchFamily="34" charset="0"/>
              <a:cs typeface="Helvetica" pitchFamily="34" charset="0"/>
            </a:endParaRPr>
          </a:p>
          <a:p>
            <a:pPr algn="l">
              <a:lnSpc>
                <a:spcPct val="80000"/>
              </a:lnSpc>
            </a:pPr>
            <a:endParaRPr lang="en-US" sz="2400" i="1" dirty="0">
              <a:latin typeface="Helvetica" pitchFamily="34" charset="0"/>
              <a:cs typeface="Helvetica" pitchFamily="34" charset="0"/>
            </a:endParaRPr>
          </a:p>
          <a:p>
            <a:pPr algn="l"/>
            <a:endParaRPr lang="en-US" sz="2400" dirty="0">
              <a:latin typeface="Helvetica" pitchFamily="34" charset="0"/>
              <a:cs typeface="Helvetica" pitchFamily="34" charset="0"/>
            </a:endParaRPr>
          </a:p>
        </p:txBody>
      </p:sp>
    </p:spTree>
    <p:extLst>
      <p:ext uri="{BB962C8B-B14F-4D97-AF65-F5344CB8AC3E}">
        <p14:creationId xmlns:p14="http://schemas.microsoft.com/office/powerpoint/2010/main" val="42942384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57200"/>
            <a:ext cx="8229600" cy="868362"/>
          </a:xfrm>
        </p:spPr>
        <p:txBody>
          <a:bodyPr>
            <a:normAutofit fontScale="90000"/>
          </a:bodyPr>
          <a:lstStyle/>
          <a:p>
            <a:r>
              <a:rPr lang="en-US" dirty="0" smtClean="0"/>
              <a:t>Voluntary Agency Liaison </a:t>
            </a:r>
            <a:r>
              <a:rPr lang="en-US" dirty="0"/>
              <a:t>(VAL</a:t>
            </a:r>
            <a:r>
              <a:rPr lang="en-US" dirty="0" smtClean="0"/>
              <a:t>) Role</a:t>
            </a:r>
            <a:br>
              <a:rPr lang="en-US" dirty="0" smtClean="0"/>
            </a:br>
            <a:endParaRPr lang="en-US" dirty="0"/>
          </a:p>
        </p:txBody>
      </p:sp>
      <p:sp>
        <p:nvSpPr>
          <p:cNvPr id="3" name="TextBox 2"/>
          <p:cNvSpPr txBox="1"/>
          <p:nvPr/>
        </p:nvSpPr>
        <p:spPr>
          <a:xfrm>
            <a:off x="685800" y="1219200"/>
            <a:ext cx="8077200" cy="3711785"/>
          </a:xfrm>
          <a:prstGeom prst="rect">
            <a:avLst/>
          </a:prstGeom>
          <a:noFill/>
        </p:spPr>
        <p:txBody>
          <a:bodyPr wrap="square" rtlCol="0">
            <a:spAutoFit/>
          </a:bodyPr>
          <a:lstStyle/>
          <a:p>
            <a:pPr eaLnBrk="1" fontAlgn="auto" hangingPunct="1">
              <a:spcBef>
                <a:spcPts val="0"/>
              </a:spcBef>
              <a:spcAft>
                <a:spcPts val="0"/>
              </a:spcAft>
            </a:pPr>
            <a:r>
              <a:rPr lang="en-US" sz="2400" dirty="0" smtClean="0">
                <a:solidFill>
                  <a:prstClr val="black"/>
                </a:solidFill>
                <a:latin typeface="Calibri"/>
                <a:ea typeface="+mn-ea"/>
              </a:rPr>
              <a:t>The Voluntary Agency Liaison is responsible for the following:</a:t>
            </a:r>
          </a:p>
          <a:p>
            <a:pPr eaLnBrk="1" fontAlgn="auto" hangingPunct="1">
              <a:lnSpc>
                <a:spcPct val="110000"/>
              </a:lnSpc>
              <a:spcBef>
                <a:spcPts val="0"/>
              </a:spcBef>
              <a:spcAft>
                <a:spcPts val="0"/>
              </a:spcAft>
            </a:pPr>
            <a:endParaRPr lang="en-US" sz="2400" dirty="0" smtClean="0">
              <a:solidFill>
                <a:prstClr val="black"/>
              </a:solidFill>
              <a:latin typeface="Calibri"/>
              <a:ea typeface="+mn-ea"/>
            </a:endParaRPr>
          </a:p>
          <a:p>
            <a:pPr marL="285750" indent="-285750" eaLnBrk="1" fontAlgn="auto" hangingPunct="1">
              <a:lnSpc>
                <a:spcPct val="110000"/>
              </a:lnSpc>
              <a:spcBef>
                <a:spcPts val="0"/>
              </a:spcBef>
              <a:spcAft>
                <a:spcPts val="0"/>
              </a:spcAft>
              <a:buFont typeface="Wingdings" pitchFamily="2" charset="2"/>
              <a:buChar char="Ø"/>
            </a:pPr>
            <a:r>
              <a:rPr lang="en-US" sz="2400" dirty="0" smtClean="0">
                <a:solidFill>
                  <a:prstClr val="black"/>
                </a:solidFill>
                <a:latin typeface="Calibri"/>
                <a:ea typeface="+mn-ea"/>
              </a:rPr>
              <a:t>A conduit between government and voluntary organizations</a:t>
            </a:r>
            <a:endParaRPr lang="en-US" sz="2400" dirty="0">
              <a:solidFill>
                <a:prstClr val="black"/>
              </a:solidFill>
              <a:latin typeface="Calibri"/>
              <a:ea typeface="+mn-ea"/>
            </a:endParaRPr>
          </a:p>
          <a:p>
            <a:pPr marL="285750" indent="-285750" eaLnBrk="1" fontAlgn="auto" hangingPunct="1">
              <a:lnSpc>
                <a:spcPct val="110000"/>
              </a:lnSpc>
              <a:spcBef>
                <a:spcPts val="0"/>
              </a:spcBef>
              <a:spcAft>
                <a:spcPts val="0"/>
              </a:spcAft>
              <a:buFont typeface="Wingdings" pitchFamily="2" charset="2"/>
              <a:buChar char="Ø"/>
            </a:pPr>
            <a:r>
              <a:rPr lang="en-US" sz="2400" dirty="0" smtClean="0">
                <a:solidFill>
                  <a:prstClr val="black"/>
                </a:solidFill>
                <a:latin typeface="Calibri"/>
                <a:ea typeface="+mn-ea"/>
              </a:rPr>
              <a:t>Advocate for the voluntary organizations</a:t>
            </a:r>
          </a:p>
          <a:p>
            <a:pPr eaLnBrk="1" fontAlgn="auto" hangingPunct="1">
              <a:lnSpc>
                <a:spcPct val="110000"/>
              </a:lnSpc>
              <a:spcBef>
                <a:spcPts val="0"/>
              </a:spcBef>
              <a:spcAft>
                <a:spcPts val="0"/>
              </a:spcAft>
              <a:buFont typeface="Wingdings" pitchFamily="2" charset="2"/>
              <a:buChar char="Ø"/>
            </a:pPr>
            <a:r>
              <a:rPr lang="en-US" sz="2400" dirty="0" smtClean="0">
                <a:solidFill>
                  <a:prstClr val="black"/>
                </a:solidFill>
                <a:latin typeface="Calibri"/>
                <a:ea typeface="+mn-ea"/>
              </a:rPr>
              <a:t>Responsible for Donations Management-unsolicited</a:t>
            </a:r>
          </a:p>
          <a:p>
            <a:pPr eaLnBrk="1" fontAlgn="auto" hangingPunct="1">
              <a:lnSpc>
                <a:spcPct val="110000"/>
              </a:lnSpc>
              <a:spcBef>
                <a:spcPts val="0"/>
              </a:spcBef>
              <a:spcAft>
                <a:spcPts val="0"/>
              </a:spcAft>
              <a:buFont typeface="Wingdings" pitchFamily="2" charset="2"/>
              <a:buChar char="Ø"/>
            </a:pPr>
            <a:r>
              <a:rPr lang="en-US" sz="2400" dirty="0" smtClean="0">
                <a:solidFill>
                  <a:prstClr val="black"/>
                </a:solidFill>
                <a:latin typeface="Calibri"/>
                <a:ea typeface="+mn-ea"/>
              </a:rPr>
              <a:t>Responsible for Volunteer Management-unaffiliated</a:t>
            </a:r>
          </a:p>
          <a:p>
            <a:pPr eaLnBrk="1" fontAlgn="auto" hangingPunct="1">
              <a:lnSpc>
                <a:spcPct val="110000"/>
              </a:lnSpc>
              <a:spcBef>
                <a:spcPts val="0"/>
              </a:spcBef>
              <a:spcAft>
                <a:spcPts val="0"/>
              </a:spcAft>
              <a:buFont typeface="Wingdings" pitchFamily="2" charset="2"/>
              <a:buChar char="Ø"/>
            </a:pPr>
            <a:r>
              <a:rPr lang="en-US" sz="2400" dirty="0" smtClean="0">
                <a:solidFill>
                  <a:prstClr val="black"/>
                </a:solidFill>
                <a:latin typeface="Calibri"/>
                <a:ea typeface="+mn-ea"/>
              </a:rPr>
              <a:t>Responsible for developing VOAD organizations regionally</a:t>
            </a:r>
          </a:p>
          <a:p>
            <a:pPr eaLnBrk="1" fontAlgn="auto" hangingPunct="1">
              <a:lnSpc>
                <a:spcPct val="110000"/>
              </a:lnSpc>
              <a:spcBef>
                <a:spcPts val="0"/>
              </a:spcBef>
              <a:spcAft>
                <a:spcPts val="0"/>
              </a:spcAft>
              <a:buFont typeface="Wingdings" pitchFamily="2" charset="2"/>
              <a:buChar char="Ø"/>
            </a:pPr>
            <a:r>
              <a:rPr lang="en-US" sz="2400" dirty="0" smtClean="0">
                <a:solidFill>
                  <a:prstClr val="black"/>
                </a:solidFill>
                <a:latin typeface="Calibri"/>
                <a:ea typeface="+mn-ea"/>
              </a:rPr>
              <a:t>Responsible for developing and assisting local communities  </a:t>
            </a:r>
          </a:p>
          <a:p>
            <a:pPr eaLnBrk="1" fontAlgn="auto" hangingPunct="1">
              <a:lnSpc>
                <a:spcPct val="110000"/>
              </a:lnSpc>
              <a:spcBef>
                <a:spcPts val="0"/>
              </a:spcBef>
              <a:spcAft>
                <a:spcPts val="0"/>
              </a:spcAft>
            </a:pPr>
            <a:r>
              <a:rPr lang="en-US" sz="2400" dirty="0" smtClean="0">
                <a:solidFill>
                  <a:prstClr val="black"/>
                </a:solidFill>
                <a:latin typeface="Calibri"/>
                <a:ea typeface="+mn-ea"/>
              </a:rPr>
              <a:t>    with forming Long Term Recovery Group following a disaster</a:t>
            </a:r>
            <a:endParaRPr lang="en-US" sz="2400" dirty="0">
              <a:solidFill>
                <a:prstClr val="black"/>
              </a:solidFill>
              <a:latin typeface="Calibri"/>
              <a:ea typeface="+mn-ea"/>
            </a:endParaRPr>
          </a:p>
        </p:txBody>
      </p:sp>
    </p:spTree>
    <p:extLst>
      <p:ext uri="{BB962C8B-B14F-4D97-AF65-F5344CB8AC3E}">
        <p14:creationId xmlns:p14="http://schemas.microsoft.com/office/powerpoint/2010/main" val="4109300339"/>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cdn.turner.com/cnn/2010/WORLD/americas/01/21/haiti.best.donations/t1larg.haiti.drive.cnn.jpg"/>
          <p:cNvPicPr>
            <a:picLocks noChangeAspect="1" noChangeArrowheads="1"/>
          </p:cNvPicPr>
          <p:nvPr/>
        </p:nvPicPr>
        <p:blipFill>
          <a:blip r:embed="rId3" cstate="print"/>
          <a:srcRect/>
          <a:stretch>
            <a:fillRect/>
          </a:stretch>
        </p:blipFill>
        <p:spPr bwMode="auto">
          <a:xfrm>
            <a:off x="685800" y="533400"/>
            <a:ext cx="7721600" cy="4343400"/>
          </a:xfrm>
          <a:prstGeom prst="rect">
            <a:avLst/>
          </a:prstGeom>
          <a:noFill/>
          <a:ln w="76200">
            <a:solidFill>
              <a:schemeClr val="accent4">
                <a:lumMod val="85000"/>
                <a:lumOff val="15000"/>
              </a:schemeClr>
            </a:solidFill>
          </a:ln>
        </p:spPr>
      </p:pic>
      <p:sp>
        <p:nvSpPr>
          <p:cNvPr id="10243" name="TextBox 7"/>
          <p:cNvSpPr txBox="1">
            <a:spLocks noChangeArrowheads="1"/>
          </p:cNvSpPr>
          <p:nvPr/>
        </p:nvSpPr>
        <p:spPr bwMode="auto">
          <a:xfrm>
            <a:off x="723900" y="5029200"/>
            <a:ext cx="7848600" cy="830263"/>
          </a:xfrm>
          <a:prstGeom prst="rect">
            <a:avLst/>
          </a:prstGeom>
          <a:noFill/>
          <a:ln w="9525">
            <a:noFill/>
            <a:miter lim="800000"/>
            <a:headEnd/>
            <a:tailEnd/>
          </a:ln>
        </p:spPr>
        <p:txBody>
          <a:bodyPr>
            <a:spAutoFit/>
          </a:bodyPr>
          <a:lstStyle/>
          <a:p>
            <a:pPr eaLnBrk="1" fontAlgn="auto" hangingPunct="1">
              <a:spcBef>
                <a:spcPts val="0"/>
              </a:spcBef>
              <a:spcAft>
                <a:spcPts val="0"/>
              </a:spcAft>
            </a:pPr>
            <a:r>
              <a:rPr lang="en-US" sz="2400" dirty="0">
                <a:solidFill>
                  <a:prstClr val="black"/>
                </a:solidFill>
                <a:latin typeface="Calibri"/>
                <a:ea typeface="+mn-ea"/>
              </a:rPr>
              <a:t>Donations piled at the Haitian Embassy in DC following the 2010 Earthquake</a:t>
            </a:r>
          </a:p>
        </p:txBody>
      </p:sp>
    </p:spTree>
    <p:extLst>
      <p:ext uri="{BB962C8B-B14F-4D97-AF65-F5344CB8AC3E}">
        <p14:creationId xmlns:p14="http://schemas.microsoft.com/office/powerpoint/2010/main" val="1022647778"/>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long sleeve see-through leopard leotard with feather collar</a:t>
            </a:r>
            <a:endParaRPr lang="en-US" dirty="0"/>
          </a:p>
        </p:txBody>
      </p:sp>
      <p:pic>
        <p:nvPicPr>
          <p:cNvPr id="3" name="Picture 2" descr="http://www.disasternews.net/multimedia/files/web_costume_IMG_8720_6054.jpg"/>
          <p:cNvPicPr>
            <a:picLocks noChangeAspect="1" noChangeArrowheads="1"/>
          </p:cNvPicPr>
          <p:nvPr/>
        </p:nvPicPr>
        <p:blipFill>
          <a:blip r:embed="rId2" cstate="print"/>
          <a:srcRect/>
          <a:stretch>
            <a:fillRect/>
          </a:stretch>
        </p:blipFill>
        <p:spPr bwMode="auto">
          <a:xfrm>
            <a:off x="2971799" y="1524000"/>
            <a:ext cx="3300413" cy="4343400"/>
          </a:xfrm>
          <a:prstGeom prst="rect">
            <a:avLst/>
          </a:prstGeom>
          <a:noFill/>
          <a:ln w="9525">
            <a:noFill/>
            <a:miter lim="800000"/>
            <a:headEnd/>
            <a:tailEnd/>
          </a:ln>
        </p:spPr>
      </p:pic>
    </p:spTree>
    <p:extLst>
      <p:ext uri="{BB962C8B-B14F-4D97-AF65-F5344CB8AC3E}">
        <p14:creationId xmlns:p14="http://schemas.microsoft.com/office/powerpoint/2010/main" val="2205481558"/>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Unaffiliated Volunteers</a:t>
            </a:r>
            <a:endParaRPr lang="en-US" dirty="0"/>
          </a:p>
        </p:txBody>
      </p:sp>
      <p:pic>
        <p:nvPicPr>
          <p:cNvPr id="3" name="Content Placeholder 3" descr="crowdsouricng-300x193.jpg"/>
          <p:cNvPicPr>
            <a:picLocks noChangeAspect="1"/>
          </p:cNvPicPr>
          <p:nvPr/>
        </p:nvPicPr>
        <p:blipFill>
          <a:blip r:embed="rId2" cstate="print"/>
          <a:srcRect/>
          <a:stretch>
            <a:fillRect/>
          </a:stretch>
        </p:blipFill>
        <p:spPr>
          <a:xfrm>
            <a:off x="1295400" y="1447800"/>
            <a:ext cx="6705600" cy="4038600"/>
          </a:xfrm>
          <a:prstGeom prst="rect">
            <a:avLst/>
          </a:prstGeom>
        </p:spPr>
      </p:pic>
    </p:spTree>
    <p:extLst>
      <p:ext uri="{BB962C8B-B14F-4D97-AF65-F5344CB8AC3E}">
        <p14:creationId xmlns:p14="http://schemas.microsoft.com/office/powerpoint/2010/main" val="2909559093"/>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Role of AmeriCorps in Texas</a:t>
            </a:r>
            <a:br>
              <a:rPr lang="en-US" dirty="0" smtClean="0"/>
            </a:br>
            <a:r>
              <a:rPr lang="en-US" dirty="0" smtClean="0"/>
              <a:t>My Vision</a:t>
            </a:r>
            <a:endParaRPr lang="en-US" dirty="0"/>
          </a:p>
        </p:txBody>
      </p:sp>
      <p:sp>
        <p:nvSpPr>
          <p:cNvPr id="4" name="TextBox 3"/>
          <p:cNvSpPr txBox="1"/>
          <p:nvPr/>
        </p:nvSpPr>
        <p:spPr>
          <a:xfrm>
            <a:off x="762000" y="1676400"/>
            <a:ext cx="8077200" cy="4358116"/>
          </a:xfrm>
          <a:prstGeom prst="rect">
            <a:avLst/>
          </a:prstGeom>
          <a:noFill/>
        </p:spPr>
        <p:txBody>
          <a:bodyPr wrap="square" rtlCol="0">
            <a:spAutoFit/>
          </a:bodyPr>
          <a:lstStyle/>
          <a:p>
            <a:pPr eaLnBrk="1" fontAlgn="auto" hangingPunct="1">
              <a:lnSpc>
                <a:spcPct val="110000"/>
              </a:lnSpc>
              <a:spcBef>
                <a:spcPts val="0"/>
              </a:spcBef>
              <a:spcAft>
                <a:spcPts val="0"/>
              </a:spcAft>
              <a:buFont typeface="Wingdings" pitchFamily="2" charset="2"/>
              <a:buChar char="Ø"/>
            </a:pPr>
            <a:r>
              <a:rPr lang="en-US" sz="2800" dirty="0" smtClean="0">
                <a:solidFill>
                  <a:prstClr val="black"/>
                </a:solidFill>
                <a:latin typeface="Calibri"/>
                <a:ea typeface="+mn-ea"/>
              </a:rPr>
              <a:t> Team Rubicon sets up and manages a Volunteer      Reception Center (VRC)     </a:t>
            </a:r>
            <a:r>
              <a:rPr lang="en-US" sz="800" dirty="0" smtClean="0">
                <a:solidFill>
                  <a:prstClr val="black"/>
                </a:solidFill>
                <a:latin typeface="Calibri"/>
                <a:ea typeface="+mn-ea"/>
              </a:rPr>
              <a:t>      </a:t>
            </a:r>
          </a:p>
          <a:p>
            <a:pPr eaLnBrk="1" fontAlgn="auto" hangingPunct="1">
              <a:lnSpc>
                <a:spcPct val="110000"/>
              </a:lnSpc>
              <a:spcBef>
                <a:spcPts val="0"/>
              </a:spcBef>
              <a:spcAft>
                <a:spcPts val="0"/>
              </a:spcAft>
              <a:buFont typeface="Wingdings" pitchFamily="2" charset="2"/>
              <a:buChar char="Ø"/>
            </a:pPr>
            <a:r>
              <a:rPr lang="en-US" sz="2800" dirty="0" smtClean="0">
                <a:solidFill>
                  <a:prstClr val="black"/>
                </a:solidFill>
                <a:latin typeface="Calibri"/>
                <a:ea typeface="+mn-ea"/>
              </a:rPr>
              <a:t> AmeriCorps Members Operate the Volunteer Reception Center (NCCC, </a:t>
            </a:r>
            <a:r>
              <a:rPr lang="en-US" sz="2800" dirty="0" err="1" smtClean="0">
                <a:solidFill>
                  <a:prstClr val="black"/>
                </a:solidFill>
                <a:latin typeface="Calibri"/>
                <a:ea typeface="+mn-ea"/>
              </a:rPr>
              <a:t>TxCC</a:t>
            </a:r>
            <a:r>
              <a:rPr lang="en-US" sz="2800" dirty="0" smtClean="0">
                <a:solidFill>
                  <a:prstClr val="black"/>
                </a:solidFill>
                <a:latin typeface="Calibri"/>
                <a:ea typeface="+mn-ea"/>
              </a:rPr>
              <a:t>, Disaster Council, or other members trained in spontaneous volunteer management)</a:t>
            </a:r>
            <a:endParaRPr lang="en-US" sz="800" dirty="0" smtClean="0">
              <a:solidFill>
                <a:prstClr val="black"/>
              </a:solidFill>
              <a:latin typeface="Calibri"/>
              <a:ea typeface="+mn-ea"/>
            </a:endParaRPr>
          </a:p>
          <a:p>
            <a:pPr eaLnBrk="1" fontAlgn="auto" hangingPunct="1">
              <a:lnSpc>
                <a:spcPct val="110000"/>
              </a:lnSpc>
              <a:spcBef>
                <a:spcPts val="0"/>
              </a:spcBef>
              <a:spcAft>
                <a:spcPts val="0"/>
              </a:spcAft>
              <a:buFont typeface="Wingdings" pitchFamily="2" charset="2"/>
              <a:buChar char="Ø"/>
            </a:pPr>
            <a:r>
              <a:rPr lang="en-US" sz="2800" dirty="0" smtClean="0">
                <a:solidFill>
                  <a:prstClr val="black"/>
                </a:solidFill>
                <a:latin typeface="Calibri"/>
                <a:ea typeface="+mn-ea"/>
              </a:rPr>
              <a:t> TDEM and AmeriCorps help identify a local organization/group to assume responsibility for the Volunteer Reception Center in the long-term</a:t>
            </a:r>
            <a:endParaRPr lang="en-US" sz="2800" dirty="0">
              <a:solidFill>
                <a:prstClr val="black"/>
              </a:solidFill>
              <a:latin typeface="Calibri"/>
              <a:ea typeface="+mn-ea"/>
            </a:endParaRPr>
          </a:p>
        </p:txBody>
      </p:sp>
    </p:spTree>
    <p:extLst>
      <p:ext uri="{BB962C8B-B14F-4D97-AF65-F5344CB8AC3E}">
        <p14:creationId xmlns:p14="http://schemas.microsoft.com/office/powerpoint/2010/main" val="1225427868"/>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1437144"/>
            <a:ext cx="7467600" cy="2677656"/>
          </a:xfrm>
          <a:prstGeom prst="rect">
            <a:avLst/>
          </a:prstGeom>
          <a:noFill/>
        </p:spPr>
        <p:txBody>
          <a:bodyPr wrap="square" rtlCol="0">
            <a:spAutoFit/>
          </a:bodyPr>
          <a:lstStyle/>
          <a:p>
            <a:pPr eaLnBrk="1" fontAlgn="auto" hangingPunct="1">
              <a:spcBef>
                <a:spcPts val="0"/>
              </a:spcBef>
              <a:spcAft>
                <a:spcPts val="0"/>
              </a:spcAft>
            </a:pPr>
            <a:r>
              <a:rPr lang="en-US" sz="2800" dirty="0" smtClean="0">
                <a:solidFill>
                  <a:prstClr val="black"/>
                </a:solidFill>
                <a:latin typeface="Calibri"/>
                <a:ea typeface="+mn-ea"/>
                <a:hlinkClick r:id="rId2"/>
              </a:rPr>
              <a:t>www.preparingtexas.org</a:t>
            </a:r>
            <a:r>
              <a:rPr lang="en-US" sz="2800" dirty="0" smtClean="0">
                <a:solidFill>
                  <a:prstClr val="black"/>
                </a:solidFill>
                <a:latin typeface="Calibri"/>
                <a:ea typeface="+mn-ea"/>
              </a:rPr>
              <a:t>  -  to take classes in </a:t>
            </a:r>
            <a:r>
              <a:rPr lang="en-US" sz="2800" dirty="0">
                <a:solidFill>
                  <a:prstClr val="black"/>
                </a:solidFill>
                <a:latin typeface="Calibri"/>
                <a:ea typeface="+mn-ea"/>
              </a:rPr>
              <a:t>T</a:t>
            </a:r>
            <a:r>
              <a:rPr lang="en-US" sz="2800" dirty="0" smtClean="0">
                <a:solidFill>
                  <a:prstClr val="black"/>
                </a:solidFill>
                <a:latin typeface="Calibri"/>
                <a:ea typeface="+mn-ea"/>
              </a:rPr>
              <a:t>exas</a:t>
            </a:r>
          </a:p>
          <a:p>
            <a:pPr eaLnBrk="1" fontAlgn="auto" hangingPunct="1">
              <a:spcBef>
                <a:spcPts val="0"/>
              </a:spcBef>
              <a:spcAft>
                <a:spcPts val="0"/>
              </a:spcAft>
            </a:pPr>
            <a:r>
              <a:rPr lang="en-US" sz="2800" dirty="0" smtClean="0">
                <a:solidFill>
                  <a:prstClr val="black"/>
                </a:solidFill>
                <a:latin typeface="Calibri"/>
                <a:ea typeface="+mn-ea"/>
                <a:hlinkClick r:id="rId3"/>
              </a:rPr>
              <a:t>www.txdps.state.tx.us</a:t>
            </a:r>
            <a:r>
              <a:rPr lang="en-US" sz="2800" dirty="0" smtClean="0">
                <a:solidFill>
                  <a:prstClr val="black"/>
                </a:solidFill>
                <a:latin typeface="Calibri"/>
                <a:ea typeface="+mn-ea"/>
              </a:rPr>
              <a:t>   - TDEM website</a:t>
            </a:r>
          </a:p>
          <a:p>
            <a:pPr eaLnBrk="1" fontAlgn="auto" hangingPunct="1">
              <a:spcBef>
                <a:spcPts val="0"/>
              </a:spcBef>
              <a:spcAft>
                <a:spcPts val="0"/>
              </a:spcAft>
            </a:pPr>
            <a:r>
              <a:rPr lang="en-US" sz="2800" dirty="0" smtClean="0">
                <a:solidFill>
                  <a:prstClr val="black"/>
                </a:solidFill>
                <a:latin typeface="Calibri"/>
                <a:ea typeface="+mn-ea"/>
                <a:hlinkClick r:id="rId4"/>
              </a:rPr>
              <a:t>www.txvoad.org</a:t>
            </a:r>
            <a:r>
              <a:rPr lang="en-US" sz="2800" dirty="0" smtClean="0">
                <a:solidFill>
                  <a:prstClr val="black"/>
                </a:solidFill>
                <a:latin typeface="Calibri"/>
                <a:ea typeface="+mn-ea"/>
              </a:rPr>
              <a:t>  -  Texas VOAD Organization</a:t>
            </a:r>
          </a:p>
          <a:p>
            <a:pPr eaLnBrk="1" fontAlgn="auto" hangingPunct="1">
              <a:spcBef>
                <a:spcPts val="0"/>
              </a:spcBef>
              <a:spcAft>
                <a:spcPts val="0"/>
              </a:spcAft>
            </a:pPr>
            <a:endParaRPr lang="en-US" sz="2800" dirty="0" smtClean="0">
              <a:solidFill>
                <a:prstClr val="black"/>
              </a:solidFill>
              <a:latin typeface="Calibri"/>
              <a:ea typeface="+mn-ea"/>
            </a:endParaRPr>
          </a:p>
          <a:p>
            <a:pPr eaLnBrk="1" fontAlgn="auto" hangingPunct="1">
              <a:spcBef>
                <a:spcPts val="0"/>
              </a:spcBef>
              <a:spcAft>
                <a:spcPts val="0"/>
              </a:spcAft>
            </a:pPr>
            <a:endParaRPr lang="en-US" sz="2800" dirty="0" smtClean="0">
              <a:solidFill>
                <a:prstClr val="black"/>
              </a:solidFill>
              <a:latin typeface="Calibri"/>
              <a:ea typeface="+mn-ea"/>
            </a:endParaRPr>
          </a:p>
          <a:p>
            <a:pPr eaLnBrk="1" fontAlgn="auto" hangingPunct="1">
              <a:spcBef>
                <a:spcPts val="0"/>
              </a:spcBef>
              <a:spcAft>
                <a:spcPts val="0"/>
              </a:spcAft>
            </a:pPr>
            <a:r>
              <a:rPr lang="en-US" sz="2800" dirty="0" smtClean="0">
                <a:solidFill>
                  <a:prstClr val="black"/>
                </a:solidFill>
                <a:latin typeface="Calibri"/>
                <a:ea typeface="+mn-ea"/>
              </a:rPr>
              <a:t>Twitter:  @</a:t>
            </a:r>
            <a:r>
              <a:rPr lang="en-US" sz="2800" dirty="0" err="1" smtClean="0">
                <a:solidFill>
                  <a:prstClr val="black"/>
                </a:solidFill>
                <a:latin typeface="Calibri"/>
                <a:ea typeface="+mn-ea"/>
              </a:rPr>
              <a:t>disasterlady</a:t>
            </a:r>
            <a:endParaRPr lang="en-US" sz="2800" dirty="0">
              <a:solidFill>
                <a:prstClr val="black"/>
              </a:solidFill>
              <a:latin typeface="Calibri"/>
              <a:ea typeface="+mn-ea"/>
            </a:endParaRPr>
          </a:p>
        </p:txBody>
      </p:sp>
    </p:spTree>
    <p:extLst>
      <p:ext uri="{BB962C8B-B14F-4D97-AF65-F5344CB8AC3E}">
        <p14:creationId xmlns:p14="http://schemas.microsoft.com/office/powerpoint/2010/main" val="1743525167"/>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614690"/>
            <a:ext cx="6477000" cy="523220"/>
          </a:xfrm>
        </p:spPr>
        <p:txBody>
          <a:bodyPr/>
          <a:lstStyle/>
          <a:p>
            <a:pPr eaLnBrk="1" hangingPunct="1"/>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36</a:t>
            </a:fld>
            <a:endParaRPr lang="en-US">
              <a:latin typeface="Arial"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63436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7828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37</a:t>
            </a:fld>
            <a:endParaRPr lang="en-US">
              <a:latin typeface="Arial" charset="0"/>
            </a:endParaRPr>
          </a:p>
        </p:txBody>
      </p:sp>
      <p:sp>
        <p:nvSpPr>
          <p:cNvPr id="2" name="Subtitle 1"/>
          <p:cNvSpPr>
            <a:spLocks noGrp="1"/>
          </p:cNvSpPr>
          <p:nvPr>
            <p:ph type="subTitle" idx="1"/>
          </p:nvPr>
        </p:nvSpPr>
        <p:spPr>
          <a:xfrm>
            <a:off x="304800" y="2743200"/>
            <a:ext cx="8610600" cy="2286000"/>
          </a:xfrm>
        </p:spPr>
        <p:txBody>
          <a:bodyPr/>
          <a:lstStyle/>
          <a:p>
            <a:pPr algn="l"/>
            <a:r>
              <a:rPr lang="en-US" dirty="0" smtClean="0">
                <a:solidFill>
                  <a:schemeClr val="tx1"/>
                </a:solidFill>
              </a:rPr>
              <a:t>Chris Sheffield</a:t>
            </a:r>
          </a:p>
          <a:p>
            <a:pPr algn="l"/>
            <a:r>
              <a:rPr lang="en-US" sz="1800" dirty="0" smtClean="0">
                <a:solidFill>
                  <a:schemeClr val="tx1"/>
                </a:solidFill>
              </a:rPr>
              <a:t>Program Director</a:t>
            </a:r>
          </a:p>
          <a:p>
            <a:pPr algn="l"/>
            <a:r>
              <a:rPr lang="en-US" dirty="0" smtClean="0">
                <a:solidFill>
                  <a:schemeClr val="tx1"/>
                </a:solidFill>
              </a:rPr>
              <a:t>Texas Conservation Corps at American YouthWorks</a:t>
            </a:r>
            <a:endParaRPr lang="en-US" dirty="0">
              <a:solidFill>
                <a:schemeClr val="tx1"/>
              </a:solidFill>
            </a:endParaRPr>
          </a:p>
        </p:txBody>
      </p:sp>
      <p:sp>
        <p:nvSpPr>
          <p:cNvPr id="4" name="Title 3"/>
          <p:cNvSpPr>
            <a:spLocks noGrp="1"/>
          </p:cNvSpPr>
          <p:nvPr>
            <p:ph type="ctrTitle"/>
          </p:nvPr>
        </p:nvSpPr>
        <p:spPr/>
        <p:txBody>
          <a:bodyPr/>
          <a:lstStyle/>
          <a:p>
            <a:endParaRPr lang="en-US"/>
          </a:p>
        </p:txBody>
      </p:sp>
      <p:sp>
        <p:nvSpPr>
          <p:cNvPr id="6" name="Title 3"/>
          <p:cNvSpPr txBox="1">
            <a:spLocks/>
          </p:cNvSpPr>
          <p:nvPr/>
        </p:nvSpPr>
        <p:spPr bwMode="auto">
          <a:xfrm>
            <a:off x="2514600" y="614363"/>
            <a:ext cx="6477000" cy="523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smtClean="0"/>
              <a:t>Role in Disaster</a:t>
            </a:r>
            <a:endParaRPr lang="en-US" sz="2800" b="1" kern="0" dirty="0" smtClean="0"/>
          </a:p>
        </p:txBody>
      </p:sp>
    </p:spTree>
    <p:extLst>
      <p:ext uri="{BB962C8B-B14F-4D97-AF65-F5344CB8AC3E}">
        <p14:creationId xmlns:p14="http://schemas.microsoft.com/office/powerpoint/2010/main" val="326095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30079"/>
            <a:ext cx="6477000" cy="492443"/>
          </a:xfrm>
        </p:spPr>
        <p:txBody>
          <a:bodyPr/>
          <a:lstStyle/>
          <a:p>
            <a:r>
              <a:rPr lang="en-US" sz="2600" b="1" dirty="0" smtClean="0"/>
              <a:t>Texas Conservation Corps Program</a:t>
            </a:r>
            <a:endParaRPr lang="en-US" sz="2600" b="1" dirty="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pPr>
                <a:defRPr/>
              </a:pPr>
              <a:t>38</a:t>
            </a:fld>
            <a:endParaRPr lang="en-US">
              <a:latin typeface="Arial" charset="0"/>
            </a:endParaRPr>
          </a:p>
        </p:txBody>
      </p:sp>
      <p:sp>
        <p:nvSpPr>
          <p:cNvPr id="5" name="Rounded Rectangle 4"/>
          <p:cNvSpPr/>
          <p:nvPr/>
        </p:nvSpPr>
        <p:spPr bwMode="auto">
          <a:xfrm>
            <a:off x="3048000" y="1447800"/>
            <a:ext cx="3048000" cy="914400"/>
          </a:xfrm>
          <a:prstGeom prst="roundRect">
            <a:avLst/>
          </a:prstGeom>
          <a:solidFill>
            <a:srgbClr val="FFFF6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American YouthWorks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Charter High School</a:t>
            </a:r>
            <a:r>
              <a:rPr kumimoji="0" lang="en-US" sz="1800" b="0" i="0" u="none" strike="noStrike" cap="none" normalizeH="0" dirty="0" smtClean="0">
                <a:ln>
                  <a:noFill/>
                </a:ln>
                <a:solidFill>
                  <a:schemeClr val="tx1"/>
                </a:solidFill>
                <a:effectLst/>
                <a:latin typeface="Arial" charset="0"/>
              </a:rPr>
              <a:t> &amp;</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Training / Service Programs</a:t>
            </a:r>
          </a:p>
        </p:txBody>
      </p:sp>
      <p:sp>
        <p:nvSpPr>
          <p:cNvPr id="6" name="Rounded Rectangle 5"/>
          <p:cNvSpPr/>
          <p:nvPr/>
        </p:nvSpPr>
        <p:spPr bwMode="auto">
          <a:xfrm>
            <a:off x="6781800" y="2590800"/>
            <a:ext cx="1295400" cy="381000"/>
          </a:xfrm>
          <a:prstGeom prst="roundRect">
            <a:avLst/>
          </a:prstGeom>
          <a:solidFill>
            <a:schemeClr val="bg2">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Casa Verde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Builders</a:t>
            </a:r>
          </a:p>
        </p:txBody>
      </p:sp>
      <p:sp>
        <p:nvSpPr>
          <p:cNvPr id="7" name="Content Placeholder 6"/>
          <p:cNvSpPr>
            <a:spLocks noGrp="1"/>
          </p:cNvSpPr>
          <p:nvPr>
            <p:ph idx="1"/>
          </p:nvPr>
        </p:nvSpPr>
        <p:spPr bwMode="auto">
          <a:xfrm>
            <a:off x="4267200" y="2590800"/>
            <a:ext cx="1676400" cy="381000"/>
          </a:xfrm>
          <a:prstGeom prst="roundRect">
            <a:avLst/>
          </a:prstGeom>
          <a:solidFill>
            <a:schemeClr val="bg2">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dirty="0" smtClean="0">
                <a:solidFill>
                  <a:schemeClr val="tx1"/>
                </a:solidFill>
                <a:latin typeface="Arial" charset="0"/>
              </a:rPr>
              <a:t>Service Learning Academy</a:t>
            </a:r>
          </a:p>
          <a:p>
            <a:pPr marL="0" marR="0" indent="0" algn="ctr" defTabSz="914400" rtl="0" eaLnBrk="0" fontAlgn="base" latinLnBrk="0" hangingPunct="0">
              <a:lnSpc>
                <a:spcPct val="100000"/>
              </a:lnSpc>
              <a:spcBef>
                <a:spcPct val="0"/>
              </a:spcBef>
              <a:spcAft>
                <a:spcPct val="0"/>
              </a:spcAft>
              <a:buClrTx/>
              <a:buSzTx/>
              <a:buFontTx/>
              <a:buNone/>
              <a:tabLst/>
            </a:pPr>
            <a:r>
              <a:rPr lang="en-US" sz="1000" dirty="0" smtClean="0">
                <a:solidFill>
                  <a:schemeClr val="tx1"/>
                </a:solidFill>
                <a:latin typeface="Arial" charset="0"/>
              </a:rPr>
              <a:t>Charter High School</a:t>
            </a:r>
            <a:endParaRPr kumimoji="0" lang="en-US" sz="1000" b="0" i="0" u="none" strike="noStrike" cap="none" normalizeH="0" baseline="0" dirty="0" smtClean="0">
              <a:ln>
                <a:noFill/>
              </a:ln>
              <a:solidFill>
                <a:schemeClr val="tx1"/>
              </a:solidFill>
              <a:effectLst/>
              <a:latin typeface="Arial" charset="0"/>
            </a:endParaRPr>
          </a:p>
        </p:txBody>
      </p:sp>
      <p:sp>
        <p:nvSpPr>
          <p:cNvPr id="8" name="Rounded Rectangle 7"/>
          <p:cNvSpPr/>
          <p:nvPr/>
        </p:nvSpPr>
        <p:spPr bwMode="auto">
          <a:xfrm>
            <a:off x="533400" y="2590800"/>
            <a:ext cx="2895600" cy="381000"/>
          </a:xfrm>
          <a:prstGeom prst="roundRect">
            <a:avLst/>
          </a:prstGeom>
          <a:solidFill>
            <a:srgbClr val="FFFF6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Texas Conservation Corps</a:t>
            </a:r>
          </a:p>
        </p:txBody>
      </p:sp>
      <p:cxnSp>
        <p:nvCxnSpPr>
          <p:cNvPr id="15" name="Straight Connector 14"/>
          <p:cNvCxnSpPr/>
          <p:nvPr/>
        </p:nvCxnSpPr>
        <p:spPr bwMode="auto">
          <a:xfrm>
            <a:off x="6096000" y="1905000"/>
            <a:ext cx="1371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7" name="Straight Arrow Connector 16"/>
          <p:cNvCxnSpPr/>
          <p:nvPr/>
        </p:nvCxnSpPr>
        <p:spPr bwMode="auto">
          <a:xfrm>
            <a:off x="7467600" y="1905000"/>
            <a:ext cx="0" cy="6858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22" name="Straight Connector 21"/>
          <p:cNvCxnSpPr>
            <a:endCxn id="5" idx="1"/>
          </p:cNvCxnSpPr>
          <p:nvPr/>
        </p:nvCxnSpPr>
        <p:spPr bwMode="auto">
          <a:xfrm>
            <a:off x="1676400" y="1905000"/>
            <a:ext cx="1371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4" name="Straight Arrow Connector 23"/>
          <p:cNvCxnSpPr/>
          <p:nvPr/>
        </p:nvCxnSpPr>
        <p:spPr bwMode="auto">
          <a:xfrm>
            <a:off x="1676400" y="1905000"/>
            <a:ext cx="0" cy="6858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27" name="Straight Arrow Connector 26"/>
          <p:cNvCxnSpPr/>
          <p:nvPr/>
        </p:nvCxnSpPr>
        <p:spPr bwMode="auto">
          <a:xfrm>
            <a:off x="4572000" y="2362200"/>
            <a:ext cx="0" cy="2286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43" name="Rounded Rectangle 42"/>
          <p:cNvSpPr/>
          <p:nvPr/>
        </p:nvSpPr>
        <p:spPr bwMode="auto">
          <a:xfrm>
            <a:off x="3276600" y="3352800"/>
            <a:ext cx="2971800" cy="4572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Youth High School </a:t>
            </a:r>
            <a:r>
              <a:rPr kumimoji="0" lang="en-US" sz="1800" b="0" i="0" u="none" strike="noStrike" cap="none" normalizeH="0" baseline="0" dirty="0" smtClean="0">
                <a:ln>
                  <a:noFill/>
                </a:ln>
                <a:solidFill>
                  <a:schemeClr val="tx1"/>
                </a:solidFill>
                <a:effectLst/>
                <a:latin typeface="Arial" charset="0"/>
              </a:rPr>
              <a:t>Crews</a:t>
            </a:r>
          </a:p>
        </p:txBody>
      </p:sp>
      <p:cxnSp>
        <p:nvCxnSpPr>
          <p:cNvPr id="45" name="Straight Arrow Connector 44"/>
          <p:cNvCxnSpPr/>
          <p:nvPr/>
        </p:nvCxnSpPr>
        <p:spPr bwMode="auto">
          <a:xfrm>
            <a:off x="3352800" y="2971800"/>
            <a:ext cx="0" cy="3810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47" name="Straight Arrow Connector 46"/>
          <p:cNvCxnSpPr/>
          <p:nvPr/>
        </p:nvCxnSpPr>
        <p:spPr bwMode="auto">
          <a:xfrm>
            <a:off x="4572000" y="2971800"/>
            <a:ext cx="0" cy="3810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48" name="Rounded Rectangle 47"/>
          <p:cNvSpPr/>
          <p:nvPr/>
        </p:nvSpPr>
        <p:spPr bwMode="auto">
          <a:xfrm>
            <a:off x="1371600" y="5181600"/>
            <a:ext cx="2667000" cy="6096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Texas Parks and Wildlife </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Trails Crews</a:t>
            </a:r>
            <a:endParaRPr kumimoji="0" lang="en-US" sz="1800" b="0" i="0" u="none" strike="noStrike" cap="none" normalizeH="0" baseline="0" dirty="0" smtClean="0">
              <a:ln>
                <a:noFill/>
              </a:ln>
              <a:solidFill>
                <a:schemeClr val="tx1"/>
              </a:solidFill>
              <a:effectLst/>
              <a:latin typeface="Arial" charset="0"/>
            </a:endParaRPr>
          </a:p>
        </p:txBody>
      </p:sp>
      <p:sp>
        <p:nvSpPr>
          <p:cNvPr id="51" name="Rounded Rectangle 50"/>
          <p:cNvSpPr/>
          <p:nvPr/>
        </p:nvSpPr>
        <p:spPr bwMode="auto">
          <a:xfrm>
            <a:off x="2057400" y="4572000"/>
            <a:ext cx="2667000" cy="4572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Conservation Field Crews</a:t>
            </a:r>
            <a:endParaRPr kumimoji="0" lang="en-US" sz="1800" b="0" i="0" u="none" strike="noStrike" cap="none" normalizeH="0" baseline="0" dirty="0" smtClean="0">
              <a:ln>
                <a:noFill/>
              </a:ln>
              <a:solidFill>
                <a:schemeClr val="tx1"/>
              </a:solidFill>
              <a:effectLst/>
              <a:latin typeface="Arial" charset="0"/>
            </a:endParaRPr>
          </a:p>
        </p:txBody>
      </p:sp>
      <p:sp>
        <p:nvSpPr>
          <p:cNvPr id="53" name="Rounded Rectangle 52"/>
          <p:cNvSpPr/>
          <p:nvPr/>
        </p:nvSpPr>
        <p:spPr bwMode="auto">
          <a:xfrm>
            <a:off x="2743200" y="3962400"/>
            <a:ext cx="2667000" cy="4572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Youth Summer </a:t>
            </a:r>
            <a:r>
              <a:rPr kumimoji="0" lang="en-US" sz="1800" b="0" i="0" u="none" strike="noStrike" cap="none" normalizeH="0" baseline="0" dirty="0" smtClean="0">
                <a:ln>
                  <a:noFill/>
                </a:ln>
                <a:solidFill>
                  <a:schemeClr val="tx1"/>
                </a:solidFill>
                <a:effectLst/>
                <a:latin typeface="Arial" charset="0"/>
              </a:rPr>
              <a:t>Crews</a:t>
            </a:r>
          </a:p>
        </p:txBody>
      </p:sp>
      <p:sp>
        <p:nvSpPr>
          <p:cNvPr id="54" name="Rounded Rectangle 53"/>
          <p:cNvSpPr/>
          <p:nvPr/>
        </p:nvSpPr>
        <p:spPr bwMode="auto">
          <a:xfrm>
            <a:off x="457200" y="5943600"/>
            <a:ext cx="3124200" cy="457200"/>
          </a:xfrm>
          <a:prstGeom prst="roundRect">
            <a:avLst/>
          </a:prstGeom>
          <a:solidFill>
            <a:srgbClr val="FFFF6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Emergency Response Crews</a:t>
            </a:r>
          </a:p>
        </p:txBody>
      </p:sp>
      <p:cxnSp>
        <p:nvCxnSpPr>
          <p:cNvPr id="56" name="Straight Arrow Connector 55"/>
          <p:cNvCxnSpPr/>
          <p:nvPr/>
        </p:nvCxnSpPr>
        <p:spPr bwMode="auto">
          <a:xfrm>
            <a:off x="2895600" y="2971800"/>
            <a:ext cx="0" cy="9906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58" name="Straight Arrow Connector 57"/>
          <p:cNvCxnSpPr/>
          <p:nvPr/>
        </p:nvCxnSpPr>
        <p:spPr bwMode="auto">
          <a:xfrm>
            <a:off x="2286000" y="2971800"/>
            <a:ext cx="0" cy="16002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60" name="Straight Arrow Connector 59"/>
          <p:cNvCxnSpPr/>
          <p:nvPr/>
        </p:nvCxnSpPr>
        <p:spPr bwMode="auto">
          <a:xfrm>
            <a:off x="1524000" y="2971800"/>
            <a:ext cx="0" cy="22098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62" name="Straight Arrow Connector 61"/>
          <p:cNvCxnSpPr/>
          <p:nvPr/>
        </p:nvCxnSpPr>
        <p:spPr bwMode="auto">
          <a:xfrm>
            <a:off x="762000" y="2971800"/>
            <a:ext cx="0" cy="29718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79" name="Rounded Rectangle 78"/>
          <p:cNvSpPr/>
          <p:nvPr/>
        </p:nvSpPr>
        <p:spPr bwMode="auto">
          <a:xfrm>
            <a:off x="4267200" y="5181600"/>
            <a:ext cx="3124200" cy="6096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Internship / Single Placement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AmeriCorps</a:t>
            </a:r>
            <a:r>
              <a:rPr kumimoji="0" lang="en-US" sz="1800" b="0" i="0" u="none" strike="noStrike" cap="none" normalizeH="0" dirty="0" smtClean="0">
                <a:ln>
                  <a:noFill/>
                </a:ln>
                <a:solidFill>
                  <a:schemeClr val="tx1"/>
                </a:solidFill>
                <a:effectLst/>
                <a:latin typeface="Arial" charset="0"/>
              </a:rPr>
              <a:t> Positions</a:t>
            </a: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732816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30079"/>
            <a:ext cx="6477000" cy="492443"/>
          </a:xfrm>
        </p:spPr>
        <p:txBody>
          <a:bodyPr/>
          <a:lstStyle/>
          <a:p>
            <a:r>
              <a:rPr lang="en-US" sz="2600" b="1" dirty="0" smtClean="0"/>
              <a:t>Disaster Response Statement of Work</a:t>
            </a:r>
            <a:endParaRPr lang="en-US" sz="2600" b="1" dirty="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pPr>
                <a:defRPr/>
              </a:pPr>
              <a:t>39</a:t>
            </a:fld>
            <a:endParaRPr lang="en-US">
              <a:latin typeface="Arial" charset="0"/>
            </a:endParaRPr>
          </a:p>
        </p:txBody>
      </p:sp>
      <p:sp>
        <p:nvSpPr>
          <p:cNvPr id="6" name="TextBox 5"/>
          <p:cNvSpPr txBox="1"/>
          <p:nvPr/>
        </p:nvSpPr>
        <p:spPr>
          <a:xfrm>
            <a:off x="914400" y="1676400"/>
            <a:ext cx="7391400" cy="3970318"/>
          </a:xfrm>
          <a:prstGeom prst="rect">
            <a:avLst/>
          </a:prstGeom>
          <a:noFill/>
        </p:spPr>
        <p:txBody>
          <a:bodyPr wrap="square" rtlCol="0">
            <a:spAutoFit/>
          </a:bodyPr>
          <a:lstStyle/>
          <a:p>
            <a:r>
              <a:rPr lang="en-US" sz="2800" dirty="0" smtClean="0"/>
              <a:t>Support activities in the following areas:  Shelter; feeding; donations and volunteer management; warehousing; non-hazardous disaster debris removal for elderly, low-income, and special needs populations; </a:t>
            </a:r>
            <a:r>
              <a:rPr lang="en-US" sz="2800" dirty="0" err="1" smtClean="0"/>
              <a:t>tarping</a:t>
            </a:r>
            <a:r>
              <a:rPr lang="en-US" sz="2800" dirty="0" smtClean="0"/>
              <a:t>; chain saw work (for qualified crews); call centers; volunteer base camp needs assessment; assist with case management; and, long-term recovery committee work.</a:t>
            </a:r>
            <a:endParaRPr lang="en-US" sz="2800" dirty="0"/>
          </a:p>
        </p:txBody>
      </p:sp>
    </p:spTree>
    <p:extLst>
      <p:ext uri="{BB962C8B-B14F-4D97-AF65-F5344CB8AC3E}">
        <p14:creationId xmlns:p14="http://schemas.microsoft.com/office/powerpoint/2010/main" val="1005762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Welcome + Intros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4</a:t>
            </a:fld>
            <a:endParaRPr lang="en-US">
              <a:latin typeface="Arial" charset="0"/>
            </a:endParaRPr>
          </a:p>
        </p:txBody>
      </p:sp>
      <p:sp>
        <p:nvSpPr>
          <p:cNvPr id="2" name="Subtitle 1"/>
          <p:cNvSpPr>
            <a:spLocks noGrp="1"/>
          </p:cNvSpPr>
          <p:nvPr>
            <p:ph type="subTitle" idx="1"/>
          </p:nvPr>
        </p:nvSpPr>
        <p:spPr>
          <a:xfrm>
            <a:off x="609600" y="1447800"/>
            <a:ext cx="8001000" cy="4953000"/>
          </a:xfrm>
        </p:spPr>
        <p:txBody>
          <a:bodyPr/>
          <a:lstStyle/>
          <a:p>
            <a:pPr algn="l">
              <a:lnSpc>
                <a:spcPct val="80000"/>
              </a:lnSpc>
            </a:pPr>
            <a:r>
              <a:rPr lang="en-US" sz="2400" dirty="0" smtClean="0"/>
              <a:t>Agenda – Day 1</a:t>
            </a:r>
          </a:p>
          <a:p>
            <a:pPr algn="l">
              <a:lnSpc>
                <a:spcPct val="80000"/>
              </a:lnSpc>
            </a:pPr>
            <a:endParaRPr lang="en-US" sz="800" dirty="0" smtClean="0"/>
          </a:p>
          <a:p>
            <a:pPr marL="914400" lvl="1" indent="-457200" algn="l">
              <a:lnSpc>
                <a:spcPct val="80000"/>
              </a:lnSpc>
              <a:buFont typeface="Arial" pitchFamily="34" charset="0"/>
              <a:buChar char="•"/>
            </a:pPr>
            <a:r>
              <a:rPr lang="en-US" sz="2200" dirty="0" smtClean="0"/>
              <a:t>Updates from the Field </a:t>
            </a:r>
          </a:p>
          <a:p>
            <a:pPr marL="914400" lvl="1" indent="-457200" algn="l">
              <a:lnSpc>
                <a:spcPct val="80000"/>
              </a:lnSpc>
              <a:buFont typeface="Arial" pitchFamily="34" charset="0"/>
              <a:buChar char="•"/>
            </a:pPr>
            <a:r>
              <a:rPr lang="en-US" sz="2200" dirty="0" smtClean="0"/>
              <a:t>Panel Presentations: Disaster or Financial Management</a:t>
            </a:r>
            <a:endParaRPr lang="en-US" sz="1800" dirty="0" smtClean="0"/>
          </a:p>
          <a:p>
            <a:pPr marL="914400" lvl="1" indent="-457200" algn="l">
              <a:lnSpc>
                <a:spcPct val="80000"/>
              </a:lnSpc>
              <a:buFont typeface="Arial" pitchFamily="34" charset="0"/>
              <a:buChar char="•"/>
            </a:pPr>
            <a:r>
              <a:rPr lang="en-US" sz="2200" dirty="0" smtClean="0"/>
              <a:t>Lunch (on </a:t>
            </a:r>
            <a:r>
              <a:rPr lang="en-US" sz="2200" dirty="0"/>
              <a:t>your own)</a:t>
            </a:r>
          </a:p>
          <a:p>
            <a:pPr marL="914400" lvl="1" indent="-457200" algn="l">
              <a:lnSpc>
                <a:spcPct val="80000"/>
              </a:lnSpc>
              <a:buFont typeface="Arial" pitchFamily="34" charset="0"/>
              <a:buChar char="•"/>
            </a:pPr>
            <a:r>
              <a:rPr lang="en-US" sz="2200" dirty="0" smtClean="0"/>
              <a:t>Breakout Sessions: Disability </a:t>
            </a:r>
            <a:r>
              <a:rPr lang="en-US" sz="2200" dirty="0"/>
              <a:t>Inclusion or Program </a:t>
            </a:r>
            <a:r>
              <a:rPr lang="en-US" sz="2200" dirty="0" smtClean="0"/>
              <a:t>Income, </a:t>
            </a:r>
            <a:r>
              <a:rPr lang="en-US" sz="2200" dirty="0"/>
              <a:t>Fidelity </a:t>
            </a:r>
            <a:r>
              <a:rPr lang="en-US" sz="2200" dirty="0" smtClean="0"/>
              <a:t>Bonds, and Compliance </a:t>
            </a:r>
            <a:r>
              <a:rPr lang="en-US" sz="2200" dirty="0"/>
              <a:t>Synergy </a:t>
            </a:r>
            <a:endParaRPr lang="en-US" sz="2200" dirty="0" smtClean="0"/>
          </a:p>
          <a:p>
            <a:pPr marL="914400" lvl="1" indent="-457200" algn="l">
              <a:lnSpc>
                <a:spcPct val="80000"/>
              </a:lnSpc>
              <a:buFont typeface="Arial" pitchFamily="34" charset="0"/>
              <a:buChar char="•"/>
            </a:pPr>
            <a:r>
              <a:rPr lang="en-US" sz="2200" dirty="0" smtClean="0"/>
              <a:t>Snack break </a:t>
            </a:r>
          </a:p>
          <a:p>
            <a:pPr marL="914400" lvl="1" indent="-457200" algn="l">
              <a:lnSpc>
                <a:spcPct val="80000"/>
              </a:lnSpc>
              <a:buFont typeface="Arial" pitchFamily="34" charset="0"/>
              <a:buChar char="•"/>
            </a:pPr>
            <a:r>
              <a:rPr lang="en-US" sz="2200" dirty="0" smtClean="0"/>
              <a:t>Breakout Sessions:</a:t>
            </a:r>
          </a:p>
          <a:p>
            <a:pPr marL="1371600" lvl="2" indent="-228600" algn="l">
              <a:lnSpc>
                <a:spcPct val="80000"/>
              </a:lnSpc>
              <a:buFont typeface="Arial" pitchFamily="34" charset="0"/>
              <a:buChar char="•"/>
            </a:pPr>
            <a:r>
              <a:rPr lang="en-US" sz="2200" dirty="0" smtClean="0"/>
              <a:t>Program: APR Dos and Don’ts; Branding and Visibility; PM/Data Quality Panel</a:t>
            </a:r>
          </a:p>
          <a:p>
            <a:pPr marL="1371600" lvl="2" indent="-228600" algn="l">
              <a:lnSpc>
                <a:spcPct val="80000"/>
              </a:lnSpc>
              <a:buFont typeface="Arial" pitchFamily="34" charset="0"/>
              <a:buChar char="•"/>
            </a:pPr>
            <a:r>
              <a:rPr lang="en-US" sz="2200" dirty="0" smtClean="0"/>
              <a:t>Fiscal: OMB Super Circular &amp; Affinity Groups</a:t>
            </a:r>
          </a:p>
          <a:p>
            <a:pPr marL="914400" lvl="1" indent="-457200" algn="l">
              <a:lnSpc>
                <a:spcPct val="80000"/>
              </a:lnSpc>
              <a:buFont typeface="Arial" pitchFamily="34" charset="0"/>
              <a:buChar char="•"/>
            </a:pPr>
            <a:r>
              <a:rPr lang="en-US" sz="2200" dirty="0" smtClean="0"/>
              <a:t>Wrap-up </a:t>
            </a:r>
          </a:p>
          <a:p>
            <a:pPr marL="914400" lvl="1" indent="-457200" algn="l">
              <a:lnSpc>
                <a:spcPct val="80000"/>
              </a:lnSpc>
              <a:buFont typeface="Arial" pitchFamily="34" charset="0"/>
              <a:buChar char="•"/>
            </a:pPr>
            <a:r>
              <a:rPr lang="en-US" sz="2200" dirty="0" smtClean="0"/>
              <a:t>Reception / Fashion Show</a:t>
            </a:r>
          </a:p>
          <a:p>
            <a:pPr marL="914400" lvl="1" indent="-457200" algn="l">
              <a:lnSpc>
                <a:spcPct val="80000"/>
              </a:lnSpc>
              <a:buFont typeface="Arial" pitchFamily="34" charset="0"/>
              <a:buChar char="•"/>
            </a:pPr>
            <a:r>
              <a:rPr lang="en-US" sz="2200" dirty="0" smtClean="0"/>
              <a:t>Dinner on Rainey Street (optional)</a:t>
            </a:r>
            <a:endParaRPr lang="en-US" sz="2200" dirty="0"/>
          </a:p>
        </p:txBody>
      </p:sp>
    </p:spTree>
    <p:extLst>
      <p:ext uri="{BB962C8B-B14F-4D97-AF65-F5344CB8AC3E}">
        <p14:creationId xmlns:p14="http://schemas.microsoft.com/office/powerpoint/2010/main" val="21737225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45468"/>
            <a:ext cx="6477000" cy="461665"/>
          </a:xfrm>
        </p:spPr>
        <p:txBody>
          <a:bodyPr/>
          <a:lstStyle/>
          <a:p>
            <a:r>
              <a:rPr lang="en-US" b="1" dirty="0" smtClean="0"/>
              <a:t>Hurricane Rita, Orange, Texas 2005</a:t>
            </a:r>
            <a:endParaRPr lang="en-US" b="1" dirty="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pPr>
                <a:defRPr/>
              </a:pPr>
              <a:t>40</a:t>
            </a:fld>
            <a:endParaRPr lang="en-US">
              <a:latin typeface="Arial" charset="0"/>
            </a:endParaRPr>
          </a:p>
        </p:txBody>
      </p:sp>
      <p:pic>
        <p:nvPicPr>
          <p:cNvPr id="7" name="Content Placeholder 6" descr="Crew with Rootball.JPG"/>
          <p:cNvPicPr>
            <a:picLocks noGrp="1" noChangeAspect="1"/>
          </p:cNvPicPr>
          <p:nvPr>
            <p:ph idx="1"/>
          </p:nvPr>
        </p:nvPicPr>
        <p:blipFill>
          <a:blip r:embed="rId2" cstate="print"/>
          <a:stretch>
            <a:fillRect/>
          </a:stretch>
        </p:blipFill>
        <p:spPr>
          <a:xfrm>
            <a:off x="4648200" y="1524000"/>
            <a:ext cx="4311421" cy="3200400"/>
          </a:xfrm>
        </p:spPr>
      </p:pic>
      <p:pic>
        <p:nvPicPr>
          <p:cNvPr id="8" name="Picture 7" descr="Orange, texas photo umc.jpg"/>
          <p:cNvPicPr>
            <a:picLocks noChangeAspect="1"/>
          </p:cNvPicPr>
          <p:nvPr/>
        </p:nvPicPr>
        <p:blipFill>
          <a:blip r:embed="rId3" cstate="print"/>
          <a:stretch>
            <a:fillRect/>
          </a:stretch>
        </p:blipFill>
        <p:spPr>
          <a:xfrm>
            <a:off x="228600" y="3657600"/>
            <a:ext cx="4331687" cy="2667000"/>
          </a:xfrm>
          <a:prstGeom prst="rect">
            <a:avLst/>
          </a:prstGeom>
        </p:spPr>
      </p:pic>
      <p:pic>
        <p:nvPicPr>
          <p:cNvPr id="9" name="Picture 8" descr="Elme and Scott.JPG"/>
          <p:cNvPicPr>
            <a:picLocks noChangeAspect="1"/>
          </p:cNvPicPr>
          <p:nvPr/>
        </p:nvPicPr>
        <p:blipFill>
          <a:blip r:embed="rId4" cstate="print"/>
          <a:stretch>
            <a:fillRect/>
          </a:stretch>
        </p:blipFill>
        <p:spPr>
          <a:xfrm>
            <a:off x="1828800" y="1524000"/>
            <a:ext cx="2743200" cy="2036298"/>
          </a:xfrm>
          <a:prstGeom prst="rect">
            <a:avLst/>
          </a:prstGeom>
        </p:spPr>
      </p:pic>
      <p:pic>
        <p:nvPicPr>
          <p:cNvPr id="10" name="Picture 9" descr="Sammy and crew with check.JPG"/>
          <p:cNvPicPr>
            <a:picLocks noChangeAspect="1"/>
          </p:cNvPicPr>
          <p:nvPr/>
        </p:nvPicPr>
        <p:blipFill>
          <a:blip r:embed="rId5" cstate="print"/>
          <a:stretch>
            <a:fillRect/>
          </a:stretch>
        </p:blipFill>
        <p:spPr>
          <a:xfrm>
            <a:off x="4648200" y="4800599"/>
            <a:ext cx="2057400" cy="1527223"/>
          </a:xfrm>
          <a:prstGeom prst="rect">
            <a:avLst/>
          </a:prstGeom>
        </p:spPr>
      </p:pic>
      <p:pic>
        <p:nvPicPr>
          <p:cNvPr id="11" name="Picture 10" descr="hurricane rita.jpg"/>
          <p:cNvPicPr>
            <a:picLocks noChangeAspect="1"/>
          </p:cNvPicPr>
          <p:nvPr/>
        </p:nvPicPr>
        <p:blipFill>
          <a:blip r:embed="rId6" cstate="print"/>
          <a:srcRect l="17143" t="8889" r="8018" b="6667"/>
          <a:stretch>
            <a:fillRect/>
          </a:stretch>
        </p:blipFill>
        <p:spPr>
          <a:xfrm>
            <a:off x="6781800" y="4776952"/>
            <a:ext cx="2133600" cy="1547648"/>
          </a:xfrm>
          <a:prstGeom prst="rect">
            <a:avLst/>
          </a:prstGeom>
        </p:spPr>
      </p:pic>
      <p:pic>
        <p:nvPicPr>
          <p:cNvPr id="12" name="Picture 11" descr="hurrican-rita-damage-the daily green.jpg"/>
          <p:cNvPicPr>
            <a:picLocks noChangeAspect="1"/>
          </p:cNvPicPr>
          <p:nvPr/>
        </p:nvPicPr>
        <p:blipFill>
          <a:blip r:embed="rId7" cstate="print"/>
          <a:srcRect l="34348" r="8261"/>
          <a:stretch>
            <a:fillRect/>
          </a:stretch>
        </p:blipFill>
        <p:spPr>
          <a:xfrm>
            <a:off x="228600" y="1465118"/>
            <a:ext cx="1524000" cy="2078182"/>
          </a:xfrm>
          <a:prstGeom prst="rect">
            <a:avLst/>
          </a:prstGeom>
        </p:spPr>
      </p:pic>
    </p:spTree>
    <p:extLst>
      <p:ext uri="{BB962C8B-B14F-4D97-AF65-F5344CB8AC3E}">
        <p14:creationId xmlns:p14="http://schemas.microsoft.com/office/powerpoint/2010/main" val="1200365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553135"/>
            <a:ext cx="6477000" cy="646331"/>
          </a:xfrm>
        </p:spPr>
        <p:txBody>
          <a:bodyPr/>
          <a:lstStyle/>
          <a:p>
            <a:r>
              <a:rPr lang="en-US" b="1" dirty="0" smtClean="0"/>
              <a:t>Hurricane Katrina, New Orleans, Louisiana</a:t>
            </a:r>
            <a:br>
              <a:rPr lang="en-US" b="1" dirty="0" smtClean="0"/>
            </a:br>
            <a:r>
              <a:rPr lang="en-US" sz="1200" b="1" dirty="0" smtClean="0"/>
              <a:t>2006, 2007</a:t>
            </a:r>
            <a:endParaRPr lang="en-US" b="1" dirty="0"/>
          </a:p>
        </p:txBody>
      </p:sp>
      <p:pic>
        <p:nvPicPr>
          <p:cNvPr id="5" name="Content Placeholder 4" descr="paul the hard working monkey.jpg"/>
          <p:cNvPicPr>
            <a:picLocks noGrp="1" noChangeAspect="1"/>
          </p:cNvPicPr>
          <p:nvPr>
            <p:ph idx="1"/>
          </p:nvPr>
        </p:nvPicPr>
        <p:blipFill>
          <a:blip r:embed="rId2" cstate="print"/>
          <a:srcRect b="27461"/>
          <a:stretch>
            <a:fillRect/>
          </a:stretch>
        </p:blipFill>
        <p:spPr>
          <a:xfrm>
            <a:off x="1981200" y="3048000"/>
            <a:ext cx="3962400" cy="2133600"/>
          </a:xfrm>
        </p:spPr>
      </p:pic>
      <p:sp>
        <p:nvSpPr>
          <p:cNvPr id="4" name="Slide Number Placeholder 3"/>
          <p:cNvSpPr>
            <a:spLocks noGrp="1"/>
          </p:cNvSpPr>
          <p:nvPr>
            <p:ph type="sldNum" sz="quarter" idx="10"/>
          </p:nvPr>
        </p:nvSpPr>
        <p:spPr/>
        <p:txBody>
          <a:bodyPr/>
          <a:lstStyle/>
          <a:p>
            <a:pPr>
              <a:defRPr/>
            </a:pPr>
            <a:fld id="{694EE62B-8A5D-41D8-A5A8-7E36069CA268}" type="slidenum">
              <a:rPr lang="en-US" smtClean="0"/>
              <a:pPr>
                <a:defRPr/>
              </a:pPr>
              <a:t>41</a:t>
            </a:fld>
            <a:endParaRPr lang="en-US">
              <a:latin typeface="Arial" charset="0"/>
            </a:endParaRPr>
          </a:p>
        </p:txBody>
      </p:sp>
      <p:pic>
        <p:nvPicPr>
          <p:cNvPr id="6" name="Picture 5" descr="A day's work.jpg"/>
          <p:cNvPicPr>
            <a:picLocks noChangeAspect="1"/>
          </p:cNvPicPr>
          <p:nvPr/>
        </p:nvPicPr>
        <p:blipFill>
          <a:blip r:embed="rId3" cstate="print"/>
          <a:stretch>
            <a:fillRect/>
          </a:stretch>
        </p:blipFill>
        <p:spPr>
          <a:xfrm>
            <a:off x="6019800" y="4343400"/>
            <a:ext cx="2971800" cy="2057400"/>
          </a:xfrm>
          <a:prstGeom prst="rect">
            <a:avLst/>
          </a:prstGeom>
        </p:spPr>
      </p:pic>
      <p:pic>
        <p:nvPicPr>
          <p:cNvPr id="7" name="Picture 6" descr="nola spike 06 064.jpg"/>
          <p:cNvPicPr>
            <a:picLocks noChangeAspect="1"/>
          </p:cNvPicPr>
          <p:nvPr/>
        </p:nvPicPr>
        <p:blipFill>
          <a:blip r:embed="rId4" cstate="print"/>
          <a:srcRect b="9677"/>
          <a:stretch>
            <a:fillRect/>
          </a:stretch>
        </p:blipFill>
        <p:spPr>
          <a:xfrm>
            <a:off x="152400" y="1447800"/>
            <a:ext cx="1771650" cy="2133600"/>
          </a:xfrm>
          <a:prstGeom prst="rect">
            <a:avLst/>
          </a:prstGeom>
        </p:spPr>
      </p:pic>
      <p:pic>
        <p:nvPicPr>
          <p:cNvPr id="8" name="Picture 7" descr="446619275_3634191b79_m.jpg"/>
          <p:cNvPicPr>
            <a:picLocks noChangeAspect="1"/>
          </p:cNvPicPr>
          <p:nvPr/>
        </p:nvPicPr>
        <p:blipFill>
          <a:blip r:embed="rId5" cstate="print"/>
          <a:srcRect t="2681" r="7419"/>
          <a:stretch>
            <a:fillRect/>
          </a:stretch>
        </p:blipFill>
        <p:spPr>
          <a:xfrm>
            <a:off x="152400" y="3657600"/>
            <a:ext cx="1752600" cy="2766198"/>
          </a:xfrm>
          <a:prstGeom prst="rect">
            <a:avLst/>
          </a:prstGeom>
        </p:spPr>
      </p:pic>
      <p:pic>
        <p:nvPicPr>
          <p:cNvPr id="9" name="Picture 8" descr="446612565_5d92579b85_m.jpg"/>
          <p:cNvPicPr>
            <a:picLocks noChangeAspect="1"/>
          </p:cNvPicPr>
          <p:nvPr/>
        </p:nvPicPr>
        <p:blipFill>
          <a:blip r:embed="rId6" cstate="print"/>
          <a:stretch>
            <a:fillRect/>
          </a:stretch>
        </p:blipFill>
        <p:spPr>
          <a:xfrm>
            <a:off x="6019800" y="1447800"/>
            <a:ext cx="1879600" cy="2819400"/>
          </a:xfrm>
          <a:prstGeom prst="rect">
            <a:avLst/>
          </a:prstGeom>
        </p:spPr>
      </p:pic>
      <p:pic>
        <p:nvPicPr>
          <p:cNvPr id="10" name="Picture 9" descr="446617250_46c588f3d2.jpg"/>
          <p:cNvPicPr>
            <a:picLocks noChangeAspect="1"/>
          </p:cNvPicPr>
          <p:nvPr/>
        </p:nvPicPr>
        <p:blipFill>
          <a:blip r:embed="rId7" cstate="print"/>
          <a:stretch>
            <a:fillRect/>
          </a:stretch>
        </p:blipFill>
        <p:spPr>
          <a:xfrm>
            <a:off x="1981200" y="5257800"/>
            <a:ext cx="1752600" cy="1167232"/>
          </a:xfrm>
          <a:prstGeom prst="rect">
            <a:avLst/>
          </a:prstGeom>
        </p:spPr>
      </p:pic>
      <p:pic>
        <p:nvPicPr>
          <p:cNvPr id="11" name="Picture 10" descr="446621179_16013e2501_m.jpg"/>
          <p:cNvPicPr>
            <a:picLocks noChangeAspect="1"/>
          </p:cNvPicPr>
          <p:nvPr/>
        </p:nvPicPr>
        <p:blipFill>
          <a:blip r:embed="rId8" cstate="print"/>
          <a:stretch>
            <a:fillRect/>
          </a:stretch>
        </p:blipFill>
        <p:spPr>
          <a:xfrm>
            <a:off x="3810000" y="5283200"/>
            <a:ext cx="2133600" cy="1117600"/>
          </a:xfrm>
          <a:prstGeom prst="rect">
            <a:avLst/>
          </a:prstGeom>
        </p:spPr>
      </p:pic>
      <p:pic>
        <p:nvPicPr>
          <p:cNvPr id="12" name="Picture 11" descr="dipity new orleans flooding.png"/>
          <p:cNvPicPr>
            <a:picLocks noChangeAspect="1"/>
          </p:cNvPicPr>
          <p:nvPr/>
        </p:nvPicPr>
        <p:blipFill>
          <a:blip r:embed="rId9" cstate="print"/>
          <a:srcRect t="2893" b="382"/>
          <a:stretch>
            <a:fillRect/>
          </a:stretch>
        </p:blipFill>
        <p:spPr>
          <a:xfrm>
            <a:off x="1981200" y="1447800"/>
            <a:ext cx="3962400" cy="1524000"/>
          </a:xfrm>
          <a:prstGeom prst="rect">
            <a:avLst/>
          </a:prstGeom>
        </p:spPr>
      </p:pic>
      <p:pic>
        <p:nvPicPr>
          <p:cNvPr id="13" name="Picture 12" descr="going out on a limb.jpg"/>
          <p:cNvPicPr>
            <a:picLocks noChangeAspect="1"/>
          </p:cNvPicPr>
          <p:nvPr/>
        </p:nvPicPr>
        <p:blipFill>
          <a:blip r:embed="rId10" cstate="print"/>
          <a:srcRect l="38021" t="47517" r="46314" b="6552"/>
          <a:stretch>
            <a:fillRect/>
          </a:stretch>
        </p:blipFill>
        <p:spPr>
          <a:xfrm>
            <a:off x="8001000" y="1447800"/>
            <a:ext cx="990600" cy="2819400"/>
          </a:xfrm>
          <a:prstGeom prst="rect">
            <a:avLst/>
          </a:prstGeom>
        </p:spPr>
      </p:pic>
    </p:spTree>
    <p:extLst>
      <p:ext uri="{BB962C8B-B14F-4D97-AF65-F5344CB8AC3E}">
        <p14:creationId xmlns:p14="http://schemas.microsoft.com/office/powerpoint/2010/main" val="410699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553135"/>
            <a:ext cx="6477000" cy="646331"/>
          </a:xfrm>
        </p:spPr>
        <p:txBody>
          <a:bodyPr/>
          <a:lstStyle/>
          <a:p>
            <a:r>
              <a:rPr lang="en-US" dirty="0" err="1" smtClean="0"/>
              <a:t>Seco</a:t>
            </a:r>
            <a:r>
              <a:rPr lang="en-US" dirty="0" smtClean="0"/>
              <a:t> Creek Flood, </a:t>
            </a:r>
            <a:r>
              <a:rPr lang="en-US" dirty="0" err="1" smtClean="0"/>
              <a:t>D’Hanis</a:t>
            </a:r>
            <a:r>
              <a:rPr lang="en-US" dirty="0" smtClean="0"/>
              <a:t>, Texas</a:t>
            </a:r>
            <a:br>
              <a:rPr lang="en-US" dirty="0" smtClean="0"/>
            </a:br>
            <a:r>
              <a:rPr lang="en-US" sz="1200" dirty="0" smtClean="0"/>
              <a:t>2007</a:t>
            </a:r>
            <a:endParaRPr lang="en-US" dirty="0"/>
          </a:p>
        </p:txBody>
      </p:sp>
      <p:pic>
        <p:nvPicPr>
          <p:cNvPr id="5" name="Content Placeholder 4" descr="Batch1 012.jpg"/>
          <p:cNvPicPr>
            <a:picLocks noGrp="1" noChangeAspect="1"/>
          </p:cNvPicPr>
          <p:nvPr>
            <p:ph idx="1"/>
          </p:nvPr>
        </p:nvPicPr>
        <p:blipFill>
          <a:blip r:embed="rId2" cstate="print"/>
          <a:stretch>
            <a:fillRect/>
          </a:stretch>
        </p:blipFill>
        <p:spPr>
          <a:xfrm>
            <a:off x="152400" y="1295400"/>
            <a:ext cx="3526971" cy="2743200"/>
          </a:xfrm>
        </p:spPr>
      </p:pic>
      <p:sp>
        <p:nvSpPr>
          <p:cNvPr id="4" name="Slide Number Placeholder 3"/>
          <p:cNvSpPr>
            <a:spLocks noGrp="1"/>
          </p:cNvSpPr>
          <p:nvPr>
            <p:ph type="sldNum" sz="quarter" idx="10"/>
          </p:nvPr>
        </p:nvSpPr>
        <p:spPr/>
        <p:txBody>
          <a:bodyPr/>
          <a:lstStyle/>
          <a:p>
            <a:pPr>
              <a:defRPr/>
            </a:pPr>
            <a:fld id="{694EE62B-8A5D-41D8-A5A8-7E36069CA268}" type="slidenum">
              <a:rPr lang="en-US" smtClean="0"/>
              <a:pPr>
                <a:defRPr/>
              </a:pPr>
              <a:t>42</a:t>
            </a:fld>
            <a:endParaRPr lang="en-US">
              <a:latin typeface="Arial" charset="0"/>
            </a:endParaRPr>
          </a:p>
        </p:txBody>
      </p:sp>
      <p:pic>
        <p:nvPicPr>
          <p:cNvPr id="6" name="Content Placeholder 4" descr="Batch1 028.jpg"/>
          <p:cNvPicPr>
            <a:picLocks noChangeAspect="1"/>
          </p:cNvPicPr>
          <p:nvPr/>
        </p:nvPicPr>
        <p:blipFill>
          <a:blip r:embed="rId3" cstate="print"/>
          <a:stretch>
            <a:fillRect/>
          </a:stretch>
        </p:blipFill>
        <p:spPr bwMode="auto">
          <a:xfrm rot="5400000">
            <a:off x="3371850" y="1885950"/>
            <a:ext cx="3505200" cy="2628900"/>
          </a:xfrm>
          <a:prstGeom prst="rect">
            <a:avLst/>
          </a:prstGeom>
          <a:noFill/>
          <a:ln w="9525">
            <a:noFill/>
            <a:miter lim="800000"/>
            <a:headEnd/>
            <a:tailEnd/>
          </a:ln>
        </p:spPr>
      </p:pic>
      <p:pic>
        <p:nvPicPr>
          <p:cNvPr id="7" name="Picture 6" descr="Batch1 004.jpg"/>
          <p:cNvPicPr>
            <a:picLocks noChangeAspect="1"/>
          </p:cNvPicPr>
          <p:nvPr/>
        </p:nvPicPr>
        <p:blipFill>
          <a:blip r:embed="rId4" cstate="print"/>
          <a:stretch>
            <a:fillRect/>
          </a:stretch>
        </p:blipFill>
        <p:spPr>
          <a:xfrm rot="5400000">
            <a:off x="6146800" y="1854200"/>
            <a:ext cx="3251200" cy="2438400"/>
          </a:xfrm>
          <a:prstGeom prst="rect">
            <a:avLst/>
          </a:prstGeom>
        </p:spPr>
      </p:pic>
      <p:pic>
        <p:nvPicPr>
          <p:cNvPr id="8" name="Picture 7" descr="Batch1 006.jpg"/>
          <p:cNvPicPr>
            <a:picLocks noChangeAspect="1"/>
          </p:cNvPicPr>
          <p:nvPr/>
        </p:nvPicPr>
        <p:blipFill>
          <a:blip r:embed="rId5" cstate="print"/>
          <a:srcRect l="3261"/>
          <a:stretch>
            <a:fillRect/>
          </a:stretch>
        </p:blipFill>
        <p:spPr>
          <a:xfrm rot="5400000">
            <a:off x="-101600" y="4368800"/>
            <a:ext cx="2260600" cy="1752600"/>
          </a:xfrm>
          <a:prstGeom prst="rect">
            <a:avLst/>
          </a:prstGeom>
        </p:spPr>
      </p:pic>
      <p:pic>
        <p:nvPicPr>
          <p:cNvPr id="9" name="Picture 8" descr="Batch1 022.jpg"/>
          <p:cNvPicPr>
            <a:picLocks noChangeAspect="1"/>
          </p:cNvPicPr>
          <p:nvPr/>
        </p:nvPicPr>
        <p:blipFill>
          <a:blip r:embed="rId6" cstate="print"/>
          <a:srcRect t="6511" r="31250" b="33333"/>
          <a:stretch>
            <a:fillRect/>
          </a:stretch>
        </p:blipFill>
        <p:spPr>
          <a:xfrm>
            <a:off x="6553200" y="4800600"/>
            <a:ext cx="2438400" cy="1600200"/>
          </a:xfrm>
          <a:prstGeom prst="rect">
            <a:avLst/>
          </a:prstGeom>
        </p:spPr>
      </p:pic>
      <p:pic>
        <p:nvPicPr>
          <p:cNvPr id="10" name="Picture 9" descr="Batch1 015.jpg"/>
          <p:cNvPicPr>
            <a:picLocks noChangeAspect="1"/>
          </p:cNvPicPr>
          <p:nvPr/>
        </p:nvPicPr>
        <p:blipFill>
          <a:blip r:embed="rId7" cstate="print"/>
          <a:stretch>
            <a:fillRect/>
          </a:stretch>
        </p:blipFill>
        <p:spPr>
          <a:xfrm rot="5400000">
            <a:off x="1714500" y="4381500"/>
            <a:ext cx="2286000" cy="1752600"/>
          </a:xfrm>
          <a:prstGeom prst="rect">
            <a:avLst/>
          </a:prstGeom>
        </p:spPr>
      </p:pic>
      <p:pic>
        <p:nvPicPr>
          <p:cNvPr id="12" name="Picture 11" descr="eao_2224.jpg"/>
          <p:cNvPicPr>
            <a:picLocks noChangeAspect="1"/>
          </p:cNvPicPr>
          <p:nvPr/>
        </p:nvPicPr>
        <p:blipFill>
          <a:blip r:embed="rId8" cstate="print"/>
          <a:srcRect/>
          <a:stretch>
            <a:fillRect/>
          </a:stretch>
        </p:blipFill>
        <p:spPr>
          <a:xfrm>
            <a:off x="3810000" y="5029200"/>
            <a:ext cx="2667000" cy="1371600"/>
          </a:xfrm>
          <a:prstGeom prst="rect">
            <a:avLst/>
          </a:prstGeom>
        </p:spPr>
      </p:pic>
    </p:spTree>
    <p:extLst>
      <p:ext uri="{BB962C8B-B14F-4D97-AF65-F5344CB8AC3E}">
        <p14:creationId xmlns:p14="http://schemas.microsoft.com/office/powerpoint/2010/main" val="3405657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3124200" y="455682"/>
            <a:ext cx="5791200" cy="707886"/>
          </a:xfrm>
        </p:spPr>
        <p:txBody>
          <a:bodyPr/>
          <a:lstStyle/>
          <a:p>
            <a:pPr eaLnBrk="1" hangingPunct="1"/>
            <a:r>
              <a:rPr lang="en-US" sz="2800" b="1" dirty="0" smtClean="0"/>
              <a:t>Hurricane Ike, Baytown, Texas</a:t>
            </a:r>
            <a:br>
              <a:rPr lang="en-US" sz="2800" b="1" dirty="0" smtClean="0"/>
            </a:br>
            <a:r>
              <a:rPr lang="en-US" sz="1200" b="1" dirty="0" smtClean="0"/>
              <a:t>2008</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43</a:t>
            </a:fld>
            <a:endParaRPr lang="en-US">
              <a:latin typeface="Arial" charset="0"/>
            </a:endParaRPr>
          </a:p>
        </p:txBody>
      </p:sp>
      <p:pic>
        <p:nvPicPr>
          <p:cNvPr id="6" name="Picture 5" descr="roadsigns 005.jpg"/>
          <p:cNvPicPr>
            <a:picLocks noChangeAspect="1"/>
          </p:cNvPicPr>
          <p:nvPr/>
        </p:nvPicPr>
        <p:blipFill>
          <a:blip r:embed="rId3" cstate="print"/>
          <a:srcRect l="22222" r="33333" b="22222"/>
          <a:stretch>
            <a:fillRect/>
          </a:stretch>
        </p:blipFill>
        <p:spPr>
          <a:xfrm>
            <a:off x="152400" y="1447800"/>
            <a:ext cx="2438400" cy="3200400"/>
          </a:xfrm>
          <a:prstGeom prst="rect">
            <a:avLst/>
          </a:prstGeom>
        </p:spPr>
      </p:pic>
      <p:pic>
        <p:nvPicPr>
          <p:cNvPr id="7" name="Picture 6" descr="baytown 043.jpg"/>
          <p:cNvPicPr>
            <a:picLocks noChangeAspect="1"/>
          </p:cNvPicPr>
          <p:nvPr/>
        </p:nvPicPr>
        <p:blipFill>
          <a:blip r:embed="rId4" cstate="print"/>
          <a:stretch>
            <a:fillRect/>
          </a:stretch>
        </p:blipFill>
        <p:spPr>
          <a:xfrm>
            <a:off x="2667000" y="1447800"/>
            <a:ext cx="2971800" cy="1524000"/>
          </a:xfrm>
          <a:prstGeom prst="rect">
            <a:avLst/>
          </a:prstGeom>
        </p:spPr>
      </p:pic>
      <p:pic>
        <p:nvPicPr>
          <p:cNvPr id="8" name="Picture 7" descr="baytown 101.jpg"/>
          <p:cNvPicPr>
            <a:picLocks noChangeAspect="1"/>
          </p:cNvPicPr>
          <p:nvPr/>
        </p:nvPicPr>
        <p:blipFill>
          <a:blip r:embed="rId5" cstate="print"/>
          <a:stretch>
            <a:fillRect/>
          </a:stretch>
        </p:blipFill>
        <p:spPr>
          <a:xfrm>
            <a:off x="2667000" y="3048000"/>
            <a:ext cx="6248400" cy="3352800"/>
          </a:xfrm>
          <a:prstGeom prst="rect">
            <a:avLst/>
          </a:prstGeom>
        </p:spPr>
      </p:pic>
      <p:pic>
        <p:nvPicPr>
          <p:cNvPr id="11" name="Picture 10" descr="Hurricane Ike Baytown Houston Press.jpg"/>
          <p:cNvPicPr>
            <a:picLocks noChangeAspect="1"/>
          </p:cNvPicPr>
          <p:nvPr/>
        </p:nvPicPr>
        <p:blipFill>
          <a:blip r:embed="rId6" cstate="print"/>
          <a:stretch>
            <a:fillRect/>
          </a:stretch>
        </p:blipFill>
        <p:spPr>
          <a:xfrm>
            <a:off x="152400" y="4749754"/>
            <a:ext cx="2477006" cy="1652800"/>
          </a:xfrm>
          <a:prstGeom prst="rect">
            <a:avLst/>
          </a:prstGeom>
        </p:spPr>
      </p:pic>
      <p:pic>
        <p:nvPicPr>
          <p:cNvPr id="12" name="Picture 11" descr="Baytown Tree Damage.jpg"/>
          <p:cNvPicPr>
            <a:picLocks noChangeAspect="1"/>
          </p:cNvPicPr>
          <p:nvPr/>
        </p:nvPicPr>
        <p:blipFill>
          <a:blip r:embed="rId7" cstate="print"/>
          <a:srcRect/>
          <a:stretch>
            <a:fillRect/>
          </a:stretch>
        </p:blipFill>
        <p:spPr>
          <a:xfrm>
            <a:off x="5715000" y="1447800"/>
            <a:ext cx="3200400" cy="1524000"/>
          </a:xfrm>
          <a:prstGeom prst="rect">
            <a:avLst/>
          </a:prstGeom>
        </p:spPr>
      </p:pic>
    </p:spTree>
    <p:extLst>
      <p:ext uri="{BB962C8B-B14F-4D97-AF65-F5344CB8AC3E}">
        <p14:creationId xmlns:p14="http://schemas.microsoft.com/office/powerpoint/2010/main" val="28835083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553135"/>
            <a:ext cx="6477000" cy="646331"/>
          </a:xfrm>
        </p:spPr>
        <p:txBody>
          <a:bodyPr/>
          <a:lstStyle/>
          <a:p>
            <a:r>
              <a:rPr lang="en-US" b="1" dirty="0" smtClean="0"/>
              <a:t>EF-5 Tornado, Joplin, Missouri</a:t>
            </a:r>
            <a:br>
              <a:rPr lang="en-US" b="1" dirty="0" smtClean="0"/>
            </a:br>
            <a:r>
              <a:rPr lang="en-US" sz="1200" b="1" dirty="0" smtClean="0"/>
              <a:t>2011 </a:t>
            </a:r>
            <a:endParaRPr lang="en-US" b="1" dirty="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pPr>
                <a:defRPr/>
              </a:pPr>
              <a:t>44</a:t>
            </a:fld>
            <a:endParaRPr lang="en-US">
              <a:latin typeface="Arial" charset="0"/>
            </a:endParaRPr>
          </a:p>
        </p:txBody>
      </p:sp>
      <p:pic>
        <p:nvPicPr>
          <p:cNvPr id="7" name="Content Placeholder 6" descr="1.jpg"/>
          <p:cNvPicPr>
            <a:picLocks noGrp="1" noChangeAspect="1"/>
          </p:cNvPicPr>
          <p:nvPr>
            <p:ph idx="1"/>
          </p:nvPr>
        </p:nvPicPr>
        <p:blipFill>
          <a:blip r:embed="rId2" cstate="print"/>
          <a:stretch>
            <a:fillRect/>
          </a:stretch>
        </p:blipFill>
        <p:spPr>
          <a:xfrm>
            <a:off x="2667000" y="2667000"/>
            <a:ext cx="3048000" cy="2032000"/>
          </a:xfrm>
        </p:spPr>
      </p:pic>
      <p:pic>
        <p:nvPicPr>
          <p:cNvPr id="8" name="Picture 7" descr="_11F7493.jpg"/>
          <p:cNvPicPr>
            <a:picLocks noChangeAspect="1"/>
          </p:cNvPicPr>
          <p:nvPr/>
        </p:nvPicPr>
        <p:blipFill>
          <a:blip r:embed="rId3" cstate="print"/>
          <a:stretch>
            <a:fillRect/>
          </a:stretch>
        </p:blipFill>
        <p:spPr>
          <a:xfrm>
            <a:off x="152400" y="2667000"/>
            <a:ext cx="2439834" cy="3657600"/>
          </a:xfrm>
          <a:prstGeom prst="rect">
            <a:avLst/>
          </a:prstGeom>
        </p:spPr>
      </p:pic>
      <p:pic>
        <p:nvPicPr>
          <p:cNvPr id="9" name="Picture 8" descr="IMG_3060.jpg"/>
          <p:cNvPicPr>
            <a:picLocks noChangeAspect="1"/>
          </p:cNvPicPr>
          <p:nvPr/>
        </p:nvPicPr>
        <p:blipFill>
          <a:blip r:embed="rId4" cstate="print"/>
          <a:stretch>
            <a:fillRect/>
          </a:stretch>
        </p:blipFill>
        <p:spPr>
          <a:xfrm>
            <a:off x="152400" y="1447800"/>
            <a:ext cx="1676400" cy="1143000"/>
          </a:xfrm>
          <a:prstGeom prst="rect">
            <a:avLst/>
          </a:prstGeom>
        </p:spPr>
      </p:pic>
      <p:pic>
        <p:nvPicPr>
          <p:cNvPr id="11" name="Picture 10" descr="IMG_3206.jpg"/>
          <p:cNvPicPr>
            <a:picLocks noChangeAspect="1"/>
          </p:cNvPicPr>
          <p:nvPr/>
        </p:nvPicPr>
        <p:blipFill>
          <a:blip r:embed="rId5" cstate="print"/>
          <a:srcRect l="31667" t="21267" r="6667" b="8774"/>
          <a:stretch>
            <a:fillRect/>
          </a:stretch>
        </p:blipFill>
        <p:spPr>
          <a:xfrm>
            <a:off x="1905000" y="1447800"/>
            <a:ext cx="1524000" cy="1153298"/>
          </a:xfrm>
          <a:prstGeom prst="rect">
            <a:avLst/>
          </a:prstGeom>
        </p:spPr>
      </p:pic>
      <p:pic>
        <p:nvPicPr>
          <p:cNvPr id="12" name="Picture 11" descr="IMG_3066.jpg"/>
          <p:cNvPicPr>
            <a:picLocks noChangeAspect="1"/>
          </p:cNvPicPr>
          <p:nvPr/>
        </p:nvPicPr>
        <p:blipFill>
          <a:blip r:embed="rId6" cstate="print"/>
          <a:stretch>
            <a:fillRect/>
          </a:stretch>
        </p:blipFill>
        <p:spPr>
          <a:xfrm>
            <a:off x="3505200" y="1447800"/>
            <a:ext cx="1713492" cy="1143000"/>
          </a:xfrm>
          <a:prstGeom prst="rect">
            <a:avLst/>
          </a:prstGeom>
        </p:spPr>
      </p:pic>
      <p:pic>
        <p:nvPicPr>
          <p:cNvPr id="13" name="Picture 12" descr="Joplin Debrief Mtg. II.jpg"/>
          <p:cNvPicPr>
            <a:picLocks noChangeAspect="1"/>
          </p:cNvPicPr>
          <p:nvPr/>
        </p:nvPicPr>
        <p:blipFill>
          <a:blip r:embed="rId7" cstate="print"/>
          <a:stretch>
            <a:fillRect/>
          </a:stretch>
        </p:blipFill>
        <p:spPr>
          <a:xfrm>
            <a:off x="5296907" y="1447800"/>
            <a:ext cx="1713493" cy="1143000"/>
          </a:xfrm>
          <a:prstGeom prst="rect">
            <a:avLst/>
          </a:prstGeom>
        </p:spPr>
      </p:pic>
      <p:pic>
        <p:nvPicPr>
          <p:cNvPr id="14" name="Picture 13" descr="Sleeping Quarters.jpg"/>
          <p:cNvPicPr>
            <a:picLocks noChangeAspect="1"/>
          </p:cNvPicPr>
          <p:nvPr/>
        </p:nvPicPr>
        <p:blipFill>
          <a:blip r:embed="rId8" cstate="print"/>
          <a:stretch>
            <a:fillRect/>
          </a:stretch>
        </p:blipFill>
        <p:spPr>
          <a:xfrm>
            <a:off x="7086599" y="1447800"/>
            <a:ext cx="1905001" cy="1143000"/>
          </a:xfrm>
          <a:prstGeom prst="rect">
            <a:avLst/>
          </a:prstGeom>
        </p:spPr>
      </p:pic>
      <p:pic>
        <p:nvPicPr>
          <p:cNvPr id="15" name="Picture 14" descr="Thank You Volunteers!.JPG"/>
          <p:cNvPicPr>
            <a:picLocks noChangeAspect="1"/>
          </p:cNvPicPr>
          <p:nvPr/>
        </p:nvPicPr>
        <p:blipFill>
          <a:blip r:embed="rId9" cstate="print"/>
          <a:srcRect l="21541" b="14486"/>
          <a:stretch>
            <a:fillRect/>
          </a:stretch>
        </p:blipFill>
        <p:spPr>
          <a:xfrm>
            <a:off x="2667000" y="4724400"/>
            <a:ext cx="1665288" cy="1600200"/>
          </a:xfrm>
          <a:prstGeom prst="rect">
            <a:avLst/>
          </a:prstGeom>
        </p:spPr>
      </p:pic>
      <p:pic>
        <p:nvPicPr>
          <p:cNvPr id="16" name="Picture 15" descr="disaster.jpg"/>
          <p:cNvPicPr>
            <a:picLocks noChangeAspect="1"/>
          </p:cNvPicPr>
          <p:nvPr/>
        </p:nvPicPr>
        <p:blipFill>
          <a:blip r:embed="rId10" cstate="print"/>
          <a:stretch>
            <a:fillRect/>
          </a:stretch>
        </p:blipFill>
        <p:spPr>
          <a:xfrm>
            <a:off x="5791199" y="2667000"/>
            <a:ext cx="3200401" cy="2057400"/>
          </a:xfrm>
          <a:prstGeom prst="rect">
            <a:avLst/>
          </a:prstGeom>
        </p:spPr>
      </p:pic>
      <p:pic>
        <p:nvPicPr>
          <p:cNvPr id="17" name="Picture 16" descr="Homeowner.jpg"/>
          <p:cNvPicPr>
            <a:picLocks noChangeAspect="1"/>
          </p:cNvPicPr>
          <p:nvPr/>
        </p:nvPicPr>
        <p:blipFill>
          <a:blip r:embed="rId11" cstate="print"/>
          <a:stretch>
            <a:fillRect/>
          </a:stretch>
        </p:blipFill>
        <p:spPr>
          <a:xfrm>
            <a:off x="4343400" y="4724400"/>
            <a:ext cx="2399100" cy="1600200"/>
          </a:xfrm>
          <a:prstGeom prst="rect">
            <a:avLst/>
          </a:prstGeom>
        </p:spPr>
      </p:pic>
      <p:pic>
        <p:nvPicPr>
          <p:cNvPr id="18" name="Picture 17" descr="megan2.JPG"/>
          <p:cNvPicPr>
            <a:picLocks noChangeAspect="1"/>
          </p:cNvPicPr>
          <p:nvPr/>
        </p:nvPicPr>
        <p:blipFill>
          <a:blip r:embed="rId12" cstate="print"/>
          <a:srcRect l="2120"/>
          <a:stretch>
            <a:fillRect/>
          </a:stretch>
        </p:blipFill>
        <p:spPr>
          <a:xfrm>
            <a:off x="6781800" y="4876800"/>
            <a:ext cx="2209800" cy="1447800"/>
          </a:xfrm>
          <a:prstGeom prst="rect">
            <a:avLst/>
          </a:prstGeom>
        </p:spPr>
      </p:pic>
    </p:spTree>
    <p:extLst>
      <p:ext uri="{BB962C8B-B14F-4D97-AF65-F5344CB8AC3E}">
        <p14:creationId xmlns:p14="http://schemas.microsoft.com/office/powerpoint/2010/main" val="3397313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553135"/>
            <a:ext cx="6477000" cy="646331"/>
          </a:xfrm>
        </p:spPr>
        <p:txBody>
          <a:bodyPr/>
          <a:lstStyle/>
          <a:p>
            <a:r>
              <a:rPr lang="en-US" b="1" dirty="0" smtClean="0"/>
              <a:t>Bastrop Complex Wildfire, Bastrop, Texas</a:t>
            </a:r>
            <a:br>
              <a:rPr lang="en-US" b="1" dirty="0" smtClean="0"/>
            </a:br>
            <a:r>
              <a:rPr lang="en-US" sz="1200" b="1" dirty="0" smtClean="0"/>
              <a:t>2011</a:t>
            </a:r>
            <a:endParaRPr lang="en-US" sz="1200" b="1" dirty="0"/>
          </a:p>
        </p:txBody>
      </p:sp>
      <p:pic>
        <p:nvPicPr>
          <p:cNvPr id="5" name="Content Placeholder 4" descr="BASTROP MOSAIC.jpg"/>
          <p:cNvPicPr>
            <a:picLocks noGrp="1" noChangeAspect="1"/>
          </p:cNvPicPr>
          <p:nvPr>
            <p:ph idx="1"/>
          </p:nvPr>
        </p:nvPicPr>
        <p:blipFill>
          <a:blip r:embed="rId2" cstate="print"/>
          <a:stretch>
            <a:fillRect/>
          </a:stretch>
        </p:blipFill>
        <p:spPr>
          <a:xfrm>
            <a:off x="152400" y="1295400"/>
            <a:ext cx="6934200" cy="5200650"/>
          </a:xfrm>
        </p:spPr>
      </p:pic>
      <p:sp>
        <p:nvSpPr>
          <p:cNvPr id="4" name="Slide Number Placeholder 3"/>
          <p:cNvSpPr>
            <a:spLocks noGrp="1"/>
          </p:cNvSpPr>
          <p:nvPr>
            <p:ph type="sldNum" sz="quarter" idx="10"/>
          </p:nvPr>
        </p:nvSpPr>
        <p:spPr/>
        <p:txBody>
          <a:bodyPr/>
          <a:lstStyle/>
          <a:p>
            <a:pPr>
              <a:defRPr/>
            </a:pPr>
            <a:fld id="{694EE62B-8A5D-41D8-A5A8-7E36069CA268}" type="slidenum">
              <a:rPr lang="en-US" smtClean="0"/>
              <a:pPr>
                <a:defRPr/>
              </a:pPr>
              <a:t>45</a:t>
            </a:fld>
            <a:endParaRPr lang="en-US">
              <a:latin typeface="Arial" charset="0"/>
            </a:endParaRPr>
          </a:p>
        </p:txBody>
      </p:sp>
      <p:pic>
        <p:nvPicPr>
          <p:cNvPr id="6" name="Picture 5" descr="6350242243_8fdd109cc7_b.jpg"/>
          <p:cNvPicPr>
            <a:picLocks noChangeAspect="1"/>
          </p:cNvPicPr>
          <p:nvPr/>
        </p:nvPicPr>
        <p:blipFill>
          <a:blip r:embed="rId3" cstate="print"/>
          <a:stretch>
            <a:fillRect/>
          </a:stretch>
        </p:blipFill>
        <p:spPr>
          <a:xfrm>
            <a:off x="7162800" y="5105400"/>
            <a:ext cx="1828800" cy="1371600"/>
          </a:xfrm>
          <a:prstGeom prst="rect">
            <a:avLst/>
          </a:prstGeom>
        </p:spPr>
      </p:pic>
      <p:pic>
        <p:nvPicPr>
          <p:cNvPr id="7" name="Picture 6" descr="Removing debris from waterways.jpg"/>
          <p:cNvPicPr>
            <a:picLocks noChangeAspect="1"/>
          </p:cNvPicPr>
          <p:nvPr/>
        </p:nvPicPr>
        <p:blipFill>
          <a:blip r:embed="rId4" cstate="print"/>
          <a:stretch>
            <a:fillRect/>
          </a:stretch>
        </p:blipFill>
        <p:spPr>
          <a:xfrm>
            <a:off x="7162800" y="2590800"/>
            <a:ext cx="1828800" cy="2438400"/>
          </a:xfrm>
          <a:prstGeom prst="rect">
            <a:avLst/>
          </a:prstGeom>
        </p:spPr>
      </p:pic>
      <p:pic>
        <p:nvPicPr>
          <p:cNvPr id="8" name="Picture 7" descr="2012_04_16_Bastrop_Park_Tx_031_jpg_800x1000_q100_Texas_Tribune.jpg"/>
          <p:cNvPicPr>
            <a:picLocks noChangeAspect="1"/>
          </p:cNvPicPr>
          <p:nvPr/>
        </p:nvPicPr>
        <p:blipFill>
          <a:blip r:embed="rId5" cstate="print"/>
          <a:stretch>
            <a:fillRect/>
          </a:stretch>
        </p:blipFill>
        <p:spPr>
          <a:xfrm>
            <a:off x="7162799" y="1295400"/>
            <a:ext cx="1866757" cy="1246061"/>
          </a:xfrm>
          <a:prstGeom prst="rect">
            <a:avLst/>
          </a:prstGeom>
        </p:spPr>
      </p:pic>
    </p:spTree>
    <p:extLst>
      <p:ext uri="{BB962C8B-B14F-4D97-AF65-F5344CB8AC3E}">
        <p14:creationId xmlns:p14="http://schemas.microsoft.com/office/powerpoint/2010/main" val="68583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83912"/>
            <a:ext cx="7467600" cy="584775"/>
          </a:xfrm>
        </p:spPr>
        <p:txBody>
          <a:bodyPr/>
          <a:lstStyle/>
          <a:p>
            <a:r>
              <a:rPr lang="en-US" sz="2000" b="1" dirty="0" smtClean="0"/>
              <a:t>Hurricane Isaac, Baton Rouge &amp; LaPlace, Louisiana</a:t>
            </a:r>
            <a:br>
              <a:rPr lang="en-US" sz="2000" b="1" dirty="0" smtClean="0"/>
            </a:br>
            <a:r>
              <a:rPr lang="en-US" sz="1200" b="1" dirty="0" smtClean="0"/>
              <a:t>2012</a:t>
            </a:r>
            <a:endParaRPr lang="en-US" sz="2000" b="1" dirty="0"/>
          </a:p>
        </p:txBody>
      </p:sp>
      <p:pic>
        <p:nvPicPr>
          <p:cNvPr id="5" name="Content Placeholder 4" descr="Isaac-flooding-photo time picayune.jpg"/>
          <p:cNvPicPr>
            <a:picLocks noGrp="1" noChangeAspect="1"/>
          </p:cNvPicPr>
          <p:nvPr>
            <p:ph idx="1"/>
          </p:nvPr>
        </p:nvPicPr>
        <p:blipFill>
          <a:blip r:embed="rId2" cstate="print"/>
          <a:stretch>
            <a:fillRect/>
          </a:stretch>
        </p:blipFill>
        <p:spPr>
          <a:xfrm>
            <a:off x="152400" y="1447800"/>
            <a:ext cx="5486400" cy="3657600"/>
          </a:xfrm>
        </p:spPr>
      </p:pic>
      <p:sp>
        <p:nvSpPr>
          <p:cNvPr id="4" name="Slide Number Placeholder 3"/>
          <p:cNvSpPr>
            <a:spLocks noGrp="1"/>
          </p:cNvSpPr>
          <p:nvPr>
            <p:ph type="sldNum" sz="quarter" idx="10"/>
          </p:nvPr>
        </p:nvSpPr>
        <p:spPr/>
        <p:txBody>
          <a:bodyPr/>
          <a:lstStyle/>
          <a:p>
            <a:pPr>
              <a:defRPr/>
            </a:pPr>
            <a:fld id="{694EE62B-8A5D-41D8-A5A8-7E36069CA268}" type="slidenum">
              <a:rPr lang="en-US" smtClean="0"/>
              <a:pPr>
                <a:defRPr/>
              </a:pPr>
              <a:t>46</a:t>
            </a:fld>
            <a:endParaRPr lang="en-US">
              <a:latin typeface="Arial" charset="0"/>
            </a:endParaRPr>
          </a:p>
        </p:txBody>
      </p:sp>
      <p:pic>
        <p:nvPicPr>
          <p:cNvPr id="6" name="Picture 5" descr="Anna JFO Baton Rouge LA.jpg"/>
          <p:cNvPicPr>
            <a:picLocks noChangeAspect="1"/>
          </p:cNvPicPr>
          <p:nvPr/>
        </p:nvPicPr>
        <p:blipFill>
          <a:blip r:embed="rId3" cstate="print"/>
          <a:stretch>
            <a:fillRect/>
          </a:stretch>
        </p:blipFill>
        <p:spPr>
          <a:xfrm>
            <a:off x="5791199" y="1447800"/>
            <a:ext cx="3200401" cy="2362200"/>
          </a:xfrm>
          <a:prstGeom prst="rect">
            <a:avLst/>
          </a:prstGeom>
        </p:spPr>
      </p:pic>
      <p:pic>
        <p:nvPicPr>
          <p:cNvPr id="7" name="Picture 6" descr="St John Parish Planning II.jpg"/>
          <p:cNvPicPr>
            <a:picLocks noChangeAspect="1"/>
          </p:cNvPicPr>
          <p:nvPr/>
        </p:nvPicPr>
        <p:blipFill>
          <a:blip r:embed="rId4" cstate="print"/>
          <a:srcRect r="4545"/>
          <a:stretch>
            <a:fillRect/>
          </a:stretch>
        </p:blipFill>
        <p:spPr>
          <a:xfrm>
            <a:off x="838200" y="5257800"/>
            <a:ext cx="1454728" cy="1143000"/>
          </a:xfrm>
          <a:prstGeom prst="rect">
            <a:avLst/>
          </a:prstGeom>
        </p:spPr>
      </p:pic>
      <p:pic>
        <p:nvPicPr>
          <p:cNvPr id="8" name="Picture 7" descr="Team at FEMA Center.jpg"/>
          <p:cNvPicPr>
            <a:picLocks noChangeAspect="1"/>
          </p:cNvPicPr>
          <p:nvPr/>
        </p:nvPicPr>
        <p:blipFill>
          <a:blip r:embed="rId5" cstate="print"/>
          <a:stretch>
            <a:fillRect/>
          </a:stretch>
        </p:blipFill>
        <p:spPr>
          <a:xfrm>
            <a:off x="5791200" y="3962400"/>
            <a:ext cx="3200400" cy="2438400"/>
          </a:xfrm>
          <a:prstGeom prst="rect">
            <a:avLst/>
          </a:prstGeom>
        </p:spPr>
      </p:pic>
      <p:pic>
        <p:nvPicPr>
          <p:cNvPr id="9" name="Picture 8" descr="FEMA tag.jpg"/>
          <p:cNvPicPr>
            <a:picLocks noChangeAspect="1"/>
          </p:cNvPicPr>
          <p:nvPr/>
        </p:nvPicPr>
        <p:blipFill>
          <a:blip r:embed="rId6" cstate="print"/>
          <a:stretch>
            <a:fillRect/>
          </a:stretch>
        </p:blipFill>
        <p:spPr>
          <a:xfrm>
            <a:off x="2438400" y="5257800"/>
            <a:ext cx="1530376" cy="1143000"/>
          </a:xfrm>
          <a:prstGeom prst="rect">
            <a:avLst/>
          </a:prstGeom>
        </p:spPr>
      </p:pic>
      <p:pic>
        <p:nvPicPr>
          <p:cNvPr id="10" name="Picture 9" descr="Louisiana Deployment.jpg"/>
          <p:cNvPicPr>
            <a:picLocks noChangeAspect="1"/>
          </p:cNvPicPr>
          <p:nvPr/>
        </p:nvPicPr>
        <p:blipFill>
          <a:blip r:embed="rId7" cstate="print"/>
          <a:stretch>
            <a:fillRect/>
          </a:stretch>
        </p:blipFill>
        <p:spPr>
          <a:xfrm>
            <a:off x="4114800" y="5257800"/>
            <a:ext cx="1524000" cy="1143000"/>
          </a:xfrm>
          <a:prstGeom prst="rect">
            <a:avLst/>
          </a:prstGeom>
        </p:spPr>
      </p:pic>
      <p:pic>
        <p:nvPicPr>
          <p:cNvPr id="11" name="Picture 10" descr="82265-laplace-la-dce4a.jpg"/>
          <p:cNvPicPr>
            <a:picLocks noChangeAspect="1"/>
          </p:cNvPicPr>
          <p:nvPr/>
        </p:nvPicPr>
        <p:blipFill>
          <a:blip r:embed="rId8" cstate="print"/>
          <a:stretch>
            <a:fillRect/>
          </a:stretch>
        </p:blipFill>
        <p:spPr>
          <a:xfrm flipH="1">
            <a:off x="152400" y="5257800"/>
            <a:ext cx="533400" cy="1143000"/>
          </a:xfrm>
          <a:prstGeom prst="rect">
            <a:avLst/>
          </a:prstGeom>
        </p:spPr>
      </p:pic>
    </p:spTree>
    <p:extLst>
      <p:ext uri="{BB962C8B-B14F-4D97-AF65-F5344CB8AC3E}">
        <p14:creationId xmlns:p14="http://schemas.microsoft.com/office/powerpoint/2010/main" val="1383013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457200" y="522972"/>
            <a:ext cx="8229600" cy="646331"/>
          </a:xfrm>
        </p:spPr>
        <p:txBody>
          <a:bodyPr/>
          <a:lstStyle/>
          <a:p>
            <a:pPr eaLnBrk="1" hangingPunct="1"/>
            <a:r>
              <a:rPr lang="en-US" b="1" dirty="0" smtClean="0"/>
              <a:t>Hurricane Sandy, NY &amp; NJ</a:t>
            </a:r>
            <a:br>
              <a:rPr lang="en-US" b="1" dirty="0" smtClean="0"/>
            </a:br>
            <a:r>
              <a:rPr lang="en-US" sz="1200" b="1" dirty="0" smtClean="0"/>
              <a:t>2013</a:t>
            </a:r>
            <a:endParaRPr lang="en-US" b="1" dirty="0" smtClean="0"/>
          </a:p>
        </p:txBody>
      </p:sp>
      <p:sp>
        <p:nvSpPr>
          <p:cNvPr id="5" name="Text Placeholder 4"/>
          <p:cNvSpPr>
            <a:spLocks noGrp="1"/>
          </p:cNvSpPr>
          <p:nvPr>
            <p:ph type="body" idx="1"/>
          </p:nvPr>
        </p:nvSpPr>
        <p:spPr/>
        <p:txBody>
          <a:bodyPr/>
          <a:lstStyle/>
          <a:p>
            <a:endParaRPr lang="en-US"/>
          </a:p>
        </p:txBody>
      </p:sp>
      <p:pic>
        <p:nvPicPr>
          <p:cNvPr id="9" name="Content Placeholder 8" descr="Hurricane Sandy Response Queens NY.jpg"/>
          <p:cNvPicPr>
            <a:picLocks noGrp="1" noChangeAspect="1"/>
          </p:cNvPicPr>
          <p:nvPr>
            <p:ph sz="half" idx="2"/>
          </p:nvPr>
        </p:nvPicPr>
        <p:blipFill>
          <a:blip r:embed="rId3" cstate="print"/>
          <a:stretch>
            <a:fillRect/>
          </a:stretch>
        </p:blipFill>
        <p:spPr>
          <a:xfrm>
            <a:off x="2108200" y="3124200"/>
            <a:ext cx="4572000" cy="3429000"/>
          </a:xfrm>
        </p:spPr>
      </p:pic>
      <p:sp>
        <p:nvSpPr>
          <p:cNvPr id="7" name="Text Placeholder 6"/>
          <p:cNvSpPr>
            <a:spLocks noGrp="1"/>
          </p:cNvSpPr>
          <p:nvPr>
            <p:ph type="body" sz="quarter" idx="3"/>
          </p:nvPr>
        </p:nvSpPr>
        <p:spPr/>
        <p:txBody>
          <a:bodyPr/>
          <a:lstStyle/>
          <a:p>
            <a:endParaRPr lang="en-US"/>
          </a:p>
        </p:txBody>
      </p:sp>
      <p:pic>
        <p:nvPicPr>
          <p:cNvPr id="10" name="Content Placeholder 9" descr="Hurricane Sandy Response Queens NY II.jpg"/>
          <p:cNvPicPr>
            <a:picLocks noGrp="1" noChangeAspect="1"/>
          </p:cNvPicPr>
          <p:nvPr>
            <p:ph sz="quarter" idx="4"/>
          </p:nvPr>
        </p:nvPicPr>
        <p:blipFill>
          <a:blip r:embed="rId4" cstate="print"/>
          <a:srcRect b="3978"/>
          <a:stretch>
            <a:fillRect/>
          </a:stretch>
        </p:blipFill>
        <p:spPr>
          <a:xfrm>
            <a:off x="6465717" y="3124200"/>
            <a:ext cx="2678283" cy="3429000"/>
          </a:xfrm>
        </p:spPr>
      </p:pic>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47</a:t>
            </a:fld>
            <a:endParaRPr lang="en-US">
              <a:latin typeface="Arial" charset="0"/>
            </a:endParaRPr>
          </a:p>
        </p:txBody>
      </p:sp>
      <p:pic>
        <p:nvPicPr>
          <p:cNvPr id="11" name="Picture 10" descr="Trails Talk 075.jpg"/>
          <p:cNvPicPr>
            <a:picLocks noChangeAspect="1"/>
          </p:cNvPicPr>
          <p:nvPr/>
        </p:nvPicPr>
        <p:blipFill>
          <a:blip r:embed="rId5" cstate="print"/>
          <a:srcRect t="21201" b="22264"/>
          <a:stretch>
            <a:fillRect/>
          </a:stretch>
        </p:blipFill>
        <p:spPr>
          <a:xfrm>
            <a:off x="0" y="1295400"/>
            <a:ext cx="9144000" cy="1828800"/>
          </a:xfrm>
          <a:prstGeom prst="rect">
            <a:avLst/>
          </a:prstGeom>
        </p:spPr>
      </p:pic>
      <p:pic>
        <p:nvPicPr>
          <p:cNvPr id="12" name="Picture 11" descr="Office Work II.jpg"/>
          <p:cNvPicPr>
            <a:picLocks noChangeAspect="1"/>
          </p:cNvPicPr>
          <p:nvPr/>
        </p:nvPicPr>
        <p:blipFill>
          <a:blip r:embed="rId6" cstate="print"/>
          <a:stretch>
            <a:fillRect/>
          </a:stretch>
        </p:blipFill>
        <p:spPr>
          <a:xfrm>
            <a:off x="0" y="3124200"/>
            <a:ext cx="2133600" cy="1600200"/>
          </a:xfrm>
          <a:prstGeom prst="rect">
            <a:avLst/>
          </a:prstGeom>
        </p:spPr>
      </p:pic>
      <p:pic>
        <p:nvPicPr>
          <p:cNvPr id="13" name="Picture 12" descr="Tough Times Dont Last.jpg"/>
          <p:cNvPicPr>
            <a:picLocks noChangeAspect="1"/>
          </p:cNvPicPr>
          <p:nvPr/>
        </p:nvPicPr>
        <p:blipFill>
          <a:blip r:embed="rId7" cstate="print"/>
          <a:srcRect t="19517" b="13876"/>
          <a:stretch>
            <a:fillRect/>
          </a:stretch>
        </p:blipFill>
        <p:spPr>
          <a:xfrm>
            <a:off x="0" y="4724400"/>
            <a:ext cx="2133600" cy="1828800"/>
          </a:xfrm>
          <a:prstGeom prst="rect">
            <a:avLst/>
          </a:prstGeom>
        </p:spPr>
      </p:pic>
    </p:spTree>
    <p:extLst>
      <p:ext uri="{BB962C8B-B14F-4D97-AF65-F5344CB8AC3E}">
        <p14:creationId xmlns:p14="http://schemas.microsoft.com/office/powerpoint/2010/main" val="17602976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685800" y="2057400"/>
            <a:ext cx="8229600" cy="4267200"/>
          </a:xfrm>
        </p:spPr>
        <p:txBody>
          <a:bodyPr/>
          <a:lstStyle/>
          <a:p>
            <a:pPr marL="0" indent="0" algn="ctr">
              <a:buNone/>
            </a:pPr>
            <a:r>
              <a:rPr lang="en-US" sz="3600" dirty="0" smtClean="0"/>
              <a:t>Disaster Response Panel</a:t>
            </a:r>
          </a:p>
          <a:p>
            <a:pPr marL="0" indent="0" algn="ctr">
              <a:buNone/>
            </a:pPr>
            <a:endParaRPr lang="en-US" sz="2000" dirty="0">
              <a:solidFill>
                <a:srgbClr val="529DBE"/>
              </a:solidFill>
            </a:endParaRPr>
          </a:p>
          <a:p>
            <a:pPr marL="0" indent="0" algn="ctr">
              <a:buNone/>
            </a:pPr>
            <a:r>
              <a:rPr lang="en-US" sz="2400" dirty="0" smtClean="0">
                <a:solidFill>
                  <a:srgbClr val="529DBE"/>
                </a:solidFill>
              </a:rPr>
              <a:t>Colin Foltz</a:t>
            </a:r>
          </a:p>
          <a:p>
            <a:pPr marL="0" indent="0" algn="ctr">
              <a:buNone/>
            </a:pPr>
            <a:r>
              <a:rPr lang="en-US" sz="2400" dirty="0" smtClean="0">
                <a:solidFill>
                  <a:srgbClr val="529DBE"/>
                </a:solidFill>
              </a:rPr>
              <a:t>AmeriCorps Member</a:t>
            </a:r>
          </a:p>
          <a:p>
            <a:pPr marL="0" indent="0" algn="ctr">
              <a:buNone/>
            </a:pPr>
            <a:r>
              <a:rPr lang="en-US" sz="2400" dirty="0" smtClean="0">
                <a:solidFill>
                  <a:srgbClr val="529DBE"/>
                </a:solidFill>
              </a:rPr>
              <a:t>Texas </a:t>
            </a:r>
            <a:r>
              <a:rPr lang="en-US" sz="2400" dirty="0">
                <a:solidFill>
                  <a:srgbClr val="529DBE"/>
                </a:solidFill>
              </a:rPr>
              <a:t>Conservation </a:t>
            </a:r>
            <a:r>
              <a:rPr lang="en-US" sz="2400" dirty="0" smtClean="0">
                <a:solidFill>
                  <a:srgbClr val="529DBE"/>
                </a:solidFill>
              </a:rPr>
              <a:t>Corps</a:t>
            </a:r>
            <a:endParaRPr lang="en-US" sz="2400" dirty="0">
              <a:solidFill>
                <a:srgbClr val="529DBE"/>
              </a:solidFill>
            </a:endParaRPr>
          </a:p>
          <a:p>
            <a:pPr marL="0" indent="0" algn="ctr">
              <a:buNone/>
            </a:pPr>
            <a:endParaRPr lang="en-US" sz="2000" dirty="0">
              <a:solidFill>
                <a:srgbClr val="529DBE"/>
              </a:solidFill>
            </a:endParaRPr>
          </a:p>
          <a:p>
            <a:pPr marL="0" indent="0" algn="ctr">
              <a:buNone/>
            </a:pPr>
            <a:endParaRPr lang="en-US" sz="2000" dirty="0">
              <a:solidFill>
                <a:srgbClr val="529DBE"/>
              </a:solidFill>
            </a:endParaRP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48</a:t>
            </a:fld>
            <a:endParaRPr lang="en-US">
              <a:solidFill>
                <a:srgbClr val="FFFFFF"/>
              </a:solidFill>
              <a:latin typeface="Arial" charset="0"/>
            </a:endParaRPr>
          </a:p>
        </p:txBody>
      </p:sp>
      <p:sp>
        <p:nvSpPr>
          <p:cNvPr id="5" name="Title 3"/>
          <p:cNvSpPr txBox="1">
            <a:spLocks noGrp="1"/>
          </p:cNvSpPr>
          <p:nvPr>
            <p:ph type="title"/>
          </p:nvPr>
        </p:nvSpPr>
        <p:spPr bwMode="auto">
          <a:xfrm>
            <a:off x="2514600" y="614363"/>
            <a:ext cx="6477000" cy="523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dirty="0" smtClean="0"/>
              <a:t>Role in Disaster</a:t>
            </a:r>
          </a:p>
        </p:txBody>
      </p:sp>
    </p:spTree>
    <p:extLst>
      <p:ext uri="{BB962C8B-B14F-4D97-AF65-F5344CB8AC3E}">
        <p14:creationId xmlns:p14="http://schemas.microsoft.com/office/powerpoint/2010/main" val="1636313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614690"/>
            <a:ext cx="6477000" cy="523220"/>
          </a:xfrm>
        </p:spPr>
        <p:txBody>
          <a:bodyPr/>
          <a:lstStyle/>
          <a:p>
            <a:pPr eaLnBrk="1" hangingPunct="1"/>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49</a:t>
            </a:fld>
            <a:endParaRPr lang="en-US">
              <a:latin typeface="Arial"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63436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449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Welcome + Intros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5</a:t>
            </a:fld>
            <a:endParaRPr lang="en-US">
              <a:latin typeface="Arial" charset="0"/>
            </a:endParaRPr>
          </a:p>
        </p:txBody>
      </p:sp>
      <p:sp>
        <p:nvSpPr>
          <p:cNvPr id="2" name="Subtitle 1"/>
          <p:cNvSpPr>
            <a:spLocks noGrp="1"/>
          </p:cNvSpPr>
          <p:nvPr>
            <p:ph type="subTitle" idx="1"/>
          </p:nvPr>
        </p:nvSpPr>
        <p:spPr>
          <a:xfrm>
            <a:off x="609600" y="1447800"/>
            <a:ext cx="8001000" cy="4953000"/>
          </a:xfrm>
        </p:spPr>
        <p:txBody>
          <a:bodyPr/>
          <a:lstStyle/>
          <a:p>
            <a:pPr algn="l">
              <a:lnSpc>
                <a:spcPct val="80000"/>
              </a:lnSpc>
            </a:pPr>
            <a:r>
              <a:rPr lang="en-US" sz="2400" dirty="0" smtClean="0">
                <a:latin typeface="Helvetica" pitchFamily="34" charset="0"/>
                <a:cs typeface="Helvetica" pitchFamily="34" charset="0"/>
              </a:rPr>
              <a:t>Agenda – Day 2</a:t>
            </a:r>
          </a:p>
          <a:p>
            <a:pPr marL="914400" lvl="1" indent="-457200" algn="l">
              <a:lnSpc>
                <a:spcPct val="80000"/>
              </a:lnSpc>
              <a:buFont typeface="Arial" pitchFamily="34" charset="0"/>
              <a:buChar char="•"/>
            </a:pPr>
            <a:endParaRPr lang="en-US" sz="800" dirty="0" smtClean="0">
              <a:latin typeface="Helvetica" pitchFamily="34" charset="0"/>
              <a:cs typeface="Helvetica" pitchFamily="34" charset="0"/>
            </a:endParaRPr>
          </a:p>
          <a:p>
            <a:pPr marL="914400" lvl="1" indent="-457200" algn="l">
              <a:lnSpc>
                <a:spcPct val="80000"/>
              </a:lnSpc>
              <a:buFont typeface="Arial" pitchFamily="34" charset="0"/>
              <a:buChar char="•"/>
            </a:pPr>
            <a:r>
              <a:rPr lang="en-US" sz="2200" dirty="0" smtClean="0">
                <a:latin typeface="Helvetica" pitchFamily="34" charset="0"/>
                <a:cs typeface="Helvetica" pitchFamily="34" charset="0"/>
              </a:rPr>
              <a:t>CEO / CNCS State Director </a:t>
            </a:r>
            <a:r>
              <a:rPr lang="en-US" sz="2200" dirty="0">
                <a:latin typeface="Helvetica" pitchFamily="34" charset="0"/>
                <a:cs typeface="Helvetica" pitchFamily="34" charset="0"/>
              </a:rPr>
              <a:t>Welcome</a:t>
            </a:r>
            <a:endParaRPr lang="en-US" sz="2200" dirty="0" smtClean="0">
              <a:latin typeface="Helvetica" pitchFamily="34" charset="0"/>
              <a:cs typeface="Helvetica" pitchFamily="34" charset="0"/>
            </a:endParaRPr>
          </a:p>
          <a:p>
            <a:pPr marL="914400" lvl="1" indent="-457200" algn="l">
              <a:lnSpc>
                <a:spcPct val="80000"/>
              </a:lnSpc>
              <a:buFont typeface="Arial" pitchFamily="34" charset="0"/>
              <a:buChar char="•"/>
            </a:pPr>
            <a:r>
              <a:rPr lang="en-US" sz="2200" dirty="0">
                <a:latin typeface="Helvetica" pitchFamily="34" charset="0"/>
                <a:cs typeface="Helvetica" pitchFamily="34" charset="0"/>
              </a:rPr>
              <a:t>Civic </a:t>
            </a:r>
            <a:r>
              <a:rPr lang="en-US" sz="2200" dirty="0" smtClean="0">
                <a:latin typeface="Helvetica" pitchFamily="34" charset="0"/>
                <a:cs typeface="Helvetica" pitchFamily="34" charset="0"/>
              </a:rPr>
              <a:t>Reflection</a:t>
            </a:r>
          </a:p>
          <a:p>
            <a:pPr marL="914400" lvl="1" indent="-457200" algn="l">
              <a:lnSpc>
                <a:spcPct val="80000"/>
              </a:lnSpc>
              <a:buFont typeface="Arial" pitchFamily="34" charset="0"/>
              <a:buChar char="•"/>
            </a:pPr>
            <a:r>
              <a:rPr lang="en-US" sz="2200" dirty="0">
                <a:latin typeface="Helvetica" pitchFamily="34" charset="0"/>
                <a:cs typeface="Helvetica" pitchFamily="34" charset="0"/>
              </a:rPr>
              <a:t>Break</a:t>
            </a:r>
          </a:p>
          <a:p>
            <a:pPr marL="914400" lvl="1" indent="-457200" algn="l">
              <a:lnSpc>
                <a:spcPct val="80000"/>
              </a:lnSpc>
              <a:buFont typeface="Arial" pitchFamily="34" charset="0"/>
              <a:buChar char="•"/>
            </a:pPr>
            <a:r>
              <a:rPr lang="en-US" sz="2200" dirty="0" smtClean="0">
                <a:latin typeface="Helvetica" pitchFamily="34" charset="0"/>
                <a:cs typeface="Helvetica" pitchFamily="34" charset="0"/>
              </a:rPr>
              <a:t>Understanding AmeriCorps Evaluation Requirements</a:t>
            </a:r>
          </a:p>
          <a:p>
            <a:pPr marL="914400" lvl="1" indent="-457200" algn="l">
              <a:lnSpc>
                <a:spcPct val="80000"/>
              </a:lnSpc>
              <a:buFont typeface="Arial" pitchFamily="34" charset="0"/>
              <a:buChar char="•"/>
            </a:pPr>
            <a:r>
              <a:rPr lang="en-US" sz="2200" dirty="0" smtClean="0">
                <a:latin typeface="Helvetica" pitchFamily="34" charset="0"/>
                <a:cs typeface="Helvetica" pitchFamily="34" charset="0"/>
              </a:rPr>
              <a:t>Texas Connector Demonstration</a:t>
            </a:r>
          </a:p>
          <a:p>
            <a:pPr marL="914400" lvl="1" indent="-457200" algn="l">
              <a:lnSpc>
                <a:spcPct val="80000"/>
              </a:lnSpc>
              <a:buFont typeface="Arial" pitchFamily="34" charset="0"/>
              <a:buChar char="•"/>
            </a:pPr>
            <a:r>
              <a:rPr lang="en-US" sz="2200" dirty="0" smtClean="0">
                <a:latin typeface="Helvetica" pitchFamily="34" charset="0"/>
                <a:cs typeface="Helvetica" pitchFamily="34" charset="0"/>
              </a:rPr>
              <a:t>Lunch (on your own)</a:t>
            </a:r>
          </a:p>
          <a:p>
            <a:pPr marL="914400" lvl="1" indent="-457200" algn="l">
              <a:lnSpc>
                <a:spcPct val="80000"/>
              </a:lnSpc>
              <a:buFont typeface="Arial" pitchFamily="34" charset="0"/>
              <a:buChar char="•"/>
            </a:pPr>
            <a:r>
              <a:rPr lang="en-US" sz="2200" dirty="0" smtClean="0">
                <a:latin typeface="Helvetica" pitchFamily="34" charset="0"/>
                <a:cs typeface="Helvetica" pitchFamily="34" charset="0"/>
              </a:rPr>
              <a:t>National Service Criminal History Check Town Hall</a:t>
            </a:r>
          </a:p>
          <a:p>
            <a:pPr marL="914400" lvl="1" indent="-457200" algn="l">
              <a:lnSpc>
                <a:spcPct val="80000"/>
              </a:lnSpc>
              <a:buFont typeface="Arial" pitchFamily="34" charset="0"/>
              <a:buChar char="•"/>
            </a:pPr>
            <a:r>
              <a:rPr lang="en-US" sz="2200" dirty="0" smtClean="0">
                <a:latin typeface="Helvetica" pitchFamily="34" charset="0"/>
                <a:cs typeface="Helvetica" pitchFamily="34" charset="0"/>
              </a:rPr>
              <a:t>Break</a:t>
            </a:r>
          </a:p>
          <a:p>
            <a:pPr marL="914400" lvl="1" indent="-457200" algn="l">
              <a:lnSpc>
                <a:spcPct val="80000"/>
              </a:lnSpc>
              <a:buFont typeface="Arial" pitchFamily="34" charset="0"/>
              <a:buChar char="•"/>
            </a:pPr>
            <a:r>
              <a:rPr lang="en-US" sz="2200" dirty="0" smtClean="0">
                <a:latin typeface="Helvetica" pitchFamily="34" charset="0"/>
                <a:cs typeface="Helvetica" pitchFamily="34" charset="0"/>
              </a:rPr>
              <a:t>Test Your AmeriCorps Knowledge: Jeopardy! </a:t>
            </a:r>
          </a:p>
          <a:p>
            <a:pPr marL="914400" lvl="1" indent="-457200" algn="l">
              <a:lnSpc>
                <a:spcPct val="80000"/>
              </a:lnSpc>
              <a:buFont typeface="Arial" pitchFamily="34" charset="0"/>
              <a:buChar char="•"/>
            </a:pPr>
            <a:r>
              <a:rPr lang="en-US" sz="2200" dirty="0" smtClean="0">
                <a:latin typeface="Helvetica" pitchFamily="34" charset="0"/>
                <a:cs typeface="Helvetica" pitchFamily="34" charset="0"/>
              </a:rPr>
              <a:t>Close/wrap-up (3:30)</a:t>
            </a:r>
            <a:endParaRPr lang="en-US" sz="2200" dirty="0">
              <a:latin typeface="Helvetica" pitchFamily="34" charset="0"/>
              <a:cs typeface="Helvetica" pitchFamily="34" charset="0"/>
            </a:endParaRPr>
          </a:p>
        </p:txBody>
      </p:sp>
    </p:spTree>
    <p:extLst>
      <p:ext uri="{BB962C8B-B14F-4D97-AF65-F5344CB8AC3E}">
        <p14:creationId xmlns:p14="http://schemas.microsoft.com/office/powerpoint/2010/main" val="23311935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50</a:t>
            </a:fld>
            <a:endParaRPr lang="en-US">
              <a:latin typeface="Arial" charset="0"/>
            </a:endParaRPr>
          </a:p>
        </p:txBody>
      </p:sp>
      <p:sp>
        <p:nvSpPr>
          <p:cNvPr id="2" name="Subtitle 1"/>
          <p:cNvSpPr>
            <a:spLocks noGrp="1"/>
          </p:cNvSpPr>
          <p:nvPr>
            <p:ph type="subTitle" idx="1"/>
          </p:nvPr>
        </p:nvSpPr>
        <p:spPr>
          <a:xfrm>
            <a:off x="581025" y="1219200"/>
            <a:ext cx="8070850" cy="4876800"/>
          </a:xfrm>
        </p:spPr>
        <p:txBody>
          <a:bodyPr/>
          <a:lstStyle/>
          <a:p>
            <a:pPr algn="l">
              <a:lnSpc>
                <a:spcPct val="80000"/>
              </a:lnSpc>
            </a:pPr>
            <a:endParaRPr lang="en-US" sz="3200" b="1" dirty="0" smtClean="0">
              <a:latin typeface="Helvetica" pitchFamily="34" charset="0"/>
              <a:cs typeface="Helvetica" pitchFamily="34" charset="0"/>
            </a:endParaRPr>
          </a:p>
          <a:p>
            <a:pPr>
              <a:lnSpc>
                <a:spcPct val="80000"/>
              </a:lnSpc>
            </a:pPr>
            <a:r>
              <a:rPr lang="en-US" sz="4400" b="1" dirty="0" smtClean="0">
                <a:latin typeface="Helvetica" pitchFamily="34" charset="0"/>
                <a:cs typeface="Helvetica" pitchFamily="34" charset="0"/>
              </a:rPr>
              <a:t>LUNCH – on your own</a:t>
            </a:r>
          </a:p>
          <a:p>
            <a:pPr algn="l">
              <a:lnSpc>
                <a:spcPct val="80000"/>
              </a:lnSpc>
            </a:pPr>
            <a:endParaRPr lang="en-US" sz="1200" dirty="0" smtClean="0">
              <a:latin typeface="Helvetica" pitchFamily="34" charset="0"/>
              <a:cs typeface="Helvetica" pitchFamily="34" charset="0"/>
            </a:endParaRPr>
          </a:p>
          <a:p>
            <a:pPr algn="l">
              <a:lnSpc>
                <a:spcPct val="80000"/>
              </a:lnSpc>
            </a:pPr>
            <a:endParaRPr lang="en-US" sz="1200" dirty="0">
              <a:latin typeface="Helvetica" pitchFamily="34" charset="0"/>
              <a:cs typeface="Helvetica" pitchFamily="34" charset="0"/>
            </a:endParaRPr>
          </a:p>
          <a:p>
            <a:pPr algn="l">
              <a:lnSpc>
                <a:spcPct val="80000"/>
              </a:lnSpc>
            </a:pPr>
            <a:endParaRPr lang="en-US" sz="1200" dirty="0" smtClean="0">
              <a:latin typeface="Helvetica" pitchFamily="34" charset="0"/>
              <a:cs typeface="Helvetica" pitchFamily="34" charset="0"/>
            </a:endParaRPr>
          </a:p>
          <a:p>
            <a:pPr>
              <a:lnSpc>
                <a:spcPct val="80000"/>
              </a:lnSpc>
            </a:pPr>
            <a:endParaRPr lang="en-US" sz="1200" dirty="0" smtClean="0">
              <a:latin typeface="Helvetica" pitchFamily="34" charset="0"/>
              <a:cs typeface="Helvetica" pitchFamily="34" charset="0"/>
            </a:endParaRPr>
          </a:p>
          <a:p>
            <a:pPr lvl="1">
              <a:lnSpc>
                <a:spcPct val="80000"/>
              </a:lnSpc>
            </a:pPr>
            <a:endParaRPr lang="en-US" sz="20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lvl="1">
              <a:lnSpc>
                <a:spcPct val="80000"/>
              </a:lnSpc>
            </a:pPr>
            <a:endParaRPr lang="en-US" sz="2800" dirty="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marL="0" lvl="1">
              <a:lnSpc>
                <a:spcPct val="80000"/>
              </a:lnSpc>
            </a:pPr>
            <a:r>
              <a:rPr lang="en-US" sz="2800" dirty="0" smtClean="0">
                <a:latin typeface="Helvetica" pitchFamily="34" charset="0"/>
                <a:cs typeface="Helvetica" pitchFamily="34" charset="0"/>
              </a:rPr>
              <a:t>See you at 1:30pm!</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90800"/>
            <a:ext cx="23749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7971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63B802A-BAF8-4451-A3E8-6F84BD109C12}" type="slidenum">
              <a:rPr lang="en-US">
                <a:solidFill>
                  <a:srgbClr val="FFFFFF"/>
                </a:solidFill>
              </a:rPr>
              <a:pPr>
                <a:defRPr/>
              </a:pPr>
              <a:t>51</a:t>
            </a:fld>
            <a:endParaRPr lang="en-US">
              <a:solidFill>
                <a:srgbClr val="FFFFFF"/>
              </a:solidFill>
              <a:latin typeface="Arial" charset="0"/>
            </a:endParaRPr>
          </a:p>
        </p:txBody>
      </p:sp>
      <p:pic>
        <p:nvPicPr>
          <p:cNvPr id="1433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ubtitle 4"/>
          <p:cNvSpPr>
            <a:spLocks noGrp="1"/>
          </p:cNvSpPr>
          <p:nvPr>
            <p:ph type="subTitle" idx="1"/>
          </p:nvPr>
        </p:nvSpPr>
        <p:spPr>
          <a:xfrm>
            <a:off x="1371600" y="4419600"/>
            <a:ext cx="6629400" cy="1676400"/>
          </a:xfrm>
        </p:spPr>
        <p:txBody>
          <a:bodyPr/>
          <a:lstStyle/>
          <a:p>
            <a:pPr>
              <a:defRPr/>
            </a:pPr>
            <a:r>
              <a:rPr lang="en-US" b="1" dirty="0" smtClean="0">
                <a:solidFill>
                  <a:schemeClr val="accent3"/>
                </a:solidFill>
                <a:latin typeface="Arial" charset="0"/>
              </a:rPr>
              <a:t>2013 AmeriCorps*Texas </a:t>
            </a:r>
          </a:p>
          <a:p>
            <a:pPr>
              <a:defRPr/>
            </a:pPr>
            <a:r>
              <a:rPr lang="en-US" b="1" dirty="0" smtClean="0">
                <a:solidFill>
                  <a:schemeClr val="accent3"/>
                </a:solidFill>
                <a:latin typeface="Arial" charset="0"/>
              </a:rPr>
              <a:t>All-Grantee Meeting </a:t>
            </a:r>
          </a:p>
          <a:p>
            <a:pPr>
              <a:defRPr/>
            </a:pPr>
            <a:r>
              <a:rPr lang="en-US" b="1" dirty="0" smtClean="0">
                <a:solidFill>
                  <a:schemeClr val="accent3"/>
                </a:solidFill>
                <a:latin typeface="Arial" charset="0"/>
              </a:rPr>
              <a:t>April 4-5, 2013</a:t>
            </a:r>
            <a:endParaRPr lang="en-US" b="1" dirty="0">
              <a:solidFill>
                <a:schemeClr val="accent3"/>
              </a:solidFill>
              <a:latin typeface="Arial" charset="0"/>
            </a:endParaRPr>
          </a:p>
          <a:p>
            <a:pPr>
              <a:defRPr/>
            </a:pPr>
            <a:endParaRPr lang="en-US" sz="1000" dirty="0" smtClean="0">
              <a:solidFill>
                <a:schemeClr val="accent3"/>
              </a:solidFill>
              <a:latin typeface="Arial" charset="0"/>
            </a:endParaRPr>
          </a:p>
        </p:txBody>
      </p:sp>
    </p:spTree>
    <p:extLst>
      <p:ext uri="{BB962C8B-B14F-4D97-AF65-F5344CB8AC3E}">
        <p14:creationId xmlns:p14="http://schemas.microsoft.com/office/powerpoint/2010/main" val="42267511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Inclusion Activities Update</a:t>
            </a:r>
            <a:endParaRPr lang="en-US" sz="2800" b="1" dirty="0"/>
          </a:p>
        </p:txBody>
      </p:sp>
      <p:sp>
        <p:nvSpPr>
          <p:cNvPr id="3" name="Content Placeholder 2"/>
          <p:cNvSpPr>
            <a:spLocks noGrp="1"/>
          </p:cNvSpPr>
          <p:nvPr>
            <p:ph idx="1"/>
          </p:nvPr>
        </p:nvSpPr>
        <p:spPr/>
        <p:txBody>
          <a:bodyPr/>
          <a:lstStyle/>
          <a:p>
            <a:r>
              <a:rPr lang="en-US" dirty="0" smtClean="0"/>
              <a:t>Inclusion Team of Texas</a:t>
            </a:r>
          </a:p>
          <a:p>
            <a:r>
              <a:rPr lang="en-US" dirty="0" smtClean="0"/>
              <a:t>Texas Disability Inclusion Symposium </a:t>
            </a:r>
          </a:p>
          <a:p>
            <a:r>
              <a:rPr lang="en-US" dirty="0" smtClean="0"/>
              <a:t>Veteran Engagement</a:t>
            </a:r>
          </a:p>
          <a:p>
            <a:r>
              <a:rPr lang="en-US" dirty="0" smtClean="0"/>
              <a:t>Mental Health Training</a:t>
            </a:r>
          </a:p>
          <a:p>
            <a:r>
              <a:rPr lang="en-US" dirty="0" smtClean="0"/>
              <a:t>Materials</a:t>
            </a:r>
          </a:p>
          <a:p>
            <a:r>
              <a:rPr lang="en-US" dirty="0" smtClean="0"/>
              <a:t>Leadership Council Inclusion group</a:t>
            </a:r>
          </a:p>
          <a:p>
            <a:r>
              <a:rPr lang="en-US" dirty="0" smtClean="0"/>
              <a:t>Ongoing training and technical assistance</a:t>
            </a:r>
          </a:p>
          <a:p>
            <a:endParaRPr lang="en-US" dirty="0" smtClean="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solidFill>
                  <a:srgbClr val="FFFFFF"/>
                </a:solidFill>
              </a:rPr>
              <a:pPr>
                <a:defRPr/>
              </a:pPr>
              <a:t>52</a:t>
            </a:fld>
            <a:endParaRPr lang="en-US">
              <a:solidFill>
                <a:srgbClr val="FFFFFF"/>
              </a:solidFill>
              <a:latin typeface="Arial" charset="0"/>
            </a:endParaRPr>
          </a:p>
        </p:txBody>
      </p:sp>
    </p:spTree>
    <p:extLst>
      <p:ext uri="{BB962C8B-B14F-4D97-AF65-F5344CB8AC3E}">
        <p14:creationId xmlns:p14="http://schemas.microsoft.com/office/powerpoint/2010/main" val="22780103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3200400" y="548015"/>
            <a:ext cx="5715000" cy="523220"/>
          </a:xfrm>
        </p:spPr>
        <p:txBody>
          <a:bodyPr/>
          <a:lstStyle/>
          <a:p>
            <a:pPr eaLnBrk="1" hangingPunct="1"/>
            <a:r>
              <a:rPr lang="en-US" sz="2800" b="1" dirty="0" smtClean="0"/>
              <a:t>Inclusion News + Partnerships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53</a:t>
            </a:fld>
            <a:endParaRPr lang="en-US">
              <a:solidFill>
                <a:srgbClr val="FFFFFF"/>
              </a:solidFill>
              <a:latin typeface="Arial" charset="0"/>
            </a:endParaRPr>
          </a:p>
        </p:txBody>
      </p:sp>
      <p:sp>
        <p:nvSpPr>
          <p:cNvPr id="2" name="Subtitle 1"/>
          <p:cNvSpPr>
            <a:spLocks noGrp="1"/>
          </p:cNvSpPr>
          <p:nvPr>
            <p:ph type="subTitle" idx="1"/>
          </p:nvPr>
        </p:nvSpPr>
        <p:spPr>
          <a:xfrm>
            <a:off x="1219200" y="1752600"/>
            <a:ext cx="6934200" cy="2819400"/>
          </a:xfrm>
        </p:spPr>
        <p:txBody>
          <a:bodyPr/>
          <a:lstStyle/>
          <a:p>
            <a:endParaRPr lang="en-US" dirty="0" smtClean="0"/>
          </a:p>
          <a:p>
            <a:endParaRPr lang="en-US" dirty="0"/>
          </a:p>
          <a:p>
            <a:r>
              <a:rPr lang="en-US" dirty="0" smtClean="0"/>
              <a:t>In Texas, Everyone Can Serve: Stories of Disability Inclusion in Service and Volunteerism video</a:t>
            </a:r>
            <a:endParaRPr lang="en-US" dirty="0"/>
          </a:p>
        </p:txBody>
      </p:sp>
    </p:spTree>
    <p:extLst>
      <p:ext uri="{BB962C8B-B14F-4D97-AF65-F5344CB8AC3E}">
        <p14:creationId xmlns:p14="http://schemas.microsoft.com/office/powerpoint/2010/main" val="36622246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419600" y="332572"/>
            <a:ext cx="4495800" cy="954107"/>
          </a:xfrm>
        </p:spPr>
        <p:txBody>
          <a:bodyPr/>
          <a:lstStyle/>
          <a:p>
            <a:pPr eaLnBrk="1" hangingPunct="1"/>
            <a:r>
              <a:rPr lang="en-US" sz="2800" b="1" dirty="0" smtClean="0"/>
              <a:t>Inclusion Survey Results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54</a:t>
            </a:fld>
            <a:endParaRPr lang="en-US">
              <a:solidFill>
                <a:srgbClr val="FFFFFF"/>
              </a:solidFill>
              <a:latin typeface="Arial" charset="0"/>
            </a:endParaRPr>
          </a:p>
        </p:txBody>
      </p:sp>
      <p:sp>
        <p:nvSpPr>
          <p:cNvPr id="2" name="Subtitle 1"/>
          <p:cNvSpPr>
            <a:spLocks noGrp="1"/>
          </p:cNvSpPr>
          <p:nvPr>
            <p:ph type="subTitle" idx="1"/>
          </p:nvPr>
        </p:nvSpPr>
        <p:spPr>
          <a:xfrm>
            <a:off x="990600" y="1524000"/>
            <a:ext cx="6781800" cy="3124200"/>
          </a:xfrm>
        </p:spPr>
        <p:txBody>
          <a:bodyPr/>
          <a:lstStyle/>
          <a:p>
            <a:r>
              <a:rPr lang="en-US" dirty="0" smtClean="0"/>
              <a:t>1941 AmeriCorps*Texas members surveyed +</a:t>
            </a:r>
          </a:p>
          <a:p>
            <a:r>
              <a:rPr lang="en-US" dirty="0" smtClean="0"/>
              <a:t>VISTA members</a:t>
            </a:r>
          </a:p>
          <a:p>
            <a:endParaRPr lang="en-US" dirty="0" smtClean="0"/>
          </a:p>
          <a:p>
            <a:r>
              <a:rPr lang="en-US" dirty="0" smtClean="0"/>
              <a:t>463 Responses</a:t>
            </a:r>
          </a:p>
          <a:p>
            <a:endParaRPr lang="en-US" dirty="0" smtClean="0"/>
          </a:p>
          <a:p>
            <a:r>
              <a:rPr lang="en-US" dirty="0" smtClean="0"/>
              <a:t>452 Completed Responses</a:t>
            </a:r>
          </a:p>
          <a:p>
            <a:endParaRPr lang="en-US" dirty="0" smtClean="0"/>
          </a:p>
          <a:p>
            <a:r>
              <a:rPr lang="en-US" dirty="0" smtClean="0"/>
              <a:t>23% Response Rate</a:t>
            </a:r>
            <a:endParaRPr lang="en-US" dirty="0"/>
          </a:p>
        </p:txBody>
      </p:sp>
    </p:spTree>
    <p:extLst>
      <p:ext uri="{BB962C8B-B14F-4D97-AF65-F5344CB8AC3E}">
        <p14:creationId xmlns:p14="http://schemas.microsoft.com/office/powerpoint/2010/main" val="2241909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Inclusion Survey Results</a:t>
            </a:r>
            <a:endParaRPr lang="en-US" sz="2800" b="1" dirty="0"/>
          </a:p>
        </p:txBody>
      </p:sp>
      <p:sp>
        <p:nvSpPr>
          <p:cNvPr id="3" name="Content Placeholder 2"/>
          <p:cNvSpPr>
            <a:spLocks noGrp="1"/>
          </p:cNvSpPr>
          <p:nvPr>
            <p:ph idx="1"/>
          </p:nvPr>
        </p:nvSpPr>
        <p:spPr/>
        <p:txBody>
          <a:bodyPr/>
          <a:lstStyle/>
          <a:p>
            <a:pPr algn="ctr">
              <a:buFontTx/>
              <a:buNone/>
            </a:pPr>
            <a:r>
              <a:rPr lang="en-US" dirty="0" smtClean="0"/>
              <a:t>6.2% </a:t>
            </a:r>
            <a:r>
              <a:rPr lang="en-US" dirty="0"/>
              <a:t>of responders said either ‘yes’ or ‘unsure’ to being a person with a disability</a:t>
            </a:r>
          </a:p>
          <a:p>
            <a:pPr algn="ctr">
              <a:buFontTx/>
              <a:buNone/>
            </a:pPr>
            <a:endParaRPr lang="en-US" dirty="0"/>
          </a:p>
          <a:p>
            <a:pPr algn="ctr">
              <a:buFontTx/>
              <a:buNone/>
            </a:pPr>
            <a:r>
              <a:rPr lang="en-US" dirty="0" smtClean="0"/>
              <a:t>25% of the above disclosed “learning disability” as their disability</a:t>
            </a:r>
          </a:p>
          <a:p>
            <a:pPr algn="ctr">
              <a:buFontTx/>
              <a:buNone/>
            </a:pPr>
            <a:endParaRPr lang="en-US" dirty="0" smtClean="0"/>
          </a:p>
          <a:p>
            <a:pPr algn="ctr">
              <a:buFontTx/>
              <a:buNone/>
            </a:pPr>
            <a:r>
              <a:rPr lang="en-US" dirty="0" smtClean="0"/>
              <a:t>21% </a:t>
            </a:r>
            <a:r>
              <a:rPr lang="en-US" dirty="0"/>
              <a:t>of the above disclosed ‘mental illness’ as their disability</a:t>
            </a:r>
          </a:p>
          <a:p>
            <a:endParaRPr lang="en-US" dirty="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solidFill>
                  <a:srgbClr val="FFFFFF"/>
                </a:solidFill>
              </a:rPr>
              <a:pPr>
                <a:defRPr/>
              </a:pPr>
              <a:t>55</a:t>
            </a:fld>
            <a:endParaRPr lang="en-US">
              <a:solidFill>
                <a:srgbClr val="FFFFFF"/>
              </a:solidFill>
              <a:latin typeface="Arial" charset="0"/>
            </a:endParaRPr>
          </a:p>
        </p:txBody>
      </p:sp>
    </p:spTree>
    <p:extLst>
      <p:ext uri="{BB962C8B-B14F-4D97-AF65-F5344CB8AC3E}">
        <p14:creationId xmlns:p14="http://schemas.microsoft.com/office/powerpoint/2010/main" val="4032942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Inclusion Survey Results</a:t>
            </a:r>
            <a:endParaRPr lang="en-US" sz="2800" b="1" dirty="0"/>
          </a:p>
        </p:txBody>
      </p:sp>
      <p:sp>
        <p:nvSpPr>
          <p:cNvPr id="3" name="Content Placeholder 2"/>
          <p:cNvSpPr>
            <a:spLocks noGrp="1"/>
          </p:cNvSpPr>
          <p:nvPr>
            <p:ph idx="1"/>
          </p:nvPr>
        </p:nvSpPr>
        <p:spPr>
          <a:xfrm>
            <a:off x="685800" y="1371600"/>
            <a:ext cx="7772400" cy="4648200"/>
          </a:xfrm>
        </p:spPr>
        <p:txBody>
          <a:bodyPr/>
          <a:lstStyle/>
          <a:p>
            <a:r>
              <a:rPr lang="en-US" dirty="0" smtClean="0"/>
              <a:t>91% AmeriCorps*Texas member</a:t>
            </a:r>
          </a:p>
          <a:p>
            <a:endParaRPr lang="en-US" dirty="0" smtClean="0"/>
          </a:p>
          <a:p>
            <a:r>
              <a:rPr lang="en-US" dirty="0" smtClean="0"/>
              <a:t>7% left blank</a:t>
            </a:r>
          </a:p>
          <a:p>
            <a:endParaRPr lang="en-US" dirty="0" smtClean="0"/>
          </a:p>
          <a:p>
            <a:r>
              <a:rPr lang="en-US" dirty="0" smtClean="0"/>
              <a:t>1.3% VISTA member</a:t>
            </a:r>
          </a:p>
          <a:p>
            <a:endParaRPr lang="en-US" dirty="0"/>
          </a:p>
          <a:p>
            <a:r>
              <a:rPr lang="en-US" dirty="0" smtClean="0"/>
              <a:t>1.1% Veterans of the armed forces</a:t>
            </a:r>
            <a:endParaRPr lang="en-US" dirty="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solidFill>
                  <a:srgbClr val="FFFFFF"/>
                </a:solidFill>
              </a:rPr>
              <a:pPr>
                <a:defRPr/>
              </a:pPr>
              <a:t>56</a:t>
            </a:fld>
            <a:endParaRPr lang="en-US">
              <a:solidFill>
                <a:srgbClr val="FFFFFF"/>
              </a:solidFill>
              <a:latin typeface="Arial" charset="0"/>
            </a:endParaRPr>
          </a:p>
        </p:txBody>
      </p:sp>
    </p:spTree>
    <p:extLst>
      <p:ext uri="{BB962C8B-B14F-4D97-AF65-F5344CB8AC3E}">
        <p14:creationId xmlns:p14="http://schemas.microsoft.com/office/powerpoint/2010/main" val="26694676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 DARS Pilot Panel</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57</a:t>
            </a:fld>
            <a:endParaRPr lang="en-US">
              <a:solidFill>
                <a:srgbClr val="FFFFFF"/>
              </a:solidFill>
              <a:latin typeface="Arial" charset="0"/>
            </a:endParaRPr>
          </a:p>
        </p:txBody>
      </p:sp>
      <p:sp>
        <p:nvSpPr>
          <p:cNvPr id="2" name="Subtitle 1"/>
          <p:cNvSpPr>
            <a:spLocks noGrp="1"/>
          </p:cNvSpPr>
          <p:nvPr>
            <p:ph type="subTitle" idx="1"/>
          </p:nvPr>
        </p:nvSpPr>
        <p:spPr>
          <a:xfrm>
            <a:off x="457200" y="1371600"/>
            <a:ext cx="8458200" cy="5029200"/>
          </a:xfrm>
        </p:spPr>
        <p:txBody>
          <a:bodyPr/>
          <a:lstStyle/>
          <a:p>
            <a:r>
              <a:rPr lang="en-US" dirty="0" smtClean="0"/>
              <a:t>Miranda Spiro, LMSW, Keep Austin Housed Coordinator, Front Steps</a:t>
            </a:r>
          </a:p>
          <a:p>
            <a:endParaRPr lang="en-US" dirty="0" smtClean="0"/>
          </a:p>
          <a:p>
            <a:r>
              <a:rPr lang="en-US" dirty="0" smtClean="0"/>
              <a:t> Diane </a:t>
            </a:r>
            <a:r>
              <a:rPr lang="en-US" dirty="0" err="1" smtClean="0"/>
              <a:t>Himmel</a:t>
            </a:r>
            <a:r>
              <a:rPr lang="en-US" dirty="0" smtClean="0"/>
              <a:t>, Unit Program Specialist, Department of Assistive and Rehabilitative Services, South Austin</a:t>
            </a:r>
            <a:endParaRPr lang="en-US" dirty="0"/>
          </a:p>
          <a:p>
            <a:endParaRPr lang="en-US" dirty="0" smtClean="0"/>
          </a:p>
          <a:p>
            <a:r>
              <a:rPr lang="en-US" dirty="0" smtClean="0"/>
              <a:t>Bobby </a:t>
            </a:r>
            <a:r>
              <a:rPr lang="en-US" dirty="0" err="1" smtClean="0"/>
              <a:t>Druesedow</a:t>
            </a:r>
            <a:r>
              <a:rPr lang="en-US" dirty="0" smtClean="0"/>
              <a:t>, Employment Assistance Field Specialist, Department of Assistive and Rehabilitative Services, Division of Blind Services</a:t>
            </a:r>
            <a:endParaRPr lang="en-US" dirty="0"/>
          </a:p>
        </p:txBody>
      </p:sp>
    </p:spTree>
    <p:extLst>
      <p:ext uri="{BB962C8B-B14F-4D97-AF65-F5344CB8AC3E}">
        <p14:creationId xmlns:p14="http://schemas.microsoft.com/office/powerpoint/2010/main" val="30802633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7848600" cy="4724400"/>
          </a:xfrm>
        </p:spPr>
        <p:txBody>
          <a:bodyPr/>
          <a:lstStyle/>
          <a:p>
            <a:pPr>
              <a:spcBef>
                <a:spcPts val="0"/>
              </a:spcBef>
            </a:pPr>
            <a:r>
              <a:rPr lang="en-US" dirty="0" smtClean="0"/>
              <a:t>What are the benefits to having a DARS consumer as AmeriCorps*Texas members?</a:t>
            </a:r>
          </a:p>
          <a:p>
            <a:pPr>
              <a:spcBef>
                <a:spcPts val="0"/>
              </a:spcBef>
            </a:pPr>
            <a:endParaRPr lang="en-US" dirty="0" smtClean="0"/>
          </a:p>
          <a:p>
            <a:pPr>
              <a:spcBef>
                <a:spcPts val="0"/>
              </a:spcBef>
            </a:pPr>
            <a:r>
              <a:rPr lang="en-US" dirty="0" smtClean="0"/>
              <a:t>How does it benefit programs? Members?</a:t>
            </a:r>
          </a:p>
          <a:p>
            <a:pPr>
              <a:spcBef>
                <a:spcPts val="0"/>
              </a:spcBef>
            </a:pPr>
            <a:endParaRPr lang="en-US" dirty="0"/>
          </a:p>
          <a:p>
            <a:pPr>
              <a:spcBef>
                <a:spcPts val="0"/>
              </a:spcBef>
            </a:pPr>
            <a:r>
              <a:rPr lang="en-US" dirty="0" smtClean="0"/>
              <a:t>What kinds of supports can DARS offer both programs and members?</a:t>
            </a:r>
          </a:p>
          <a:p>
            <a:pPr>
              <a:spcBef>
                <a:spcPts val="0"/>
              </a:spcBef>
            </a:pPr>
            <a:endParaRPr lang="en-US" dirty="0"/>
          </a:p>
          <a:p>
            <a:pPr>
              <a:spcBef>
                <a:spcPts val="0"/>
              </a:spcBef>
            </a:pPr>
            <a:r>
              <a:rPr lang="en-US" dirty="0" smtClean="0"/>
              <a:t>What do AmeriCorps programs need to know about DARS?</a:t>
            </a:r>
          </a:p>
          <a:p>
            <a:endParaRPr lang="en-US" dirty="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solidFill>
                  <a:srgbClr val="FFFFFF"/>
                </a:solidFill>
              </a:rPr>
              <a:pPr>
                <a:defRPr/>
              </a:pPr>
              <a:t>58</a:t>
            </a:fld>
            <a:endParaRPr lang="en-US">
              <a:solidFill>
                <a:srgbClr val="FFFFFF"/>
              </a:solidFill>
              <a:latin typeface="Arial" charset="0"/>
            </a:endParaRPr>
          </a:p>
        </p:txBody>
      </p:sp>
      <p:sp>
        <p:nvSpPr>
          <p:cNvPr id="5" name="Title 3"/>
          <p:cNvSpPr txBox="1">
            <a:spLocks/>
          </p:cNvSpPr>
          <p:nvPr/>
        </p:nvSpPr>
        <p:spPr bwMode="auto">
          <a:xfrm>
            <a:off x="5029200" y="628650"/>
            <a:ext cx="39624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dirty="0" smtClean="0"/>
              <a:t> DARS Pilot Panel</a:t>
            </a:r>
          </a:p>
        </p:txBody>
      </p:sp>
    </p:spTree>
    <p:extLst>
      <p:ext uri="{BB962C8B-B14F-4D97-AF65-F5344CB8AC3E}">
        <p14:creationId xmlns:p14="http://schemas.microsoft.com/office/powerpoint/2010/main" val="34912240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4690"/>
            <a:ext cx="6477000" cy="523220"/>
          </a:xfrm>
        </p:spPr>
        <p:txBody>
          <a:bodyPr/>
          <a:lstStyle/>
          <a:p>
            <a:r>
              <a:rPr lang="en-US" sz="2800" b="1" dirty="0" smtClean="0"/>
              <a:t>Thank you!</a:t>
            </a:r>
            <a:endParaRPr lang="en-US" sz="2800" b="1" dirty="0"/>
          </a:p>
        </p:txBody>
      </p:sp>
      <p:sp>
        <p:nvSpPr>
          <p:cNvPr id="3" name="Content Placeholder 2"/>
          <p:cNvSpPr>
            <a:spLocks noGrp="1"/>
          </p:cNvSpPr>
          <p:nvPr>
            <p:ph idx="1"/>
          </p:nvPr>
        </p:nvSpPr>
        <p:spPr/>
        <p:txBody>
          <a:bodyPr/>
          <a:lstStyle/>
          <a:p>
            <a:pPr marL="0" indent="0" algn="ctr">
              <a:buNone/>
            </a:pPr>
            <a:r>
              <a:rPr lang="en-US" dirty="0" smtClean="0"/>
              <a:t>Suzanne Potts, LMSW, MPH</a:t>
            </a:r>
          </a:p>
          <a:p>
            <a:pPr marL="0" indent="0" algn="ctr">
              <a:buNone/>
            </a:pPr>
            <a:r>
              <a:rPr lang="en-US" dirty="0" smtClean="0"/>
              <a:t>Senior Program Manager</a:t>
            </a:r>
          </a:p>
          <a:p>
            <a:pPr marL="0" indent="0" algn="ctr">
              <a:buNone/>
            </a:pPr>
            <a:r>
              <a:rPr lang="en-US" dirty="0" smtClean="0">
                <a:hlinkClick r:id="rId3"/>
              </a:rPr>
              <a:t>Suzanne@onestarfoundation.org</a:t>
            </a:r>
            <a:endParaRPr lang="en-US" dirty="0" smtClean="0"/>
          </a:p>
          <a:p>
            <a:pPr marL="0" indent="0" algn="ctr">
              <a:buNone/>
            </a:pPr>
            <a:endParaRPr lang="en-US" dirty="0"/>
          </a:p>
          <a:p>
            <a:pPr marL="0" indent="0" algn="ctr">
              <a:buNone/>
            </a:pPr>
            <a:r>
              <a:rPr lang="en-US" dirty="0" smtClean="0"/>
              <a:t>Jane Murray</a:t>
            </a:r>
          </a:p>
          <a:p>
            <a:pPr marL="0" indent="0" algn="ctr">
              <a:buNone/>
            </a:pPr>
            <a:r>
              <a:rPr lang="en-US" dirty="0" smtClean="0"/>
              <a:t>Senior Program Manager</a:t>
            </a:r>
          </a:p>
          <a:p>
            <a:pPr marL="0" indent="0" algn="ctr">
              <a:buNone/>
            </a:pPr>
            <a:r>
              <a:rPr lang="en-US" dirty="0" smtClean="0">
                <a:hlinkClick r:id="rId4"/>
              </a:rPr>
              <a:t>JaneM@onestarfoundation.org</a:t>
            </a:r>
            <a:endParaRPr lang="en-US" dirty="0" smtClean="0"/>
          </a:p>
          <a:p>
            <a:pPr marL="0" indent="0" algn="ctr">
              <a:buNone/>
            </a:pPr>
            <a:endParaRPr lang="en-US" dirty="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solidFill>
                  <a:srgbClr val="FFFFFF"/>
                </a:solidFill>
              </a:rPr>
              <a:pPr>
                <a:defRPr/>
              </a:pPr>
              <a:t>59</a:t>
            </a:fld>
            <a:endParaRPr lang="en-US">
              <a:solidFill>
                <a:srgbClr val="FFFFFF"/>
              </a:solidFill>
              <a:latin typeface="Arial" charset="0"/>
            </a:endParaRPr>
          </a:p>
        </p:txBody>
      </p:sp>
    </p:spTree>
    <p:extLst>
      <p:ext uri="{BB962C8B-B14F-4D97-AF65-F5344CB8AC3E}">
        <p14:creationId xmlns:p14="http://schemas.microsoft.com/office/powerpoint/2010/main" val="355525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Welcome + Intros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6</a:t>
            </a:fld>
            <a:endParaRPr lang="en-US">
              <a:latin typeface="Arial" charset="0"/>
            </a:endParaRPr>
          </a:p>
        </p:txBody>
      </p:sp>
      <p:sp>
        <p:nvSpPr>
          <p:cNvPr id="2" name="Subtitle 1"/>
          <p:cNvSpPr>
            <a:spLocks noGrp="1"/>
          </p:cNvSpPr>
          <p:nvPr>
            <p:ph type="subTitle" idx="1"/>
          </p:nvPr>
        </p:nvSpPr>
        <p:spPr>
          <a:xfrm>
            <a:off x="609600" y="1447800"/>
            <a:ext cx="8001000" cy="4953000"/>
          </a:xfrm>
        </p:spPr>
        <p:txBody>
          <a:bodyPr/>
          <a:lstStyle/>
          <a:p>
            <a:pPr algn="l">
              <a:lnSpc>
                <a:spcPct val="80000"/>
              </a:lnSpc>
            </a:pPr>
            <a:endParaRPr lang="en-US" sz="2400" dirty="0" smtClean="0">
              <a:latin typeface="Helvetica" pitchFamily="34" charset="0"/>
              <a:cs typeface="Helvetica" pitchFamily="34" charset="0"/>
            </a:endParaRPr>
          </a:p>
          <a:p>
            <a:pPr>
              <a:lnSpc>
                <a:spcPct val="80000"/>
              </a:lnSpc>
            </a:pPr>
            <a:endParaRPr lang="en-US" dirty="0" smtClean="0">
              <a:latin typeface="Helvetica" pitchFamily="34" charset="0"/>
              <a:cs typeface="Helvetica" pitchFamily="34" charset="0"/>
            </a:endParaRPr>
          </a:p>
          <a:p>
            <a:pPr>
              <a:lnSpc>
                <a:spcPct val="80000"/>
              </a:lnSpc>
            </a:pPr>
            <a:r>
              <a:rPr lang="en-US" sz="3600" dirty="0" smtClean="0">
                <a:latin typeface="Helvetica" pitchFamily="34" charset="0"/>
                <a:cs typeface="Helvetica" pitchFamily="34" charset="0"/>
              </a:rPr>
              <a:t>Housekeeping</a:t>
            </a:r>
            <a:r>
              <a:rPr lang="en-US" dirty="0" smtClean="0">
                <a:latin typeface="Helvetica" pitchFamily="34" charset="0"/>
                <a:cs typeface="Helvetica" pitchFamily="34" charset="0"/>
              </a:rPr>
              <a:t> </a:t>
            </a:r>
          </a:p>
          <a:p>
            <a:pPr algn="l">
              <a:lnSpc>
                <a:spcPct val="80000"/>
              </a:lnSpc>
            </a:pPr>
            <a:endParaRPr lang="en-US" sz="2400" dirty="0" smtClean="0">
              <a:latin typeface="Helvetica" pitchFamily="34" charset="0"/>
              <a:cs typeface="Helvetica" pitchFamily="34" charset="0"/>
            </a:endParaRPr>
          </a:p>
          <a:p>
            <a:pPr algn="l"/>
            <a:endParaRPr lang="en-US" sz="2400" dirty="0">
              <a:latin typeface="Helvetica" pitchFamily="34" charset="0"/>
              <a:cs typeface="Helvetica" pitchFamily="34" charset="0"/>
            </a:endParaRPr>
          </a:p>
        </p:txBody>
      </p:sp>
      <p:pic>
        <p:nvPicPr>
          <p:cNvPr id="31748" name="Picture 4" descr="http://www.mint.com/blog/wp-content/uploads/2011/12/cleaning-suppl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2838450"/>
            <a:ext cx="3762375"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829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60</a:t>
            </a:fld>
            <a:endParaRPr lang="en-US">
              <a:latin typeface="Arial" charset="0"/>
            </a:endParaRPr>
          </a:p>
        </p:txBody>
      </p:sp>
      <p:sp>
        <p:nvSpPr>
          <p:cNvPr id="2" name="Subtitle 1"/>
          <p:cNvSpPr>
            <a:spLocks noGrp="1"/>
          </p:cNvSpPr>
          <p:nvPr>
            <p:ph type="subTitle" idx="1"/>
          </p:nvPr>
        </p:nvSpPr>
        <p:spPr>
          <a:xfrm>
            <a:off x="581025" y="1219200"/>
            <a:ext cx="8070850" cy="4876800"/>
          </a:xfrm>
        </p:spPr>
        <p:txBody>
          <a:bodyPr/>
          <a:lstStyle/>
          <a:p>
            <a:pPr algn="l">
              <a:lnSpc>
                <a:spcPct val="80000"/>
              </a:lnSpc>
            </a:pPr>
            <a:endParaRPr lang="en-US" sz="3200" b="1" dirty="0" smtClean="0">
              <a:latin typeface="Helvetica" pitchFamily="34" charset="0"/>
              <a:cs typeface="Helvetica" pitchFamily="34" charset="0"/>
            </a:endParaRPr>
          </a:p>
          <a:p>
            <a:pPr>
              <a:lnSpc>
                <a:spcPct val="80000"/>
              </a:lnSpc>
            </a:pPr>
            <a:r>
              <a:rPr lang="en-US" sz="4400" b="1" dirty="0" smtClean="0">
                <a:latin typeface="Helvetica" pitchFamily="34" charset="0"/>
                <a:cs typeface="Helvetica" pitchFamily="34" charset="0"/>
              </a:rPr>
              <a:t>SNACK BREAK!</a:t>
            </a:r>
          </a:p>
          <a:p>
            <a:pPr algn="l">
              <a:lnSpc>
                <a:spcPct val="80000"/>
              </a:lnSpc>
            </a:pPr>
            <a:endParaRPr lang="en-US" sz="1200" dirty="0" smtClean="0">
              <a:latin typeface="Helvetica" pitchFamily="34" charset="0"/>
              <a:cs typeface="Helvetica" pitchFamily="34" charset="0"/>
            </a:endParaRPr>
          </a:p>
          <a:p>
            <a:pPr algn="l">
              <a:lnSpc>
                <a:spcPct val="80000"/>
              </a:lnSpc>
            </a:pPr>
            <a:endParaRPr lang="en-US" sz="1200" dirty="0">
              <a:latin typeface="Helvetica" pitchFamily="34" charset="0"/>
              <a:cs typeface="Helvetica" pitchFamily="34" charset="0"/>
            </a:endParaRPr>
          </a:p>
          <a:p>
            <a:pPr algn="l">
              <a:lnSpc>
                <a:spcPct val="80000"/>
              </a:lnSpc>
            </a:pPr>
            <a:endParaRPr lang="en-US" sz="1200" dirty="0" smtClean="0">
              <a:latin typeface="Helvetica" pitchFamily="34" charset="0"/>
              <a:cs typeface="Helvetica" pitchFamily="34" charset="0"/>
            </a:endParaRPr>
          </a:p>
          <a:p>
            <a:pPr>
              <a:lnSpc>
                <a:spcPct val="80000"/>
              </a:lnSpc>
            </a:pPr>
            <a:endParaRPr lang="en-US" sz="1200" dirty="0" smtClean="0">
              <a:latin typeface="Helvetica" pitchFamily="34" charset="0"/>
              <a:cs typeface="Helvetica" pitchFamily="34" charset="0"/>
            </a:endParaRPr>
          </a:p>
          <a:p>
            <a:pPr lvl="1">
              <a:lnSpc>
                <a:spcPct val="80000"/>
              </a:lnSpc>
            </a:pPr>
            <a:endParaRPr lang="en-US" sz="20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lvl="1">
              <a:lnSpc>
                <a:spcPct val="80000"/>
              </a:lnSpc>
            </a:pPr>
            <a:endParaRPr lang="en-US" sz="2800" dirty="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lvl="1">
              <a:lnSpc>
                <a:spcPct val="80000"/>
              </a:lnSpc>
            </a:pPr>
            <a:endParaRPr lang="en-US" sz="2800" dirty="0" smtClean="0">
              <a:latin typeface="Helvetica" pitchFamily="34" charset="0"/>
              <a:cs typeface="Helvetica" pitchFamily="34" charset="0"/>
            </a:endParaRPr>
          </a:p>
          <a:p>
            <a:pPr marL="0" lvl="1">
              <a:lnSpc>
                <a:spcPct val="80000"/>
              </a:lnSpc>
            </a:pPr>
            <a:r>
              <a:rPr lang="en-US" sz="2800" dirty="0" smtClean="0">
                <a:latin typeface="Helvetica" pitchFamily="34" charset="0"/>
                <a:cs typeface="Helvetica" pitchFamily="34" charset="0"/>
              </a:rPr>
              <a:t>See you at 3:30pm!</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90800"/>
            <a:ext cx="23749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93937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63B802A-BAF8-4451-A3E8-6F84BD109C12}" type="slidenum">
              <a:rPr lang="en-US">
                <a:solidFill>
                  <a:srgbClr val="FFFFFF"/>
                </a:solidFill>
              </a:rPr>
              <a:pPr>
                <a:defRPr/>
              </a:pPr>
              <a:t>61</a:t>
            </a:fld>
            <a:endParaRPr lang="en-US">
              <a:solidFill>
                <a:srgbClr val="FFFFFF"/>
              </a:solidFill>
              <a:latin typeface="Arial" charset="0"/>
            </a:endParaRPr>
          </a:p>
        </p:txBody>
      </p:sp>
      <p:pic>
        <p:nvPicPr>
          <p:cNvPr id="1433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ubtitle 4"/>
          <p:cNvSpPr>
            <a:spLocks noGrp="1"/>
          </p:cNvSpPr>
          <p:nvPr>
            <p:ph type="subTitle" idx="1"/>
          </p:nvPr>
        </p:nvSpPr>
        <p:spPr>
          <a:xfrm>
            <a:off x="1447800" y="4267200"/>
            <a:ext cx="6781800" cy="1828800"/>
          </a:xfrm>
        </p:spPr>
        <p:txBody>
          <a:bodyPr/>
          <a:lstStyle/>
          <a:p>
            <a:pPr>
              <a:defRPr/>
            </a:pPr>
            <a:r>
              <a:rPr lang="en-US" sz="3600" b="1" dirty="0" smtClean="0">
                <a:solidFill>
                  <a:schemeClr val="accent3"/>
                </a:solidFill>
                <a:latin typeface="Arial" charset="0"/>
              </a:rPr>
              <a:t>Program Round Robin:</a:t>
            </a:r>
          </a:p>
          <a:p>
            <a:pPr>
              <a:defRPr/>
            </a:pPr>
            <a:r>
              <a:rPr lang="en-US" sz="3600" b="1" dirty="0" smtClean="0">
                <a:solidFill>
                  <a:schemeClr val="accent3"/>
                </a:solidFill>
                <a:latin typeface="Arial" charset="0"/>
              </a:rPr>
              <a:t>APR Dos and Don’ts</a:t>
            </a:r>
          </a:p>
          <a:p>
            <a:pPr>
              <a:defRPr/>
            </a:pPr>
            <a:r>
              <a:rPr lang="en-US" b="1" i="1" dirty="0" smtClean="0">
                <a:solidFill>
                  <a:schemeClr val="accent3"/>
                </a:solidFill>
                <a:latin typeface="Arial" charset="0"/>
              </a:rPr>
              <a:t>Presenter: Anna Thiele</a:t>
            </a:r>
            <a:endParaRPr lang="en-US" b="1" i="1" dirty="0">
              <a:solidFill>
                <a:schemeClr val="accent3"/>
              </a:solidFill>
              <a:latin typeface="Arial" charset="0"/>
            </a:endParaRPr>
          </a:p>
          <a:p>
            <a:pPr>
              <a:defRPr/>
            </a:pPr>
            <a:endParaRPr lang="en-US" sz="1000" dirty="0" smtClean="0">
              <a:solidFill>
                <a:schemeClr val="accent3"/>
              </a:solidFill>
              <a:latin typeface="Arial" charset="0"/>
            </a:endParaRPr>
          </a:p>
        </p:txBody>
      </p:sp>
    </p:spTree>
    <p:extLst>
      <p:ext uri="{BB962C8B-B14F-4D97-AF65-F5344CB8AC3E}">
        <p14:creationId xmlns:p14="http://schemas.microsoft.com/office/powerpoint/2010/main" val="7901450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45467"/>
            <a:ext cx="6477000" cy="461665"/>
          </a:xfrm>
        </p:spPr>
        <p:txBody>
          <a:bodyPr/>
          <a:lstStyle/>
          <a:p>
            <a:r>
              <a:rPr lang="en-US" b="1" dirty="0"/>
              <a:t>APR Do’s and Don’ts</a:t>
            </a:r>
            <a:endParaRPr lang="en-US" dirty="0"/>
          </a:p>
        </p:txBody>
      </p:sp>
      <p:sp>
        <p:nvSpPr>
          <p:cNvPr id="4" name="Slide Number Placeholder 3"/>
          <p:cNvSpPr>
            <a:spLocks noGrp="1"/>
          </p:cNvSpPr>
          <p:nvPr>
            <p:ph type="sldNum" sz="quarter" idx="10"/>
          </p:nvPr>
        </p:nvSpPr>
        <p:spPr/>
        <p:txBody>
          <a:bodyPr/>
          <a:lstStyle/>
          <a:p>
            <a:pPr>
              <a:defRPr/>
            </a:pPr>
            <a:fld id="{694EE62B-8A5D-41D8-A5A8-7E36069CA268}" type="slidenum">
              <a:rPr lang="en-US" smtClean="0">
                <a:solidFill>
                  <a:srgbClr val="FFFFFF"/>
                </a:solidFill>
              </a:rPr>
              <a:pPr>
                <a:defRPr/>
              </a:pPr>
              <a:t>62</a:t>
            </a:fld>
            <a:endParaRPr lang="en-US">
              <a:solidFill>
                <a:srgbClr val="FFFFFF"/>
              </a:solidFill>
              <a:latin typeface="Arial" charset="0"/>
            </a:endParaRPr>
          </a:p>
        </p:txBody>
      </p:sp>
      <p:pic>
        <p:nvPicPr>
          <p:cNvPr id="2050" name="Picture 2" descr="C:\Users\anna\Desktop\UnHappy GO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6769" y="1905000"/>
            <a:ext cx="6330461" cy="41148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1450932" y="2743200"/>
            <a:ext cx="987468" cy="3810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12" name="Straight Arrow Connector 11"/>
          <p:cNvCxnSpPr/>
          <p:nvPr/>
        </p:nvCxnSpPr>
        <p:spPr bwMode="auto">
          <a:xfrm flipH="1" flipV="1">
            <a:off x="7086600" y="4267200"/>
            <a:ext cx="762000" cy="7620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13" name="TextBox 12"/>
          <p:cNvSpPr txBox="1"/>
          <p:nvPr/>
        </p:nvSpPr>
        <p:spPr>
          <a:xfrm>
            <a:off x="7848600" y="4267200"/>
            <a:ext cx="1219200" cy="1569660"/>
          </a:xfrm>
          <a:prstGeom prst="rect">
            <a:avLst/>
          </a:prstGeom>
          <a:noFill/>
        </p:spPr>
        <p:txBody>
          <a:bodyPr wrap="square" rtlCol="0">
            <a:spAutoFit/>
          </a:bodyPr>
          <a:lstStyle/>
          <a:p>
            <a:r>
              <a:rPr lang="en-US" sz="2400" dirty="0" smtClean="0">
                <a:solidFill>
                  <a:srgbClr val="000000"/>
                </a:solidFill>
              </a:rPr>
              <a:t>Oh no! Not again! </a:t>
            </a:r>
            <a:r>
              <a:rPr lang="en-US" sz="2400" dirty="0" smtClean="0">
                <a:solidFill>
                  <a:srgbClr val="000000"/>
                </a:solidFill>
                <a:sym typeface="Wingdings" pitchFamily="2" charset="2"/>
              </a:rPr>
              <a:t></a:t>
            </a:r>
            <a:endParaRPr lang="en-US" sz="2400" dirty="0">
              <a:solidFill>
                <a:srgbClr val="000000"/>
              </a:solidFill>
            </a:endParaRPr>
          </a:p>
        </p:txBody>
      </p:sp>
      <p:sp>
        <p:nvSpPr>
          <p:cNvPr id="15" name="TextBox 14"/>
          <p:cNvSpPr txBox="1"/>
          <p:nvPr/>
        </p:nvSpPr>
        <p:spPr>
          <a:xfrm>
            <a:off x="79332" y="1752600"/>
            <a:ext cx="1371600" cy="1200329"/>
          </a:xfrm>
          <a:prstGeom prst="rect">
            <a:avLst/>
          </a:prstGeom>
          <a:noFill/>
        </p:spPr>
        <p:txBody>
          <a:bodyPr wrap="square" rtlCol="0">
            <a:spAutoFit/>
          </a:bodyPr>
          <a:lstStyle/>
          <a:p>
            <a:r>
              <a:rPr lang="en-US" sz="2400" dirty="0" smtClean="0">
                <a:solidFill>
                  <a:srgbClr val="000000"/>
                </a:solidFill>
              </a:rPr>
              <a:t>Don’t mess with her!</a:t>
            </a:r>
            <a:endParaRPr lang="en-US" sz="2400" dirty="0">
              <a:solidFill>
                <a:srgbClr val="000000"/>
              </a:solidFill>
            </a:endParaRPr>
          </a:p>
        </p:txBody>
      </p:sp>
    </p:spTree>
    <p:extLst>
      <p:ext uri="{BB962C8B-B14F-4D97-AF65-F5344CB8AC3E}">
        <p14:creationId xmlns:p14="http://schemas.microsoft.com/office/powerpoint/2010/main" val="31600587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APR Do’s and Don’ts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63</a:t>
            </a:fld>
            <a:endParaRPr lang="en-US">
              <a:solidFill>
                <a:srgbClr val="FFFFFF"/>
              </a:solidFill>
              <a:latin typeface="Arial" charset="0"/>
            </a:endParaRPr>
          </a:p>
        </p:txBody>
      </p:sp>
      <p:sp>
        <p:nvSpPr>
          <p:cNvPr id="2" name="Subtitle 1"/>
          <p:cNvSpPr>
            <a:spLocks noGrp="1"/>
          </p:cNvSpPr>
          <p:nvPr>
            <p:ph type="subTitle" idx="1"/>
          </p:nvPr>
        </p:nvSpPr>
        <p:spPr>
          <a:xfrm>
            <a:off x="609600" y="1524000"/>
            <a:ext cx="8077200" cy="4800600"/>
          </a:xfrm>
        </p:spPr>
        <p:txBody>
          <a:bodyPr/>
          <a:lstStyle/>
          <a:p>
            <a:pPr algn="l"/>
            <a:r>
              <a:rPr lang="en-US" sz="2600" b="1" dirty="0" smtClean="0"/>
              <a:t>Context:  </a:t>
            </a:r>
            <a:r>
              <a:rPr lang="en-US" sz="2600" dirty="0" smtClean="0">
                <a:solidFill>
                  <a:srgbClr val="529DBE"/>
                </a:solidFill>
              </a:rPr>
              <a:t>OneStar must submit a GPR (Grantee Progress Report) two times each year.  We have 1-2 weeks to put together these reports which mostly include aggregated information taken directly from APRs.</a:t>
            </a:r>
          </a:p>
          <a:p>
            <a:pPr algn="l"/>
            <a:endParaRPr lang="en-US" sz="1400" dirty="0" smtClean="0">
              <a:solidFill>
                <a:srgbClr val="529DBE"/>
              </a:solidFill>
            </a:endParaRPr>
          </a:p>
          <a:p>
            <a:pPr algn="l"/>
            <a:r>
              <a:rPr lang="en-US" sz="2600" b="1" dirty="0" smtClean="0"/>
              <a:t>Goal:  </a:t>
            </a:r>
            <a:r>
              <a:rPr lang="en-US" sz="2600" dirty="0" smtClean="0">
                <a:solidFill>
                  <a:srgbClr val="529DBE"/>
                </a:solidFill>
              </a:rPr>
              <a:t>To submit the </a:t>
            </a:r>
            <a:r>
              <a:rPr lang="en-US" sz="2600" i="1" dirty="0" smtClean="0">
                <a:solidFill>
                  <a:srgbClr val="529DBE"/>
                </a:solidFill>
              </a:rPr>
              <a:t>right</a:t>
            </a:r>
            <a:r>
              <a:rPr lang="en-US" sz="2600" dirty="0" smtClean="0">
                <a:solidFill>
                  <a:srgbClr val="529DBE"/>
                </a:solidFill>
              </a:rPr>
              <a:t> information to CNCS so that have a clear picture of our portfolio’s performance and our Program Officer doesn’t need to ask for additional information.  Also, we want to be efficient with our time and eliminate unnecessary back/forth.</a:t>
            </a:r>
            <a:endParaRPr lang="en-US" sz="2600" dirty="0">
              <a:solidFill>
                <a:srgbClr val="529DBE"/>
              </a:solidFill>
            </a:endParaRPr>
          </a:p>
        </p:txBody>
      </p:sp>
    </p:spTree>
    <p:extLst>
      <p:ext uri="{BB962C8B-B14F-4D97-AF65-F5344CB8AC3E}">
        <p14:creationId xmlns:p14="http://schemas.microsoft.com/office/powerpoint/2010/main" val="19594292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APR Do’s and Don’ts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64</a:t>
            </a:fld>
            <a:endParaRPr lang="en-US">
              <a:solidFill>
                <a:srgbClr val="FFFFFF"/>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463" y="1652588"/>
            <a:ext cx="4121337" cy="436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762000" y="3581400"/>
            <a:ext cx="2057400" cy="1524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6" name="TextBox 5"/>
          <p:cNvSpPr txBox="1"/>
          <p:nvPr/>
        </p:nvSpPr>
        <p:spPr>
          <a:xfrm>
            <a:off x="304800" y="2438400"/>
            <a:ext cx="2362200" cy="923330"/>
          </a:xfrm>
          <a:prstGeom prst="rect">
            <a:avLst/>
          </a:prstGeom>
          <a:noFill/>
        </p:spPr>
        <p:txBody>
          <a:bodyPr wrap="square" rtlCol="0">
            <a:spAutoFit/>
          </a:bodyPr>
          <a:lstStyle/>
          <a:p>
            <a:r>
              <a:rPr lang="en-US" dirty="0" smtClean="0">
                <a:solidFill>
                  <a:srgbClr val="000000"/>
                </a:solidFill>
              </a:rPr>
              <a:t>The rows should match the PMs selected in eGrants.</a:t>
            </a:r>
            <a:endParaRPr lang="en-US" dirty="0">
              <a:solidFill>
                <a:srgbClr val="000000"/>
              </a:solidFill>
            </a:endParaRPr>
          </a:p>
        </p:txBody>
      </p:sp>
    </p:spTree>
    <p:extLst>
      <p:ext uri="{BB962C8B-B14F-4D97-AF65-F5344CB8AC3E}">
        <p14:creationId xmlns:p14="http://schemas.microsoft.com/office/powerpoint/2010/main" val="41937507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65</a:t>
            </a:fld>
            <a:endParaRPr lang="en-US">
              <a:solidFill>
                <a:srgbClr val="FFFFFF"/>
              </a:solidFill>
              <a:latin typeface="Arial" charset="0"/>
            </a:endParaRPr>
          </a:p>
        </p:txBody>
      </p:sp>
      <p:sp>
        <p:nvSpPr>
          <p:cNvPr id="2" name="Subtitle 1"/>
          <p:cNvSpPr>
            <a:spLocks noGrp="1"/>
          </p:cNvSpPr>
          <p:nvPr>
            <p:ph type="subTitle" idx="1"/>
          </p:nvPr>
        </p:nvSpPr>
        <p:spPr>
          <a:xfrm>
            <a:off x="1371600" y="2438400"/>
            <a:ext cx="6400800" cy="1752600"/>
          </a:xfrm>
        </p:spPr>
        <p:txBody>
          <a:bodyPr/>
          <a:lstStyle/>
          <a:p>
            <a:r>
              <a:rPr lang="en-US" dirty="0" smtClean="0"/>
              <a:t>DO copy language </a:t>
            </a:r>
            <a:r>
              <a:rPr lang="en-US" i="1" dirty="0" smtClean="0"/>
              <a:t>exactly</a:t>
            </a:r>
            <a:r>
              <a:rPr lang="en-US" dirty="0" smtClean="0"/>
              <a:t> from your  approved eGrants performance measures into the first four columns as well as the instruments column.  </a:t>
            </a:r>
            <a:endParaRPr lang="en-US" dirty="0"/>
          </a:p>
        </p:txBody>
      </p:sp>
    </p:spTree>
    <p:extLst>
      <p:ext uri="{BB962C8B-B14F-4D97-AF65-F5344CB8AC3E}">
        <p14:creationId xmlns:p14="http://schemas.microsoft.com/office/powerpoint/2010/main" val="39627481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66</a:t>
            </a:fld>
            <a:endParaRPr lang="en-US">
              <a:solidFill>
                <a:srgbClr val="FFFFFF"/>
              </a:solidFill>
              <a:latin typeface="Arial" charset="0"/>
            </a:endParaRPr>
          </a:p>
        </p:txBody>
      </p:sp>
      <p:sp>
        <p:nvSpPr>
          <p:cNvPr id="2" name="Subtitle 1"/>
          <p:cNvSpPr>
            <a:spLocks noGrp="1"/>
          </p:cNvSpPr>
          <p:nvPr>
            <p:ph type="subTitle" idx="1"/>
          </p:nvPr>
        </p:nvSpPr>
        <p:spPr>
          <a:xfrm>
            <a:off x="1371600" y="2438400"/>
            <a:ext cx="6400800" cy="1752600"/>
          </a:xfrm>
        </p:spPr>
        <p:txBody>
          <a:bodyPr/>
          <a:lstStyle/>
          <a:p>
            <a:r>
              <a:rPr lang="en-US" dirty="0" smtClean="0"/>
              <a:t>DO review your last APR(s) to make sure that you remember what was discussed.  </a:t>
            </a:r>
          </a:p>
          <a:p>
            <a:endParaRPr lang="en-US" dirty="0"/>
          </a:p>
          <a:p>
            <a:r>
              <a:rPr lang="en-US" dirty="0" smtClean="0"/>
              <a:t>DO NOT make the same mistakes twice!</a:t>
            </a:r>
            <a:endParaRPr lang="en-US" dirty="0"/>
          </a:p>
        </p:txBody>
      </p:sp>
    </p:spTree>
    <p:extLst>
      <p:ext uri="{BB962C8B-B14F-4D97-AF65-F5344CB8AC3E}">
        <p14:creationId xmlns:p14="http://schemas.microsoft.com/office/powerpoint/2010/main" val="4550807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67</a:t>
            </a:fld>
            <a:endParaRPr lang="en-US">
              <a:solidFill>
                <a:srgbClr val="FFFFFF"/>
              </a:solidFill>
              <a:latin typeface="Arial" charset="0"/>
            </a:endParaRPr>
          </a:p>
        </p:txBody>
      </p:sp>
      <p:sp>
        <p:nvSpPr>
          <p:cNvPr id="2" name="Subtitle 1"/>
          <p:cNvSpPr>
            <a:spLocks noGrp="1"/>
          </p:cNvSpPr>
          <p:nvPr>
            <p:ph type="subTitle" idx="1"/>
          </p:nvPr>
        </p:nvSpPr>
        <p:spPr>
          <a:xfrm>
            <a:off x="1371600" y="2438400"/>
            <a:ext cx="6400800" cy="1752600"/>
          </a:xfrm>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43050"/>
            <a:ext cx="4867605" cy="3405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flipV="1">
            <a:off x="6858000" y="2514600"/>
            <a:ext cx="838200" cy="26670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8" name="TextBox 7"/>
          <p:cNvSpPr txBox="1"/>
          <p:nvPr/>
        </p:nvSpPr>
        <p:spPr>
          <a:xfrm>
            <a:off x="3429000" y="5181600"/>
            <a:ext cx="5410200" cy="1323439"/>
          </a:xfrm>
          <a:prstGeom prst="rect">
            <a:avLst/>
          </a:prstGeom>
          <a:noFill/>
        </p:spPr>
        <p:txBody>
          <a:bodyPr wrap="square" rtlCol="0">
            <a:spAutoFit/>
          </a:bodyPr>
          <a:lstStyle/>
          <a:p>
            <a:r>
              <a:rPr lang="en-US" sz="2000" dirty="0" smtClean="0">
                <a:solidFill>
                  <a:srgbClr val="000000"/>
                </a:solidFill>
              </a:rPr>
              <a:t>DO add at least one “Great Story” that highlights what your members/staff/program do/does best!  In fact, we hope you can submit a few stories!</a:t>
            </a:r>
            <a:endParaRPr lang="en-US" sz="2000" dirty="0">
              <a:solidFill>
                <a:srgbClr val="000000"/>
              </a:solidFill>
            </a:endParaRPr>
          </a:p>
        </p:txBody>
      </p:sp>
    </p:spTree>
    <p:extLst>
      <p:ext uri="{BB962C8B-B14F-4D97-AF65-F5344CB8AC3E}">
        <p14:creationId xmlns:p14="http://schemas.microsoft.com/office/powerpoint/2010/main" val="26926466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68</a:t>
            </a:fld>
            <a:endParaRPr lang="en-US">
              <a:solidFill>
                <a:srgbClr val="FFFFFF"/>
              </a:solidFill>
              <a:latin typeface="Arial" charset="0"/>
            </a:endParaRPr>
          </a:p>
        </p:txBody>
      </p:sp>
      <p:sp>
        <p:nvSpPr>
          <p:cNvPr id="2" name="Subtitle 1"/>
          <p:cNvSpPr>
            <a:spLocks noGrp="1"/>
          </p:cNvSpPr>
          <p:nvPr>
            <p:ph type="subTitle" idx="1"/>
          </p:nvPr>
        </p:nvSpPr>
        <p:spPr>
          <a:xfrm>
            <a:off x="1371600" y="2438400"/>
            <a:ext cx="6400800" cy="1752600"/>
          </a:xfrm>
        </p:spPr>
        <p:txBody>
          <a:bodyPr/>
          <a:lstStyle/>
          <a:p>
            <a:endParaRPr lang="en-US" dirty="0"/>
          </a:p>
        </p:txBody>
      </p:sp>
      <p:cxnSp>
        <p:nvCxnSpPr>
          <p:cNvPr id="7" name="Straight Arrow Connector 6"/>
          <p:cNvCxnSpPr/>
          <p:nvPr/>
        </p:nvCxnSpPr>
        <p:spPr bwMode="auto">
          <a:xfrm flipH="1" flipV="1">
            <a:off x="6553200" y="2514600"/>
            <a:ext cx="838200" cy="9144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9" name="Straight Arrow Connector 8"/>
          <p:cNvCxnSpPr/>
          <p:nvPr/>
        </p:nvCxnSpPr>
        <p:spPr bwMode="auto">
          <a:xfrm flipH="1">
            <a:off x="6553200" y="3429000"/>
            <a:ext cx="838200" cy="5334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10" name="TextBox 9"/>
          <p:cNvSpPr txBox="1"/>
          <p:nvPr/>
        </p:nvSpPr>
        <p:spPr>
          <a:xfrm>
            <a:off x="7391400" y="2487460"/>
            <a:ext cx="1371600" cy="2308324"/>
          </a:xfrm>
          <a:prstGeom prst="rect">
            <a:avLst/>
          </a:prstGeom>
          <a:noFill/>
        </p:spPr>
        <p:txBody>
          <a:bodyPr wrap="square" rtlCol="0">
            <a:spAutoFit/>
          </a:bodyPr>
          <a:lstStyle/>
          <a:p>
            <a:r>
              <a:rPr lang="en-US" sz="2400" dirty="0" smtClean="0">
                <a:solidFill>
                  <a:srgbClr val="000000"/>
                </a:solidFill>
              </a:rPr>
              <a:t>DO a double-check on the data quality!</a:t>
            </a:r>
            <a:endParaRPr lang="en-US" sz="2400" dirty="0">
              <a:solidFill>
                <a:srgbClr val="000000"/>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5745752"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45037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69</a:t>
            </a:fld>
            <a:endParaRPr lang="en-US">
              <a:solidFill>
                <a:srgbClr val="FFFFFF"/>
              </a:solidFill>
              <a:latin typeface="Arial" charset="0"/>
            </a:endParaRPr>
          </a:p>
        </p:txBody>
      </p:sp>
      <p:sp>
        <p:nvSpPr>
          <p:cNvPr id="2" name="Subtitle 1"/>
          <p:cNvSpPr>
            <a:spLocks noGrp="1"/>
          </p:cNvSpPr>
          <p:nvPr>
            <p:ph type="subTitle" idx="1"/>
          </p:nvPr>
        </p:nvSpPr>
        <p:spPr>
          <a:xfrm>
            <a:off x="1143000" y="1600200"/>
            <a:ext cx="7010400" cy="4191000"/>
          </a:xfrm>
        </p:spPr>
        <p:txBody>
          <a:bodyPr/>
          <a:lstStyle/>
          <a:p>
            <a:r>
              <a:rPr lang="en-US" dirty="0" smtClean="0"/>
              <a:t>DO NOT leave unsatisfactory performance unjustified.  </a:t>
            </a:r>
          </a:p>
          <a:p>
            <a:endParaRPr lang="en-US" dirty="0"/>
          </a:p>
          <a:p>
            <a:r>
              <a:rPr lang="en-US" dirty="0" smtClean="0">
                <a:solidFill>
                  <a:srgbClr val="529DBE"/>
                </a:solidFill>
              </a:rPr>
              <a:t>Assume we will need to give a detailed explanation for anything less than targets.  </a:t>
            </a:r>
          </a:p>
          <a:p>
            <a:endParaRPr lang="en-US" dirty="0"/>
          </a:p>
          <a:p>
            <a:r>
              <a:rPr lang="en-US" dirty="0" smtClean="0"/>
              <a:t>In some cases, you may need to also add a corrective action and plan for future improvement.</a:t>
            </a:r>
            <a:endParaRPr lang="en-US" dirty="0"/>
          </a:p>
        </p:txBody>
      </p:sp>
    </p:spTree>
    <p:extLst>
      <p:ext uri="{BB962C8B-B14F-4D97-AF65-F5344CB8AC3E}">
        <p14:creationId xmlns:p14="http://schemas.microsoft.com/office/powerpoint/2010/main" val="2470937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Welcome + Intros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7</a:t>
            </a:fld>
            <a:endParaRPr lang="en-US">
              <a:latin typeface="Arial" charset="0"/>
            </a:endParaRPr>
          </a:p>
        </p:txBody>
      </p:sp>
      <p:sp>
        <p:nvSpPr>
          <p:cNvPr id="2" name="Subtitle 1"/>
          <p:cNvSpPr>
            <a:spLocks noGrp="1"/>
          </p:cNvSpPr>
          <p:nvPr>
            <p:ph type="subTitle" idx="1"/>
          </p:nvPr>
        </p:nvSpPr>
        <p:spPr>
          <a:xfrm>
            <a:off x="609600" y="1524000"/>
            <a:ext cx="8001000" cy="4953000"/>
          </a:xfrm>
        </p:spPr>
        <p:txBody>
          <a:bodyPr/>
          <a:lstStyle/>
          <a:p>
            <a:pPr>
              <a:lnSpc>
                <a:spcPct val="80000"/>
              </a:lnSpc>
            </a:pPr>
            <a:r>
              <a:rPr lang="en-US" dirty="0" smtClean="0">
                <a:latin typeface="Helvetica" pitchFamily="34" charset="0"/>
                <a:cs typeface="Helvetica" pitchFamily="34" charset="0"/>
              </a:rPr>
              <a:t>Inventory </a:t>
            </a:r>
            <a:r>
              <a:rPr lang="en-US" dirty="0">
                <a:latin typeface="Helvetica" pitchFamily="34" charset="0"/>
                <a:cs typeface="Helvetica" pitchFamily="34" charset="0"/>
              </a:rPr>
              <a:t>– who’s in the </a:t>
            </a:r>
            <a:r>
              <a:rPr lang="en-US" dirty="0" smtClean="0">
                <a:latin typeface="Helvetica" pitchFamily="34" charset="0"/>
                <a:cs typeface="Helvetica" pitchFamily="34" charset="0"/>
              </a:rPr>
              <a:t>room?</a:t>
            </a:r>
          </a:p>
          <a:p>
            <a:pPr>
              <a:lnSpc>
                <a:spcPct val="80000"/>
              </a:lnSpc>
            </a:pPr>
            <a:endParaRPr lang="en-US" sz="1000" dirty="0">
              <a:latin typeface="Helvetica" pitchFamily="34" charset="0"/>
              <a:cs typeface="Helvetica" pitchFamily="34" charset="0"/>
            </a:endParaRPr>
          </a:p>
          <a:p>
            <a:pPr lvl="1">
              <a:lnSpc>
                <a:spcPct val="80000"/>
              </a:lnSpc>
            </a:pPr>
            <a:r>
              <a:rPr lang="en-US" sz="2600" dirty="0">
                <a:latin typeface="Helvetica" pitchFamily="34" charset="0"/>
                <a:cs typeface="Helvetica" pitchFamily="34" charset="0"/>
              </a:rPr>
              <a:t>AmeriCorps*Texas </a:t>
            </a:r>
            <a:r>
              <a:rPr lang="en-US" sz="2600" dirty="0" smtClean="0">
                <a:latin typeface="Helvetica" pitchFamily="34" charset="0"/>
                <a:cs typeface="Helvetica" pitchFamily="34" charset="0"/>
              </a:rPr>
              <a:t>Programs</a:t>
            </a:r>
          </a:p>
          <a:p>
            <a:pPr lvl="1">
              <a:lnSpc>
                <a:spcPct val="80000"/>
              </a:lnSpc>
            </a:pPr>
            <a:r>
              <a:rPr lang="en-US" sz="2600" dirty="0" smtClean="0">
                <a:latin typeface="Helvetica" pitchFamily="34" charset="0"/>
                <a:cs typeface="Helvetica" pitchFamily="34" charset="0"/>
              </a:rPr>
              <a:t>New Planning Grantees</a:t>
            </a:r>
            <a:endParaRPr lang="en-US" sz="2600" dirty="0">
              <a:latin typeface="Helvetica" pitchFamily="34" charset="0"/>
              <a:cs typeface="Helvetica" pitchFamily="34" charset="0"/>
            </a:endParaRPr>
          </a:p>
          <a:p>
            <a:pPr lvl="1">
              <a:lnSpc>
                <a:spcPct val="80000"/>
              </a:lnSpc>
            </a:pPr>
            <a:r>
              <a:rPr lang="en-US" sz="2600" dirty="0" smtClean="0">
                <a:latin typeface="Helvetica" pitchFamily="34" charset="0"/>
                <a:cs typeface="Helvetica" pitchFamily="34" charset="0"/>
              </a:rPr>
              <a:t>National Directs </a:t>
            </a:r>
          </a:p>
          <a:p>
            <a:pPr lvl="1">
              <a:lnSpc>
                <a:spcPct val="80000"/>
              </a:lnSpc>
            </a:pPr>
            <a:r>
              <a:rPr lang="en-US" sz="2600" dirty="0" smtClean="0">
                <a:latin typeface="Helvetica" pitchFamily="34" charset="0"/>
                <a:cs typeface="Helvetica" pitchFamily="34" charset="0"/>
              </a:rPr>
              <a:t>&lt;5 years AmeriCorps experience</a:t>
            </a:r>
          </a:p>
          <a:p>
            <a:pPr lvl="1">
              <a:lnSpc>
                <a:spcPct val="80000"/>
              </a:lnSpc>
            </a:pPr>
            <a:r>
              <a:rPr lang="en-US" sz="2600" dirty="0" smtClean="0">
                <a:latin typeface="Helvetica" pitchFamily="34" charset="0"/>
                <a:cs typeface="Helvetica" pitchFamily="34" charset="0"/>
              </a:rPr>
              <a:t>5</a:t>
            </a:r>
            <a:r>
              <a:rPr lang="en-US" sz="2600" dirty="0">
                <a:latin typeface="Helvetica" pitchFamily="34" charset="0"/>
                <a:cs typeface="Helvetica" pitchFamily="34" charset="0"/>
              </a:rPr>
              <a:t>+ years AmeriCorps experience</a:t>
            </a:r>
          </a:p>
          <a:p>
            <a:pPr lvl="1">
              <a:lnSpc>
                <a:spcPct val="80000"/>
              </a:lnSpc>
            </a:pPr>
            <a:r>
              <a:rPr lang="en-US" sz="2600" dirty="0">
                <a:latin typeface="Helvetica" pitchFamily="34" charset="0"/>
                <a:cs typeface="Helvetica" pitchFamily="34" charset="0"/>
              </a:rPr>
              <a:t>AmeriCorps Alums</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38362"/>
            <a:ext cx="5047488"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4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29699"/>
                                        </p:tgtEl>
                                        <p:attrNameLst>
                                          <p:attrName>style.visibility</p:attrName>
                                        </p:attrNameLst>
                                      </p:cBhvr>
                                      <p:to>
                                        <p:strVal val="visible"/>
                                      </p:to>
                                    </p:set>
                                    <p:anim calcmode="lin" valueType="num">
                                      <p:cBhvr additive="base">
                                        <p:cTn id="31" dur="500" fill="hold"/>
                                        <p:tgtEl>
                                          <p:spTgt spid="29699"/>
                                        </p:tgtEl>
                                        <p:attrNameLst>
                                          <p:attrName>ppt_x</p:attrName>
                                        </p:attrNameLst>
                                      </p:cBhvr>
                                      <p:tavLst>
                                        <p:tav tm="0">
                                          <p:val>
                                            <p:strVal val="0-#ppt_w/2"/>
                                          </p:val>
                                        </p:tav>
                                        <p:tav tm="100000">
                                          <p:val>
                                            <p:strVal val="#ppt_x"/>
                                          </p:val>
                                        </p:tav>
                                      </p:tavLst>
                                    </p:anim>
                                    <p:anim calcmode="lin" valueType="num">
                                      <p:cBhvr additive="base">
                                        <p:cTn id="32" dur="500" fill="hold"/>
                                        <p:tgtEl>
                                          <p:spTgt spid="296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70</a:t>
            </a:fld>
            <a:endParaRPr lang="en-US">
              <a:solidFill>
                <a:srgbClr val="FFFFFF"/>
              </a:solidFill>
              <a:latin typeface="Arial"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73" y="4191000"/>
            <a:ext cx="8770327"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bwMode="auto">
          <a:xfrm flipH="1">
            <a:off x="1828800" y="3505200"/>
            <a:ext cx="1219200" cy="5334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17" name="Straight Arrow Connector 16"/>
          <p:cNvCxnSpPr/>
          <p:nvPr/>
        </p:nvCxnSpPr>
        <p:spPr bwMode="auto">
          <a:xfrm>
            <a:off x="3962400" y="3581400"/>
            <a:ext cx="0" cy="5334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19" name="Straight Arrow Connector 18"/>
          <p:cNvCxnSpPr/>
          <p:nvPr/>
        </p:nvCxnSpPr>
        <p:spPr bwMode="auto">
          <a:xfrm>
            <a:off x="6172200" y="3581400"/>
            <a:ext cx="0" cy="5334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21" name="Straight Arrow Connector 20"/>
          <p:cNvCxnSpPr/>
          <p:nvPr/>
        </p:nvCxnSpPr>
        <p:spPr bwMode="auto">
          <a:xfrm>
            <a:off x="7010400" y="3505200"/>
            <a:ext cx="1295400" cy="5334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22" name="TextBox 21"/>
          <p:cNvSpPr txBox="1"/>
          <p:nvPr/>
        </p:nvSpPr>
        <p:spPr>
          <a:xfrm>
            <a:off x="1181099" y="1524000"/>
            <a:ext cx="7191375" cy="1938992"/>
          </a:xfrm>
          <a:prstGeom prst="rect">
            <a:avLst/>
          </a:prstGeom>
          <a:noFill/>
        </p:spPr>
        <p:txBody>
          <a:bodyPr wrap="square" rtlCol="0">
            <a:spAutoFit/>
          </a:bodyPr>
          <a:lstStyle/>
          <a:p>
            <a:r>
              <a:rPr lang="en-US" sz="2400" dirty="0" smtClean="0">
                <a:solidFill>
                  <a:srgbClr val="000000"/>
                </a:solidFill>
              </a:rPr>
              <a:t>DO add the three pieces of information for any percentages &lt; 100%.  If all three are less than 100%, you should be including twelve pieces of information.  CNCS requests this information from us specifically so let’s get it right the first time!</a:t>
            </a:r>
            <a:endParaRPr lang="en-US" sz="2400" dirty="0">
              <a:solidFill>
                <a:srgbClr val="000000"/>
              </a:solidFill>
            </a:endParaRPr>
          </a:p>
        </p:txBody>
      </p:sp>
    </p:spTree>
    <p:extLst>
      <p:ext uri="{BB962C8B-B14F-4D97-AF65-F5344CB8AC3E}">
        <p14:creationId xmlns:p14="http://schemas.microsoft.com/office/powerpoint/2010/main" val="10265248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71</a:t>
            </a:fld>
            <a:endParaRPr lang="en-US">
              <a:solidFill>
                <a:srgbClr val="FFFFFF"/>
              </a:solidFill>
              <a:latin typeface="Arial" charset="0"/>
            </a:endParaRPr>
          </a:p>
        </p:txBody>
      </p:sp>
      <p:cxnSp>
        <p:nvCxnSpPr>
          <p:cNvPr id="7" name="Straight Arrow Connector 6"/>
          <p:cNvCxnSpPr/>
          <p:nvPr/>
        </p:nvCxnSpPr>
        <p:spPr bwMode="auto">
          <a:xfrm flipV="1">
            <a:off x="4419600" y="3505200"/>
            <a:ext cx="1371600" cy="9906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8" name="TextBox 7"/>
          <p:cNvSpPr txBox="1"/>
          <p:nvPr/>
        </p:nvSpPr>
        <p:spPr>
          <a:xfrm>
            <a:off x="1371600" y="4659868"/>
            <a:ext cx="6858000" cy="461665"/>
          </a:xfrm>
          <a:prstGeom prst="rect">
            <a:avLst/>
          </a:prstGeom>
          <a:noFill/>
        </p:spPr>
        <p:txBody>
          <a:bodyPr wrap="square" rtlCol="0">
            <a:spAutoFit/>
          </a:bodyPr>
          <a:lstStyle/>
          <a:p>
            <a:r>
              <a:rPr lang="en-US" sz="2400" dirty="0" smtClean="0">
                <a:solidFill>
                  <a:srgbClr val="000000"/>
                </a:solidFill>
              </a:rPr>
              <a:t>DO NOT leave required fields blank.</a:t>
            </a:r>
            <a:endParaRPr lang="en-US" sz="2400" dirty="0">
              <a:solidFill>
                <a:srgbClr val="000000"/>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800" y="3047999"/>
            <a:ext cx="8610600" cy="34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0080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72</a:t>
            </a:fld>
            <a:endParaRPr lang="en-US">
              <a:solidFill>
                <a:srgbClr val="FFFFFF"/>
              </a:solidFill>
              <a:latin typeface="Arial" charset="0"/>
            </a:endParaRPr>
          </a:p>
        </p:txBody>
      </p:sp>
      <p:sp>
        <p:nvSpPr>
          <p:cNvPr id="2" name="Subtitle 1"/>
          <p:cNvSpPr>
            <a:spLocks noGrp="1"/>
          </p:cNvSpPr>
          <p:nvPr>
            <p:ph type="subTitle" idx="1"/>
          </p:nvPr>
        </p:nvSpPr>
        <p:spPr>
          <a:xfrm>
            <a:off x="1371600" y="2438400"/>
            <a:ext cx="6629400" cy="1752600"/>
          </a:xfrm>
        </p:spPr>
        <p:txBody>
          <a:bodyPr/>
          <a:lstStyle/>
          <a:p>
            <a:r>
              <a:rPr lang="en-US" dirty="0" smtClean="0"/>
              <a:t>DO NOT report data by region or service site.  CNCS and OneStar expect data to be aggregated per grant.  </a:t>
            </a:r>
            <a:endParaRPr lang="en-US" dirty="0"/>
          </a:p>
        </p:txBody>
      </p:sp>
    </p:spTree>
    <p:extLst>
      <p:ext uri="{BB962C8B-B14F-4D97-AF65-F5344CB8AC3E}">
        <p14:creationId xmlns:p14="http://schemas.microsoft.com/office/powerpoint/2010/main" val="39406883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73</a:t>
            </a:fld>
            <a:endParaRPr lang="en-US">
              <a:solidFill>
                <a:srgbClr val="FFFFFF"/>
              </a:solidFill>
              <a:latin typeface="Arial" charset="0"/>
            </a:endParaRPr>
          </a:p>
        </p:txBody>
      </p:sp>
      <p:sp>
        <p:nvSpPr>
          <p:cNvPr id="2" name="Subtitle 1"/>
          <p:cNvSpPr>
            <a:spLocks noGrp="1"/>
          </p:cNvSpPr>
          <p:nvPr>
            <p:ph type="subTitle" idx="1"/>
          </p:nvPr>
        </p:nvSpPr>
        <p:spPr>
          <a:xfrm>
            <a:off x="1371600" y="2438400"/>
            <a:ext cx="6400800" cy="2514600"/>
          </a:xfrm>
        </p:spPr>
        <p:txBody>
          <a:bodyPr/>
          <a:lstStyle/>
          <a:p>
            <a:r>
              <a:rPr lang="en-US" dirty="0" smtClean="0"/>
              <a:t>DO NOT use “Great Stories” as a catch-all for information that doesn’t fit in another place.  </a:t>
            </a:r>
          </a:p>
          <a:p>
            <a:endParaRPr lang="en-US" dirty="0" smtClean="0"/>
          </a:p>
          <a:p>
            <a:r>
              <a:rPr lang="en-US" dirty="0" smtClean="0"/>
              <a:t>Use the Accomplishment tab for additional information.  </a:t>
            </a:r>
            <a:endParaRPr lang="en-US" dirty="0"/>
          </a:p>
        </p:txBody>
      </p:sp>
    </p:spTree>
    <p:extLst>
      <p:ext uri="{BB962C8B-B14F-4D97-AF65-F5344CB8AC3E}">
        <p14:creationId xmlns:p14="http://schemas.microsoft.com/office/powerpoint/2010/main" val="25338840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a:t>APR Do’s and Don’ts</a:t>
            </a:r>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74</a:t>
            </a:fld>
            <a:endParaRPr lang="en-US">
              <a:solidFill>
                <a:srgbClr val="FFFFFF"/>
              </a:solidFill>
              <a:latin typeface="Arial" charset="0"/>
            </a:endParaRPr>
          </a:p>
        </p:txBody>
      </p:sp>
      <p:sp>
        <p:nvSpPr>
          <p:cNvPr id="2" name="Subtitle 1"/>
          <p:cNvSpPr>
            <a:spLocks noGrp="1"/>
          </p:cNvSpPr>
          <p:nvPr>
            <p:ph type="subTitle" idx="1"/>
          </p:nvPr>
        </p:nvSpPr>
        <p:spPr>
          <a:xfrm>
            <a:off x="1371600" y="2438400"/>
            <a:ext cx="6400800" cy="1752600"/>
          </a:xfrm>
        </p:spPr>
        <p:txBody>
          <a:bodyPr/>
          <a:lstStyle/>
          <a:p>
            <a:endParaRPr lang="en-US" dirty="0"/>
          </a:p>
        </p:txBody>
      </p:sp>
      <p:pic>
        <p:nvPicPr>
          <p:cNvPr id="3074" name="Picture 2" descr="C:\Users\anna\Desktop\Happy 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828800"/>
            <a:ext cx="4876800" cy="3657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a:off x="1562100" y="2057400"/>
            <a:ext cx="1295400" cy="11430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7" name="Straight Arrow Connector 6"/>
          <p:cNvCxnSpPr/>
          <p:nvPr/>
        </p:nvCxnSpPr>
        <p:spPr bwMode="auto">
          <a:xfrm flipH="1" flipV="1">
            <a:off x="6705600" y="4114800"/>
            <a:ext cx="1143000" cy="5334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8" name="TextBox 7"/>
          <p:cNvSpPr txBox="1"/>
          <p:nvPr/>
        </p:nvSpPr>
        <p:spPr>
          <a:xfrm>
            <a:off x="7391400" y="5029200"/>
            <a:ext cx="1600200" cy="1384995"/>
          </a:xfrm>
          <a:prstGeom prst="rect">
            <a:avLst/>
          </a:prstGeom>
          <a:noFill/>
        </p:spPr>
        <p:txBody>
          <a:bodyPr wrap="square" rtlCol="0">
            <a:spAutoFit/>
          </a:bodyPr>
          <a:lstStyle/>
          <a:p>
            <a:r>
              <a:rPr lang="en-US" sz="2800" dirty="0" smtClean="0">
                <a:solidFill>
                  <a:srgbClr val="000000"/>
                </a:solidFill>
              </a:rPr>
              <a:t>Smiling!</a:t>
            </a:r>
          </a:p>
          <a:p>
            <a:r>
              <a:rPr lang="en-US" sz="2800" dirty="0" smtClean="0">
                <a:solidFill>
                  <a:srgbClr val="000000"/>
                </a:solidFill>
              </a:rPr>
              <a:t>Thumbs  up!</a:t>
            </a:r>
            <a:endParaRPr lang="en-US" sz="2800" dirty="0">
              <a:solidFill>
                <a:srgbClr val="000000"/>
              </a:solidFill>
            </a:endParaRPr>
          </a:p>
        </p:txBody>
      </p:sp>
      <p:sp>
        <p:nvSpPr>
          <p:cNvPr id="10" name="TextBox 9"/>
          <p:cNvSpPr txBox="1"/>
          <p:nvPr/>
        </p:nvSpPr>
        <p:spPr>
          <a:xfrm>
            <a:off x="86638" y="1447800"/>
            <a:ext cx="1818362" cy="1384995"/>
          </a:xfrm>
          <a:prstGeom prst="rect">
            <a:avLst/>
          </a:prstGeom>
          <a:noFill/>
        </p:spPr>
        <p:txBody>
          <a:bodyPr wrap="square" rtlCol="0">
            <a:spAutoFit/>
          </a:bodyPr>
          <a:lstStyle/>
          <a:p>
            <a:r>
              <a:rPr lang="en-US" sz="2800" dirty="0" smtClean="0">
                <a:solidFill>
                  <a:srgbClr val="000000"/>
                </a:solidFill>
              </a:rPr>
              <a:t>10 out of 10!  </a:t>
            </a:r>
          </a:p>
          <a:p>
            <a:r>
              <a:rPr lang="en-US" sz="2800" dirty="0" smtClean="0">
                <a:solidFill>
                  <a:srgbClr val="000000"/>
                </a:solidFill>
              </a:rPr>
              <a:t>Smiles!</a:t>
            </a:r>
            <a:endParaRPr lang="en-US" sz="2800" dirty="0">
              <a:solidFill>
                <a:srgbClr val="000000"/>
              </a:solidFill>
            </a:endParaRPr>
          </a:p>
        </p:txBody>
      </p:sp>
    </p:spTree>
    <p:extLst>
      <p:ext uri="{BB962C8B-B14F-4D97-AF65-F5344CB8AC3E}">
        <p14:creationId xmlns:p14="http://schemas.microsoft.com/office/powerpoint/2010/main" val="2740236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614690"/>
            <a:ext cx="6477000" cy="523220"/>
          </a:xfrm>
        </p:spPr>
        <p:txBody>
          <a:bodyPr/>
          <a:lstStyle/>
          <a:p>
            <a:pPr eaLnBrk="1" hangingPunct="1"/>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75</a:t>
            </a:fld>
            <a:endParaRPr lang="en-US">
              <a:latin typeface="Arial"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63436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1865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76</a:t>
            </a:fld>
            <a:endParaRPr lang="en-US">
              <a:latin typeface="Arial" charset="0"/>
            </a:endParaRP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752600"/>
            <a:ext cx="5047488"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1451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572869"/>
            <a:ext cx="6477000" cy="646331"/>
          </a:xfrm>
        </p:spPr>
        <p:txBody>
          <a:bodyPr/>
          <a:lstStyle/>
          <a:p>
            <a:pPr eaLnBrk="1" hangingPunct="1"/>
            <a:r>
              <a:rPr lang="en-US" sz="3600" b="1" dirty="0" smtClean="0"/>
              <a:t>Stretch Break</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77</a:t>
            </a:fld>
            <a:endParaRPr lang="en-US" dirty="0">
              <a:latin typeface="Arial" charset="0"/>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4262437" cy="426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15000" y="1633240"/>
            <a:ext cx="2819400" cy="4462760"/>
          </a:xfrm>
          <a:prstGeom prst="rect">
            <a:avLst/>
          </a:prstGeom>
          <a:noFill/>
        </p:spPr>
        <p:txBody>
          <a:bodyPr wrap="square" rtlCol="0">
            <a:spAutoFit/>
          </a:bodyPr>
          <a:lstStyle/>
          <a:p>
            <a:pPr algn="ctr"/>
            <a:r>
              <a:rPr lang="en-US" sz="3600" b="1" dirty="0" smtClean="0">
                <a:solidFill>
                  <a:srgbClr val="529DBE"/>
                </a:solidFill>
              </a:rPr>
              <a:t>60 seconds!</a:t>
            </a:r>
          </a:p>
          <a:p>
            <a:pPr algn="ctr"/>
            <a:endParaRPr lang="en-US" sz="3600" b="1" dirty="0">
              <a:solidFill>
                <a:srgbClr val="529DBE"/>
              </a:solidFill>
            </a:endParaRPr>
          </a:p>
          <a:p>
            <a:pPr algn="ctr"/>
            <a:r>
              <a:rPr lang="en-US" sz="3600" b="1" dirty="0" smtClean="0">
                <a:solidFill>
                  <a:srgbClr val="529DBE"/>
                </a:solidFill>
              </a:rPr>
              <a:t>Video:</a:t>
            </a:r>
          </a:p>
          <a:p>
            <a:r>
              <a:rPr lang="en-US" sz="2800" u="sng" dirty="0">
                <a:hlinkClick r:id="rId4"/>
              </a:rPr>
              <a:t>http://www.youtube.com/watch?v=K-cvcjvRokA&amp;sns=em</a:t>
            </a:r>
            <a:endParaRPr lang="en-US" sz="2800" dirty="0"/>
          </a:p>
        </p:txBody>
      </p:sp>
    </p:spTree>
    <p:extLst>
      <p:ext uri="{BB962C8B-B14F-4D97-AF65-F5344CB8AC3E}">
        <p14:creationId xmlns:p14="http://schemas.microsoft.com/office/powerpoint/2010/main" val="36058453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63B802A-BAF8-4451-A3E8-6F84BD109C12}" type="slidenum">
              <a:rPr lang="en-US">
                <a:solidFill>
                  <a:srgbClr val="FFFFFF"/>
                </a:solidFill>
              </a:rPr>
              <a:pPr>
                <a:defRPr/>
              </a:pPr>
              <a:t>78</a:t>
            </a:fld>
            <a:endParaRPr lang="en-US">
              <a:solidFill>
                <a:srgbClr val="FFFFFF"/>
              </a:solidFill>
              <a:latin typeface="Arial" charset="0"/>
            </a:endParaRPr>
          </a:p>
        </p:txBody>
      </p:sp>
      <p:pic>
        <p:nvPicPr>
          <p:cNvPr id="1433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ubtitle 4"/>
          <p:cNvSpPr>
            <a:spLocks noGrp="1"/>
          </p:cNvSpPr>
          <p:nvPr>
            <p:ph type="subTitle" idx="1"/>
          </p:nvPr>
        </p:nvSpPr>
        <p:spPr>
          <a:xfrm>
            <a:off x="838200" y="4267200"/>
            <a:ext cx="7772400" cy="2590800"/>
          </a:xfrm>
        </p:spPr>
        <p:txBody>
          <a:bodyPr/>
          <a:lstStyle/>
          <a:p>
            <a:pPr>
              <a:defRPr/>
            </a:pPr>
            <a:r>
              <a:rPr lang="en-US" sz="3600" b="1" dirty="0" smtClean="0">
                <a:solidFill>
                  <a:schemeClr val="accent3"/>
                </a:solidFill>
                <a:latin typeface="Arial" charset="0"/>
              </a:rPr>
              <a:t>Program Round Robin:</a:t>
            </a:r>
          </a:p>
          <a:p>
            <a:pPr>
              <a:defRPr/>
            </a:pPr>
            <a:r>
              <a:rPr lang="en-US" sz="2400" b="1" dirty="0" smtClean="0">
                <a:solidFill>
                  <a:schemeClr val="accent3"/>
                </a:solidFill>
                <a:latin typeface="Arial" charset="0"/>
              </a:rPr>
              <a:t>Branding, Visibility &amp; Telling (More) Great Stories</a:t>
            </a:r>
          </a:p>
          <a:p>
            <a:pPr>
              <a:defRPr/>
            </a:pPr>
            <a:r>
              <a:rPr lang="en-US" b="1" i="1" dirty="0" smtClean="0">
                <a:solidFill>
                  <a:schemeClr val="accent3"/>
                </a:solidFill>
                <a:latin typeface="Arial" charset="0"/>
              </a:rPr>
              <a:t>Presenter: Emily Steinberg</a:t>
            </a:r>
            <a:endParaRPr lang="en-US" b="1" i="1" dirty="0">
              <a:solidFill>
                <a:schemeClr val="accent3"/>
              </a:solidFill>
              <a:latin typeface="Arial" charset="0"/>
            </a:endParaRPr>
          </a:p>
          <a:p>
            <a:pPr>
              <a:defRPr/>
            </a:pPr>
            <a:endParaRPr lang="en-US" sz="1000" dirty="0" smtClean="0">
              <a:solidFill>
                <a:schemeClr val="accent3"/>
              </a:solidFill>
              <a:latin typeface="Arial" charset="0"/>
            </a:endParaRPr>
          </a:p>
        </p:txBody>
      </p:sp>
    </p:spTree>
    <p:extLst>
      <p:ext uri="{BB962C8B-B14F-4D97-AF65-F5344CB8AC3E}">
        <p14:creationId xmlns:p14="http://schemas.microsoft.com/office/powerpoint/2010/main" val="17639415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548015"/>
            <a:ext cx="4114800" cy="523220"/>
          </a:xfrm>
        </p:spPr>
        <p:txBody>
          <a:bodyPr/>
          <a:lstStyle/>
          <a:p>
            <a:pPr eaLnBrk="1" hangingPunct="1"/>
            <a:r>
              <a:rPr lang="en-US" sz="2800" b="1" dirty="0" smtClean="0"/>
              <a:t>Branding + Visibility</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79</a:t>
            </a:fld>
            <a:endParaRPr lang="en-US">
              <a:solidFill>
                <a:srgbClr val="FFFFFF"/>
              </a:solidFill>
              <a:latin typeface="Arial" charset="0"/>
            </a:endParaRPr>
          </a:p>
        </p:txBody>
      </p:sp>
      <p:pic>
        <p:nvPicPr>
          <p:cNvPr id="5122" name="Picture 2" descr="http://us.123rf.com/400wm/400/400/olechowski/olechowski1208/olechowski120800001/14855642-branding-and-marketing-concept-in-word-tag-cloud-on-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600200"/>
            <a:ext cx="464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975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953000" y="548015"/>
            <a:ext cx="3962400" cy="523220"/>
          </a:xfrm>
        </p:spPr>
        <p:txBody>
          <a:bodyPr/>
          <a:lstStyle/>
          <a:p>
            <a:pPr eaLnBrk="1" hangingPunct="1"/>
            <a:r>
              <a:rPr lang="en-US" sz="2800" b="1" dirty="0" smtClean="0"/>
              <a:t>Welcome + Intros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8</a:t>
            </a:fld>
            <a:endParaRPr lang="en-US">
              <a:latin typeface="Arial" charset="0"/>
            </a:endParaRPr>
          </a:p>
        </p:txBody>
      </p:sp>
      <p:sp>
        <p:nvSpPr>
          <p:cNvPr id="2" name="Subtitle 1"/>
          <p:cNvSpPr>
            <a:spLocks noGrp="1"/>
          </p:cNvSpPr>
          <p:nvPr>
            <p:ph type="subTitle" idx="1"/>
          </p:nvPr>
        </p:nvSpPr>
        <p:spPr>
          <a:xfrm>
            <a:off x="609600" y="1371600"/>
            <a:ext cx="4191000" cy="4953000"/>
          </a:xfrm>
        </p:spPr>
        <p:txBody>
          <a:bodyPr/>
          <a:lstStyle/>
          <a:p>
            <a:pPr algn="l">
              <a:lnSpc>
                <a:spcPct val="80000"/>
              </a:lnSpc>
            </a:pPr>
            <a:endParaRPr lang="en-US" dirty="0" smtClean="0"/>
          </a:p>
          <a:p>
            <a:pPr algn="l">
              <a:lnSpc>
                <a:spcPct val="114000"/>
              </a:lnSpc>
              <a:spcBef>
                <a:spcPts val="0"/>
              </a:spcBef>
            </a:pPr>
            <a:r>
              <a:rPr lang="en-US" sz="3200" dirty="0" smtClean="0"/>
              <a:t>Introductions</a:t>
            </a:r>
            <a:endParaRPr lang="en-US" sz="3200" dirty="0"/>
          </a:p>
          <a:p>
            <a:pPr marL="800100" lvl="1" indent="-342900" algn="l">
              <a:lnSpc>
                <a:spcPct val="114000"/>
              </a:lnSpc>
              <a:spcBef>
                <a:spcPts val="0"/>
              </a:spcBef>
              <a:buFont typeface="Arial" pitchFamily="34" charset="0"/>
              <a:buChar char="•"/>
            </a:pPr>
            <a:r>
              <a:rPr lang="en-US" sz="2800" dirty="0" smtClean="0"/>
              <a:t>Name and title</a:t>
            </a:r>
          </a:p>
          <a:p>
            <a:pPr marL="800100" lvl="1" indent="-342900" algn="l">
              <a:lnSpc>
                <a:spcPct val="114000"/>
              </a:lnSpc>
              <a:spcBef>
                <a:spcPts val="0"/>
              </a:spcBef>
              <a:buFont typeface="Arial" pitchFamily="34" charset="0"/>
              <a:buChar char="•"/>
            </a:pPr>
            <a:r>
              <a:rPr lang="en-US" sz="2800" dirty="0" smtClean="0"/>
              <a:t>Organization</a:t>
            </a:r>
          </a:p>
          <a:p>
            <a:pPr marL="800100" lvl="1" indent="-342900" algn="l">
              <a:lnSpc>
                <a:spcPct val="114000"/>
              </a:lnSpc>
              <a:spcBef>
                <a:spcPts val="0"/>
              </a:spcBef>
              <a:buFont typeface="Arial" pitchFamily="34" charset="0"/>
              <a:buChar char="•"/>
            </a:pPr>
            <a:r>
              <a:rPr lang="en-US" sz="2800" dirty="0" smtClean="0"/>
              <a:t>A word or phrase that you would use to describe this program year</a:t>
            </a:r>
          </a:p>
          <a:p>
            <a:pPr algn="l"/>
            <a:endParaRPr lang="en-US" dirty="0"/>
          </a:p>
        </p:txBody>
      </p:sp>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45480">
            <a:off x="5343605" y="2277468"/>
            <a:ext cx="3366943" cy="2122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6578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80</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pPr algn="l"/>
            <a:r>
              <a:rPr lang="en-US" dirty="0" smtClean="0"/>
              <a:t>Why does branding matter? </a:t>
            </a:r>
          </a:p>
          <a:p>
            <a:pPr marL="457200" indent="-457200" algn="l">
              <a:buFont typeface="Arial" pitchFamily="34" charset="0"/>
              <a:buChar char="•"/>
            </a:pPr>
            <a:r>
              <a:rPr lang="en-US" sz="2400" dirty="0">
                <a:solidFill>
                  <a:srgbClr val="529DBE"/>
                </a:solidFill>
              </a:rPr>
              <a:t>Sends a clear </a:t>
            </a:r>
            <a:r>
              <a:rPr lang="en-US" sz="2400" dirty="0" smtClean="0">
                <a:solidFill>
                  <a:srgbClr val="529DBE"/>
                </a:solidFill>
              </a:rPr>
              <a:t>message</a:t>
            </a:r>
          </a:p>
          <a:p>
            <a:pPr marL="457200" indent="-457200" algn="l">
              <a:buFont typeface="Arial" pitchFamily="34" charset="0"/>
              <a:buChar char="•"/>
            </a:pPr>
            <a:r>
              <a:rPr lang="en-US" sz="2400" dirty="0" smtClean="0">
                <a:solidFill>
                  <a:srgbClr val="529DBE"/>
                </a:solidFill>
              </a:rPr>
              <a:t>Invokes a promise, </a:t>
            </a:r>
          </a:p>
          <a:p>
            <a:pPr algn="l"/>
            <a:r>
              <a:rPr lang="en-US" sz="2400" dirty="0" smtClean="0">
                <a:solidFill>
                  <a:srgbClr val="529DBE"/>
                </a:solidFill>
              </a:rPr>
              <a:t>      a standard of service</a:t>
            </a:r>
            <a:endParaRPr lang="en-US" sz="2400" dirty="0">
              <a:solidFill>
                <a:srgbClr val="529DBE"/>
              </a:solidFill>
            </a:endParaRPr>
          </a:p>
          <a:p>
            <a:pPr marL="457200" indent="-457200" algn="l">
              <a:buFont typeface="Arial" pitchFamily="34" charset="0"/>
              <a:buChar char="•"/>
            </a:pPr>
            <a:r>
              <a:rPr lang="en-US" sz="2400" dirty="0" smtClean="0">
                <a:solidFill>
                  <a:srgbClr val="529DBE"/>
                </a:solidFill>
              </a:rPr>
              <a:t>Makes us stand out, but</a:t>
            </a:r>
          </a:p>
          <a:p>
            <a:pPr lvl="1" algn="l"/>
            <a:r>
              <a:rPr lang="en-US" dirty="0" smtClean="0"/>
              <a:t>also part of something bigger</a:t>
            </a:r>
            <a:endParaRPr lang="en-US" dirty="0" smtClean="0">
              <a:solidFill>
                <a:srgbClr val="529DBE"/>
              </a:solidFill>
            </a:endParaRPr>
          </a:p>
          <a:p>
            <a:pPr marL="457200" indent="-457200" algn="l">
              <a:buFont typeface="Arial" pitchFamily="34" charset="0"/>
              <a:buChar char="•"/>
            </a:pPr>
            <a:endParaRPr lang="en-US" sz="2400" dirty="0" smtClean="0">
              <a:solidFill>
                <a:srgbClr val="529DBE"/>
              </a:solidFill>
            </a:endParaRPr>
          </a:p>
          <a:p>
            <a:pPr algn="l"/>
            <a:endParaRPr lang="en-US" sz="800" dirty="0" smtClean="0">
              <a:solidFill>
                <a:srgbClr val="529DBE"/>
              </a:solidFill>
            </a:endParaRPr>
          </a:p>
          <a:p>
            <a:pPr algn="l"/>
            <a:r>
              <a:rPr lang="en-US" dirty="0">
                <a:solidFill>
                  <a:srgbClr val="529DBE"/>
                </a:solidFill>
              </a:rPr>
              <a:t>	</a:t>
            </a:r>
            <a:r>
              <a:rPr lang="en-US" dirty="0" smtClean="0">
                <a:solidFill>
                  <a:srgbClr val="529DBE"/>
                </a:solidFill>
              </a:rPr>
              <a:t>			           </a:t>
            </a:r>
            <a:r>
              <a:rPr lang="en-US" sz="2400" dirty="0" smtClean="0">
                <a:solidFill>
                  <a:srgbClr val="529DBE"/>
                </a:solidFill>
              </a:rPr>
              <a:t>Let’s </a:t>
            </a:r>
            <a:r>
              <a:rPr lang="en-US" sz="2400" dirty="0">
                <a:solidFill>
                  <a:srgbClr val="529DBE"/>
                </a:solidFill>
              </a:rPr>
              <a:t>keep Wendy happy!</a:t>
            </a:r>
          </a:p>
          <a:p>
            <a:pPr algn="l"/>
            <a:endParaRPr lang="en-US" dirty="0" smtClean="0">
              <a:solidFill>
                <a:srgbClr val="529DBE"/>
              </a:solidFill>
            </a:endParaRPr>
          </a:p>
        </p:txBody>
      </p:sp>
      <p:sp>
        <p:nvSpPr>
          <p:cNvPr id="6" name="Title 3"/>
          <p:cNvSpPr txBox="1">
            <a:spLocks/>
          </p:cNvSpPr>
          <p:nvPr/>
        </p:nvSpPr>
        <p:spPr bwMode="auto">
          <a:xfrm>
            <a:off x="4800600" y="548015"/>
            <a:ext cx="41148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smtClean="0"/>
              <a:t>Branding + Visibility</a:t>
            </a:r>
            <a:endParaRPr lang="en-US" sz="2800" b="1" kern="0" dirty="0" smtClean="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4343400"/>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057400"/>
            <a:ext cx="3505200" cy="233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5180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81</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pPr algn="l"/>
            <a:r>
              <a:rPr lang="en-US" dirty="0" smtClean="0"/>
              <a:t>From 2012-13 Terms &amp; Conditions:</a:t>
            </a:r>
          </a:p>
          <a:p>
            <a:pPr algn="l"/>
            <a:endParaRPr lang="en-US" sz="2400" dirty="0" smtClean="0">
              <a:solidFill>
                <a:srgbClr val="529DBE"/>
              </a:solidFill>
            </a:endParaRPr>
          </a:p>
          <a:p>
            <a:pPr algn="l"/>
            <a:r>
              <a:rPr lang="en-US" sz="2400" dirty="0" smtClean="0">
                <a:solidFill>
                  <a:srgbClr val="529DBE"/>
                </a:solidFill>
              </a:rPr>
              <a:t>B-1: </a:t>
            </a:r>
            <a:r>
              <a:rPr lang="en-US" sz="2400" b="1" cap="all" dirty="0" smtClean="0">
                <a:solidFill>
                  <a:srgbClr val="529DBE"/>
                </a:solidFill>
              </a:rPr>
              <a:t>AFFILIATION WITH THE AMERICORPS NATIONAL SERVICE NETWORK.</a:t>
            </a:r>
            <a:endParaRPr lang="en-US" sz="2400" b="1" dirty="0" smtClean="0">
              <a:solidFill>
                <a:srgbClr val="529DBE"/>
              </a:solidFill>
            </a:endParaRPr>
          </a:p>
          <a:p>
            <a:pPr lvl="2"/>
            <a:endParaRPr lang="en-US" b="1" dirty="0" smtClean="0"/>
          </a:p>
          <a:p>
            <a:pPr marL="457200" lvl="2" algn="l"/>
            <a:r>
              <a:rPr lang="en-US" b="1" dirty="0" smtClean="0"/>
              <a:t>Identification as an AmeriCorps Program or Member.</a:t>
            </a:r>
            <a:r>
              <a:rPr lang="en-US" dirty="0" smtClean="0"/>
              <a:t> The Sub-Grantee </a:t>
            </a:r>
            <a:r>
              <a:rPr lang="en-US" u="sng" dirty="0" smtClean="0"/>
              <a:t>must identify the program as an AmeriCorps program and eligible members as AmeriCorps members</a:t>
            </a:r>
            <a:r>
              <a:rPr lang="en-US" dirty="0" smtClean="0"/>
              <a:t>. All partnership agreements/MOUs related to the AmeriCorps program must explicitly state that the program is an AmeriCorps program and AmeriCorps members are the resource being provided.</a:t>
            </a:r>
            <a:endParaRPr lang="en-US" b="1" dirty="0" smtClean="0"/>
          </a:p>
        </p:txBody>
      </p:sp>
      <p:sp>
        <p:nvSpPr>
          <p:cNvPr id="6" name="Title 3"/>
          <p:cNvSpPr txBox="1">
            <a:spLocks/>
          </p:cNvSpPr>
          <p:nvPr/>
        </p:nvSpPr>
        <p:spPr bwMode="auto">
          <a:xfrm>
            <a:off x="4800600" y="548015"/>
            <a:ext cx="41148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dirty="0" smtClean="0"/>
              <a:t>Branding + Visibility</a:t>
            </a:r>
          </a:p>
        </p:txBody>
      </p:sp>
    </p:spTree>
    <p:extLst>
      <p:ext uri="{BB962C8B-B14F-4D97-AF65-F5344CB8AC3E}">
        <p14:creationId xmlns:p14="http://schemas.microsoft.com/office/powerpoint/2010/main" val="40827552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82</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pPr algn="l"/>
            <a:r>
              <a:rPr lang="en-US" dirty="0" smtClean="0"/>
              <a:t>From 2012-13 Terms &amp; Conditions:</a:t>
            </a:r>
          </a:p>
          <a:p>
            <a:pPr marL="457200" lvl="2" algn="l"/>
            <a:endParaRPr lang="en-US" b="1" dirty="0" smtClean="0"/>
          </a:p>
          <a:p>
            <a:pPr marL="457200" lvl="2" algn="l"/>
            <a:r>
              <a:rPr lang="en-US" b="1" dirty="0" smtClean="0"/>
              <a:t>The </a:t>
            </a:r>
            <a:r>
              <a:rPr lang="en-US" b="1" dirty="0"/>
              <a:t>AmeriCorps Name and Logo.</a:t>
            </a:r>
            <a:r>
              <a:rPr lang="en-US" dirty="0"/>
              <a:t> </a:t>
            </a:r>
            <a:r>
              <a:rPr lang="en-US" dirty="0" smtClean="0"/>
              <a:t>All </a:t>
            </a:r>
            <a:r>
              <a:rPr lang="en-US" dirty="0"/>
              <a:t>Sub-Grantee and Program Sub-Grantee </a:t>
            </a:r>
            <a:r>
              <a:rPr lang="en-US" u="sng" dirty="0"/>
              <a:t>websites must clearly state that they are an AmeriCorps Sub-Grantee and must prominently display the AmeriCorps logo</a:t>
            </a:r>
            <a:r>
              <a:rPr lang="en-US" dirty="0"/>
              <a:t>. Sub-Grantees and Program Sub-Grantees except for Education Award Programs (EAPs) must use the AmeriCorps name and logo on service gear and public materials such as stationary, application forms, recruitment brochures, on-line position posting or other recruitment materials, orientation materials, member curriculum materials, signs, banners, press releases and publications related to their AmeriCorps program in accordance with CNCS </a:t>
            </a:r>
            <a:r>
              <a:rPr lang="en-US" dirty="0" smtClean="0"/>
              <a:t>requirements. </a:t>
            </a:r>
          </a:p>
          <a:p>
            <a:pPr algn="l"/>
            <a:endParaRPr lang="en-US" dirty="0"/>
          </a:p>
          <a:p>
            <a:pPr algn="l"/>
            <a:endParaRPr lang="en-US" dirty="0"/>
          </a:p>
        </p:txBody>
      </p:sp>
      <p:sp>
        <p:nvSpPr>
          <p:cNvPr id="6" name="Title 3"/>
          <p:cNvSpPr txBox="1">
            <a:spLocks/>
          </p:cNvSpPr>
          <p:nvPr/>
        </p:nvSpPr>
        <p:spPr bwMode="auto">
          <a:xfrm>
            <a:off x="4800600" y="548015"/>
            <a:ext cx="41148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smtClean="0"/>
              <a:t>Branding + Visibility</a:t>
            </a:r>
            <a:endParaRPr lang="en-US" sz="2800" b="1" kern="0" dirty="0" smtClean="0"/>
          </a:p>
        </p:txBody>
      </p:sp>
    </p:spTree>
    <p:extLst>
      <p:ext uri="{BB962C8B-B14F-4D97-AF65-F5344CB8AC3E}">
        <p14:creationId xmlns:p14="http://schemas.microsoft.com/office/powerpoint/2010/main" val="29435407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83</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5257800" cy="4724400"/>
          </a:xfrm>
        </p:spPr>
        <p:txBody>
          <a:bodyPr/>
          <a:lstStyle/>
          <a:p>
            <a:pPr algn="l"/>
            <a:r>
              <a:rPr lang="en-US" dirty="0" smtClean="0"/>
              <a:t>Co-branding</a:t>
            </a:r>
          </a:p>
          <a:p>
            <a:pPr marL="457200" indent="-457200" algn="l">
              <a:buFont typeface="Arial" pitchFamily="34" charset="0"/>
              <a:buChar char="•"/>
            </a:pPr>
            <a:r>
              <a:rPr lang="en-US" dirty="0" smtClean="0">
                <a:solidFill>
                  <a:srgbClr val="529DBE"/>
                </a:solidFill>
              </a:rPr>
              <a:t>Difficult to do</a:t>
            </a:r>
          </a:p>
          <a:p>
            <a:pPr marL="457200" indent="-457200" algn="l">
              <a:buFont typeface="Arial" pitchFamily="34" charset="0"/>
              <a:buChar char="•"/>
            </a:pPr>
            <a:r>
              <a:rPr lang="en-US" dirty="0" smtClean="0">
                <a:solidFill>
                  <a:srgbClr val="529DBE"/>
                </a:solidFill>
              </a:rPr>
              <a:t>Refer to CNCS Graphic </a:t>
            </a:r>
            <a:r>
              <a:rPr lang="en-US" dirty="0">
                <a:solidFill>
                  <a:srgbClr val="529DBE"/>
                </a:solidFill>
              </a:rPr>
              <a:t>Standards </a:t>
            </a:r>
            <a:r>
              <a:rPr lang="en-US" dirty="0" smtClean="0">
                <a:solidFill>
                  <a:srgbClr val="529DBE"/>
                </a:solidFill>
              </a:rPr>
              <a:t>Guide</a:t>
            </a:r>
          </a:p>
          <a:p>
            <a:pPr marL="457200" indent="-457200" algn="l">
              <a:buFont typeface="Arial" pitchFamily="34" charset="0"/>
              <a:buChar char="•"/>
            </a:pPr>
            <a:r>
              <a:rPr lang="en-US" dirty="0" smtClean="0">
                <a:solidFill>
                  <a:srgbClr val="529DBE"/>
                </a:solidFill>
              </a:rPr>
              <a:t>Use official </a:t>
            </a:r>
            <a:r>
              <a:rPr lang="en-US" dirty="0">
                <a:solidFill>
                  <a:srgbClr val="529DBE"/>
                </a:solidFill>
              </a:rPr>
              <a:t>logos available </a:t>
            </a:r>
            <a:r>
              <a:rPr lang="en-US" dirty="0" err="1" smtClean="0">
                <a:solidFill>
                  <a:srgbClr val="529DBE"/>
                </a:solidFill>
              </a:rPr>
              <a:t>available</a:t>
            </a:r>
            <a:r>
              <a:rPr lang="en-US" dirty="0" smtClean="0">
                <a:solidFill>
                  <a:srgbClr val="529DBE"/>
                </a:solidFill>
              </a:rPr>
              <a:t> </a:t>
            </a:r>
            <a:r>
              <a:rPr lang="en-US" dirty="0">
                <a:solidFill>
                  <a:srgbClr val="529DBE"/>
                </a:solidFill>
              </a:rPr>
              <a:t>in Pantone Spot Color, grayscale, and reverse </a:t>
            </a:r>
            <a:r>
              <a:rPr lang="en-US" dirty="0" smtClean="0">
                <a:solidFill>
                  <a:srgbClr val="529DBE"/>
                </a:solidFill>
              </a:rPr>
              <a:t>versions: </a:t>
            </a:r>
            <a:r>
              <a:rPr lang="en-US" dirty="0" smtClean="0">
                <a:solidFill>
                  <a:srgbClr val="529DBE"/>
                </a:solidFill>
                <a:hlinkClick r:id="rId3"/>
              </a:rPr>
              <a:t>http</a:t>
            </a:r>
            <a:r>
              <a:rPr lang="en-US" dirty="0">
                <a:solidFill>
                  <a:srgbClr val="529DBE"/>
                </a:solidFill>
                <a:hlinkClick r:id="rId3"/>
              </a:rPr>
              <a:t>://</a:t>
            </a:r>
            <a:r>
              <a:rPr lang="en-US" dirty="0" smtClean="0">
                <a:solidFill>
                  <a:srgbClr val="529DBE"/>
                </a:solidFill>
                <a:hlinkClick r:id="rId3"/>
              </a:rPr>
              <a:t>www.americorps.gov/about/media_kit/logos.asp</a:t>
            </a:r>
            <a:endParaRPr lang="en-US" dirty="0" smtClean="0">
              <a:solidFill>
                <a:srgbClr val="529DBE"/>
              </a:solidFill>
            </a:endParaRPr>
          </a:p>
          <a:p>
            <a:pPr marL="457200" indent="-457200" algn="l">
              <a:buFont typeface="Arial" pitchFamily="34" charset="0"/>
              <a:buChar char="•"/>
            </a:pPr>
            <a:endParaRPr lang="en-US" dirty="0" smtClean="0">
              <a:solidFill>
                <a:srgbClr val="529DBE"/>
              </a:solidFill>
            </a:endParaRPr>
          </a:p>
          <a:p>
            <a:pPr marL="457200" indent="-457200" algn="l">
              <a:buFont typeface="Arial" pitchFamily="34" charset="0"/>
              <a:buChar char="•"/>
            </a:pPr>
            <a:endParaRPr lang="en-US" dirty="0">
              <a:solidFill>
                <a:srgbClr val="529DBE"/>
              </a:solidFill>
            </a:endParaRPr>
          </a:p>
        </p:txBody>
      </p:sp>
      <p:sp>
        <p:nvSpPr>
          <p:cNvPr id="5" name="Title 3"/>
          <p:cNvSpPr txBox="1">
            <a:spLocks/>
          </p:cNvSpPr>
          <p:nvPr/>
        </p:nvSpPr>
        <p:spPr bwMode="auto">
          <a:xfrm>
            <a:off x="4953000" y="533400"/>
            <a:ext cx="41148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dirty="0" smtClean="0"/>
              <a:t>Branding + Visibility</a:t>
            </a:r>
          </a:p>
        </p:txBody>
      </p:sp>
      <p:pic>
        <p:nvPicPr>
          <p:cNvPr id="21505" name="Picture 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828800"/>
            <a:ext cx="278224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4536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84</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6096000" cy="4876800"/>
          </a:xfrm>
        </p:spPr>
        <p:txBody>
          <a:bodyPr/>
          <a:lstStyle/>
          <a:p>
            <a:pPr algn="l"/>
            <a:r>
              <a:rPr lang="en-US" sz="2200" dirty="0" smtClean="0"/>
              <a:t>Graphic Standards to Avoid</a:t>
            </a:r>
          </a:p>
          <a:p>
            <a:pPr marL="457200" indent="-457200" algn="l">
              <a:buFont typeface="Arial" pitchFamily="34" charset="0"/>
              <a:buChar char="•"/>
            </a:pPr>
            <a:r>
              <a:rPr lang="en-US" sz="2200" dirty="0" smtClean="0">
                <a:solidFill>
                  <a:srgbClr val="529DBE"/>
                </a:solidFill>
              </a:rPr>
              <a:t>Never </a:t>
            </a:r>
            <a:r>
              <a:rPr lang="en-US" sz="2200" dirty="0">
                <a:solidFill>
                  <a:srgbClr val="529DBE"/>
                </a:solidFill>
              </a:rPr>
              <a:t>run the </a:t>
            </a:r>
            <a:r>
              <a:rPr lang="en-US" sz="2200" dirty="0" smtClean="0">
                <a:solidFill>
                  <a:srgbClr val="529DBE"/>
                </a:solidFill>
              </a:rPr>
              <a:t>AC logo </a:t>
            </a:r>
            <a:r>
              <a:rPr lang="en-US" sz="2200" dirty="0">
                <a:solidFill>
                  <a:srgbClr val="529DBE"/>
                </a:solidFill>
              </a:rPr>
              <a:t>sideways, </a:t>
            </a:r>
            <a:r>
              <a:rPr lang="en-US" sz="2200" dirty="0" smtClean="0">
                <a:solidFill>
                  <a:srgbClr val="529DBE"/>
                </a:solidFill>
              </a:rPr>
              <a:t>upside down</a:t>
            </a:r>
            <a:r>
              <a:rPr lang="en-US" sz="2200" dirty="0">
                <a:solidFill>
                  <a:srgbClr val="529DBE"/>
                </a:solidFill>
              </a:rPr>
              <a:t>, or placed within a shape.</a:t>
            </a:r>
          </a:p>
          <a:p>
            <a:pPr marL="457200" indent="-457200" algn="l">
              <a:buFont typeface="Arial" pitchFamily="34" charset="0"/>
              <a:buChar char="•"/>
            </a:pPr>
            <a:r>
              <a:rPr lang="en-US" sz="2200" dirty="0">
                <a:solidFill>
                  <a:srgbClr val="529DBE"/>
                </a:solidFill>
              </a:rPr>
              <a:t>Use logos </a:t>
            </a:r>
            <a:r>
              <a:rPr lang="en-US" sz="2200" dirty="0" smtClean="0">
                <a:solidFill>
                  <a:srgbClr val="529DBE"/>
                </a:solidFill>
              </a:rPr>
              <a:t>proportionally; don’t stretch or </a:t>
            </a:r>
            <a:r>
              <a:rPr lang="en-US" sz="2200" dirty="0">
                <a:solidFill>
                  <a:srgbClr val="529DBE"/>
                </a:solidFill>
              </a:rPr>
              <a:t>squeeze</a:t>
            </a:r>
            <a:r>
              <a:rPr lang="en-US" sz="2200" dirty="0" smtClean="0">
                <a:solidFill>
                  <a:srgbClr val="529DBE"/>
                </a:solidFill>
              </a:rPr>
              <a:t>.</a:t>
            </a:r>
          </a:p>
          <a:p>
            <a:pPr marL="457200" indent="-457200" algn="l">
              <a:buFont typeface="Arial" pitchFamily="34" charset="0"/>
              <a:buChar char="•"/>
            </a:pPr>
            <a:r>
              <a:rPr lang="en-US" sz="2200" dirty="0" smtClean="0">
                <a:solidFill>
                  <a:srgbClr val="529DBE"/>
                </a:solidFill>
              </a:rPr>
              <a:t>Don’t use </a:t>
            </a:r>
            <a:r>
              <a:rPr lang="en-US" sz="2200" dirty="0">
                <a:solidFill>
                  <a:srgbClr val="529DBE"/>
                </a:solidFill>
              </a:rPr>
              <a:t>logos </a:t>
            </a:r>
            <a:r>
              <a:rPr lang="en-US" sz="2200" dirty="0" smtClean="0">
                <a:solidFill>
                  <a:srgbClr val="529DBE"/>
                </a:solidFill>
              </a:rPr>
              <a:t>less than </a:t>
            </a:r>
            <a:r>
              <a:rPr lang="en-US" sz="2200" dirty="0">
                <a:solidFill>
                  <a:srgbClr val="529DBE"/>
                </a:solidFill>
              </a:rPr>
              <a:t>½ </a:t>
            </a:r>
            <a:r>
              <a:rPr lang="en-US" sz="2200" dirty="0" smtClean="0">
                <a:solidFill>
                  <a:srgbClr val="529DBE"/>
                </a:solidFill>
              </a:rPr>
              <a:t>inch high.</a:t>
            </a:r>
            <a:endParaRPr lang="en-US" sz="2200" dirty="0">
              <a:solidFill>
                <a:srgbClr val="529DBE"/>
              </a:solidFill>
            </a:endParaRPr>
          </a:p>
          <a:p>
            <a:pPr marL="457200" indent="-457200" algn="l">
              <a:buFont typeface="Arial" pitchFamily="34" charset="0"/>
              <a:buChar char="•"/>
            </a:pPr>
            <a:r>
              <a:rPr lang="en-US" sz="2200" dirty="0" smtClean="0">
                <a:solidFill>
                  <a:srgbClr val="529DBE"/>
                </a:solidFill>
              </a:rPr>
              <a:t>Do </a:t>
            </a:r>
            <a:r>
              <a:rPr lang="en-US" sz="2200" dirty="0">
                <a:solidFill>
                  <a:srgbClr val="529DBE"/>
                </a:solidFill>
              </a:rPr>
              <a:t>not alter the fonts or colors.</a:t>
            </a:r>
          </a:p>
          <a:p>
            <a:pPr marL="457200" indent="-457200" algn="l">
              <a:buFont typeface="Arial" pitchFamily="34" charset="0"/>
              <a:buChar char="•"/>
            </a:pPr>
            <a:r>
              <a:rPr lang="en-US" sz="2200" dirty="0">
                <a:solidFill>
                  <a:srgbClr val="529DBE"/>
                </a:solidFill>
              </a:rPr>
              <a:t>Obtain written permission from </a:t>
            </a:r>
            <a:r>
              <a:rPr lang="en-US" sz="2200" dirty="0" smtClean="0">
                <a:solidFill>
                  <a:srgbClr val="529DBE"/>
                </a:solidFill>
              </a:rPr>
              <a:t>CNCS before </a:t>
            </a:r>
            <a:r>
              <a:rPr lang="en-US" sz="2200" dirty="0">
                <a:solidFill>
                  <a:srgbClr val="529DBE"/>
                </a:solidFill>
              </a:rPr>
              <a:t>using </a:t>
            </a:r>
            <a:r>
              <a:rPr lang="en-US" sz="2200" dirty="0" smtClean="0">
                <a:solidFill>
                  <a:srgbClr val="529DBE"/>
                </a:solidFill>
              </a:rPr>
              <a:t>logos on </a:t>
            </a:r>
            <a:r>
              <a:rPr lang="en-US" sz="2200" dirty="0">
                <a:solidFill>
                  <a:srgbClr val="529DBE"/>
                </a:solidFill>
              </a:rPr>
              <a:t>materials that will be </a:t>
            </a:r>
            <a:r>
              <a:rPr lang="en-US" sz="2200" dirty="0" smtClean="0">
                <a:solidFill>
                  <a:srgbClr val="529DBE"/>
                </a:solidFill>
              </a:rPr>
              <a:t>sold. </a:t>
            </a:r>
            <a:endParaRPr lang="en-US" sz="2200" dirty="0">
              <a:solidFill>
                <a:srgbClr val="529DBE"/>
              </a:solidFill>
            </a:endParaRPr>
          </a:p>
          <a:p>
            <a:pPr marL="457200" indent="-457200" algn="l">
              <a:buFont typeface="Arial" pitchFamily="34" charset="0"/>
              <a:buChar char="•"/>
            </a:pPr>
            <a:r>
              <a:rPr lang="en-US" sz="2200" dirty="0" smtClean="0">
                <a:solidFill>
                  <a:srgbClr val="529DBE"/>
                </a:solidFill>
              </a:rPr>
              <a:t>Don’t use </a:t>
            </a:r>
            <a:r>
              <a:rPr lang="en-US" sz="2200" dirty="0">
                <a:solidFill>
                  <a:srgbClr val="529DBE"/>
                </a:solidFill>
              </a:rPr>
              <a:t>the image of the star in a </a:t>
            </a:r>
            <a:r>
              <a:rPr lang="en-US" sz="2200" dirty="0" smtClean="0">
                <a:solidFill>
                  <a:srgbClr val="529DBE"/>
                </a:solidFill>
              </a:rPr>
              <a:t>red field </a:t>
            </a:r>
            <a:r>
              <a:rPr lang="en-US" sz="2200" dirty="0">
                <a:solidFill>
                  <a:srgbClr val="529DBE"/>
                </a:solidFill>
              </a:rPr>
              <a:t>(or in any other color field other</a:t>
            </a:r>
          </a:p>
          <a:p>
            <a:pPr marL="457200" indent="-457200" algn="l">
              <a:buFont typeface="Arial" pitchFamily="34" charset="0"/>
              <a:buChar char="•"/>
            </a:pPr>
            <a:r>
              <a:rPr lang="en-US" sz="2200" dirty="0">
                <a:solidFill>
                  <a:srgbClr val="529DBE"/>
                </a:solidFill>
              </a:rPr>
              <a:t>than the specified blue</a:t>
            </a:r>
            <a:r>
              <a:rPr lang="en-US" sz="2200" dirty="0" smtClean="0">
                <a:solidFill>
                  <a:srgbClr val="529DBE"/>
                </a:solidFill>
              </a:rPr>
              <a:t>)</a:t>
            </a:r>
            <a:endParaRPr lang="en-US" sz="2200" dirty="0">
              <a:solidFill>
                <a:srgbClr val="529DBE"/>
              </a:solidFill>
            </a:endParaRPr>
          </a:p>
        </p:txBody>
      </p:sp>
      <p:sp>
        <p:nvSpPr>
          <p:cNvPr id="5" name="Title 3"/>
          <p:cNvSpPr txBox="1">
            <a:spLocks/>
          </p:cNvSpPr>
          <p:nvPr/>
        </p:nvSpPr>
        <p:spPr bwMode="auto">
          <a:xfrm>
            <a:off x="4953000" y="533400"/>
            <a:ext cx="41148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dirty="0" smtClean="0"/>
              <a:t>Branding + Visibility</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1447800" cy="214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900" y="3733800"/>
            <a:ext cx="1662113" cy="217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7768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548015"/>
            <a:ext cx="4114800" cy="523220"/>
          </a:xfrm>
        </p:spPr>
        <p:txBody>
          <a:bodyPr/>
          <a:lstStyle/>
          <a:p>
            <a:pPr eaLnBrk="1" hangingPunct="1"/>
            <a:r>
              <a:rPr lang="en-US" sz="2800" b="1" dirty="0" smtClean="0"/>
              <a:t>Shout-outs!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85</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endParaRPr lang="en-US" dirty="0" smtClean="0"/>
          </a:p>
          <a:p>
            <a:endParaRPr lang="en-US" dirty="0" smtClean="0">
              <a:hlinkClick r:id="rId3"/>
            </a:endParaRPr>
          </a:p>
          <a:p>
            <a:endParaRPr lang="en-US" dirty="0">
              <a:hlinkClick r:id="rId3"/>
            </a:endParaRPr>
          </a:p>
          <a:p>
            <a:pPr algn="l"/>
            <a:endParaRPr lang="en-US" dirty="0" smtClean="0"/>
          </a:p>
          <a:p>
            <a:pPr algn="l"/>
            <a:endParaRPr lang="en-US"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17" y="1524000"/>
            <a:ext cx="8512683" cy="47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8234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548015"/>
            <a:ext cx="4114800" cy="523220"/>
          </a:xfrm>
        </p:spPr>
        <p:txBody>
          <a:bodyPr/>
          <a:lstStyle/>
          <a:p>
            <a:pPr eaLnBrk="1" hangingPunct="1"/>
            <a:r>
              <a:rPr lang="en-US" sz="2800" b="1" dirty="0" smtClean="0"/>
              <a:t>Shout-outs!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86</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endParaRPr lang="en-US" dirty="0" smtClean="0"/>
          </a:p>
          <a:p>
            <a:endParaRPr lang="en-US" dirty="0" smtClean="0">
              <a:hlinkClick r:id="rId3"/>
            </a:endParaRPr>
          </a:p>
          <a:p>
            <a:endParaRPr lang="en-US" dirty="0">
              <a:hlinkClick r:id="rId3"/>
            </a:endParaRPr>
          </a:p>
          <a:p>
            <a:pPr algn="l"/>
            <a:endParaRPr lang="en-US" dirty="0" smtClean="0"/>
          </a:p>
          <a:p>
            <a:pPr algn="l"/>
            <a:endParaRPr lang="en-US"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828800"/>
            <a:ext cx="82723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2141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548015"/>
            <a:ext cx="4114800" cy="523220"/>
          </a:xfrm>
        </p:spPr>
        <p:txBody>
          <a:bodyPr/>
          <a:lstStyle/>
          <a:p>
            <a:pPr eaLnBrk="1" hangingPunct="1"/>
            <a:r>
              <a:rPr lang="en-US" sz="2800" b="1" dirty="0" smtClean="0"/>
              <a:t>Shout-outs!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87</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endParaRPr lang="en-US" dirty="0" smtClean="0"/>
          </a:p>
          <a:p>
            <a:endParaRPr lang="en-US" dirty="0" smtClean="0">
              <a:hlinkClick r:id="rId3"/>
            </a:endParaRPr>
          </a:p>
          <a:p>
            <a:endParaRPr lang="en-US" dirty="0">
              <a:hlinkClick r:id="rId3"/>
            </a:endParaRPr>
          </a:p>
          <a:p>
            <a:pPr algn="l"/>
            <a:endParaRPr lang="en-US" dirty="0" smtClean="0"/>
          </a:p>
          <a:p>
            <a:pPr algn="l"/>
            <a:endParaRPr lang="en-US"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23975"/>
            <a:ext cx="8283241"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1030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548015"/>
            <a:ext cx="4114800" cy="523220"/>
          </a:xfrm>
        </p:spPr>
        <p:txBody>
          <a:bodyPr/>
          <a:lstStyle/>
          <a:p>
            <a:pPr eaLnBrk="1" hangingPunct="1"/>
            <a:r>
              <a:rPr lang="en-US" sz="2800" b="1" dirty="0" smtClean="0"/>
              <a:t>Shout-outs!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88</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endParaRPr lang="en-US" dirty="0" smtClean="0"/>
          </a:p>
          <a:p>
            <a:endParaRPr lang="en-US" dirty="0" smtClean="0">
              <a:hlinkClick r:id="rId3"/>
            </a:endParaRPr>
          </a:p>
          <a:p>
            <a:endParaRPr lang="en-US" dirty="0">
              <a:hlinkClick r:id="rId3"/>
            </a:endParaRPr>
          </a:p>
          <a:p>
            <a:pPr algn="l"/>
            <a:endParaRPr lang="en-US" dirty="0" smtClean="0"/>
          </a:p>
          <a:p>
            <a:pPr algn="l"/>
            <a:endParaRPr lang="en-US" dirty="0"/>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25526"/>
            <a:ext cx="7791450" cy="4822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9551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548015"/>
            <a:ext cx="4114800" cy="523220"/>
          </a:xfrm>
        </p:spPr>
        <p:txBody>
          <a:bodyPr/>
          <a:lstStyle/>
          <a:p>
            <a:pPr eaLnBrk="1" hangingPunct="1"/>
            <a:r>
              <a:rPr lang="en-US" sz="2800" b="1" dirty="0" smtClean="0"/>
              <a:t>Shout-outs!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89</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endParaRPr lang="en-US" dirty="0" smtClean="0"/>
          </a:p>
          <a:p>
            <a:endParaRPr lang="en-US" dirty="0" smtClean="0">
              <a:hlinkClick r:id="rId3"/>
            </a:endParaRPr>
          </a:p>
          <a:p>
            <a:endParaRPr lang="en-US" dirty="0">
              <a:hlinkClick r:id="rId3"/>
            </a:endParaRPr>
          </a:p>
          <a:p>
            <a:pPr algn="l"/>
            <a:endParaRPr lang="en-US" dirty="0" smtClean="0"/>
          </a:p>
          <a:p>
            <a:pPr algn="l"/>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397485"/>
            <a:ext cx="7400925" cy="5003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603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332572"/>
            <a:ext cx="4114800" cy="954107"/>
          </a:xfrm>
        </p:spPr>
        <p:txBody>
          <a:bodyPr/>
          <a:lstStyle/>
          <a:p>
            <a:pPr eaLnBrk="1" hangingPunct="1"/>
            <a:r>
              <a:rPr lang="en-US" sz="2800" b="1" dirty="0" smtClean="0"/>
              <a:t>Updates from the Field</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9</a:t>
            </a:fld>
            <a:endParaRPr lang="en-US">
              <a:latin typeface="Arial" charset="0"/>
            </a:endParaRPr>
          </a:p>
        </p:txBody>
      </p:sp>
      <p:sp>
        <p:nvSpPr>
          <p:cNvPr id="2" name="Subtitle 1"/>
          <p:cNvSpPr>
            <a:spLocks noGrp="1"/>
          </p:cNvSpPr>
          <p:nvPr>
            <p:ph type="subTitle" idx="1"/>
          </p:nvPr>
        </p:nvSpPr>
        <p:spPr>
          <a:xfrm>
            <a:off x="381000" y="1371600"/>
            <a:ext cx="5562600" cy="5105400"/>
          </a:xfrm>
        </p:spPr>
        <p:txBody>
          <a:bodyPr/>
          <a:lstStyle/>
          <a:p>
            <a:pPr algn="l"/>
            <a:r>
              <a:rPr lang="en-US" sz="2400" dirty="0" smtClean="0"/>
              <a:t>News from D.C. </a:t>
            </a:r>
          </a:p>
          <a:p>
            <a:pPr marL="800100" lvl="1" indent="-342900" algn="l">
              <a:buFont typeface="Arial" pitchFamily="34" charset="0"/>
              <a:buChar char="•"/>
            </a:pPr>
            <a:r>
              <a:rPr lang="en-US" sz="2200" dirty="0" smtClean="0"/>
              <a:t>CNCS Staffing Changes</a:t>
            </a:r>
          </a:p>
          <a:p>
            <a:pPr marL="800100" lvl="1" indent="-342900" algn="l">
              <a:buFont typeface="Arial" pitchFamily="34" charset="0"/>
              <a:buChar char="•"/>
            </a:pPr>
            <a:r>
              <a:rPr lang="en-US" sz="2200" dirty="0" smtClean="0"/>
              <a:t>New National Service Partnerships</a:t>
            </a:r>
          </a:p>
          <a:p>
            <a:pPr marL="1371600" lvl="2" indent="-457200" algn="l">
              <a:buFont typeface="Arial" pitchFamily="34" charset="0"/>
              <a:buChar char="•"/>
            </a:pPr>
            <a:r>
              <a:rPr lang="en-US" sz="1800" dirty="0" smtClean="0"/>
              <a:t>Department of Ed – School Turnaround </a:t>
            </a:r>
          </a:p>
          <a:p>
            <a:pPr marL="800100" lvl="1" indent="-342900" algn="l">
              <a:buFont typeface="Arial" pitchFamily="34" charset="0"/>
              <a:buChar char="•"/>
            </a:pPr>
            <a:r>
              <a:rPr lang="en-US" sz="2200" dirty="0" smtClean="0"/>
              <a:t>FY13 Federal Budget / Sequestration</a:t>
            </a:r>
          </a:p>
          <a:p>
            <a:pPr marL="800100" lvl="1" indent="-342900" algn="l">
              <a:buFont typeface="Arial" pitchFamily="34" charset="0"/>
              <a:buChar char="•"/>
            </a:pPr>
            <a:r>
              <a:rPr lang="en-US" sz="2200" dirty="0" smtClean="0"/>
              <a:t>America’s Service Commissions</a:t>
            </a:r>
          </a:p>
          <a:p>
            <a:pPr marL="800100" lvl="1" indent="-342900" algn="l">
              <a:buFont typeface="Arial" pitchFamily="34" charset="0"/>
              <a:buChar char="•"/>
            </a:pPr>
            <a:r>
              <a:rPr lang="en-US" sz="2200" dirty="0" smtClean="0"/>
              <a:t>Mayors Day of Recognition – April 9</a:t>
            </a:r>
            <a:endParaRPr lang="en-US" sz="2200" dirty="0"/>
          </a:p>
          <a:p>
            <a:pPr marL="800100" lvl="1" indent="-342900" algn="l">
              <a:buFont typeface="Arial" pitchFamily="34" charset="0"/>
              <a:buChar char="•"/>
            </a:pPr>
            <a:r>
              <a:rPr lang="en-US" sz="2200" dirty="0" smtClean="0"/>
              <a:t>Cluster Trainings – SW Cluster – July 24-26 (Denver) </a:t>
            </a:r>
          </a:p>
          <a:p>
            <a:pPr marL="800100" lvl="1" indent="-342900" algn="l">
              <a:buFont typeface="Arial" pitchFamily="34" charset="0"/>
              <a:buChar char="•"/>
            </a:pPr>
            <a:r>
              <a:rPr lang="en-US" sz="2200" dirty="0" smtClean="0"/>
              <a:t>National Conference &amp; Awards - June 19-21 (DC)</a:t>
            </a:r>
          </a:p>
          <a:p>
            <a:pPr marL="914400" lvl="1" indent="-457200" algn="l">
              <a:buFont typeface="Arial" pitchFamily="34" charset="0"/>
              <a:buChar char="•"/>
            </a:pPr>
            <a:endParaRPr lang="en-US" sz="1800" dirty="0" smtClean="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914400"/>
            <a:ext cx="310246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0"/>
            <a:ext cx="2819400" cy="1249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emily\Pictures\Ed.gov.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2532" y="3048000"/>
            <a:ext cx="1944626" cy="1104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5562600"/>
            <a:ext cx="28575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2" descr="image001"/>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553200" y="4419600"/>
            <a:ext cx="1794060" cy="127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0066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548015"/>
            <a:ext cx="4114800" cy="523220"/>
          </a:xfrm>
        </p:spPr>
        <p:txBody>
          <a:bodyPr/>
          <a:lstStyle/>
          <a:p>
            <a:pPr eaLnBrk="1" hangingPunct="1"/>
            <a:r>
              <a:rPr lang="en-US" sz="2800" b="1" dirty="0" smtClean="0"/>
              <a:t>Shout-outs!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90</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endParaRPr lang="en-US" dirty="0" smtClean="0"/>
          </a:p>
          <a:p>
            <a:endParaRPr lang="en-US" dirty="0" smtClean="0">
              <a:hlinkClick r:id="rId3"/>
            </a:endParaRPr>
          </a:p>
          <a:p>
            <a:endParaRPr lang="en-US" dirty="0">
              <a:hlinkClick r:id="rId3"/>
            </a:endParaRPr>
          </a:p>
          <a:p>
            <a:pPr algn="l"/>
            <a:endParaRPr lang="en-US" dirty="0" smtClean="0"/>
          </a:p>
          <a:p>
            <a:pPr algn="l"/>
            <a:endParaRPr lang="en-US"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7213617" cy="405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572000"/>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7689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548015"/>
            <a:ext cx="4114800" cy="523220"/>
          </a:xfrm>
        </p:spPr>
        <p:txBody>
          <a:bodyPr/>
          <a:lstStyle/>
          <a:p>
            <a:pPr eaLnBrk="1" hangingPunct="1"/>
            <a:r>
              <a:rPr lang="en-US" sz="2800" b="1" dirty="0" smtClean="0"/>
              <a:t>Shout-outs!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91</a:t>
            </a:fld>
            <a:endParaRPr lang="en-US">
              <a:solidFill>
                <a:srgbClr val="FFFFFF"/>
              </a:solidFill>
              <a:latin typeface="Arial" charset="0"/>
            </a:endParaRPr>
          </a:p>
        </p:txBody>
      </p:sp>
      <p:sp>
        <p:nvSpPr>
          <p:cNvPr id="2" name="Subtitle 1"/>
          <p:cNvSpPr>
            <a:spLocks noGrp="1"/>
          </p:cNvSpPr>
          <p:nvPr>
            <p:ph type="subTitle" idx="1"/>
          </p:nvPr>
        </p:nvSpPr>
        <p:spPr>
          <a:xfrm>
            <a:off x="457200" y="1524000"/>
            <a:ext cx="8382000" cy="4724400"/>
          </a:xfrm>
        </p:spPr>
        <p:txBody>
          <a:bodyPr/>
          <a:lstStyle/>
          <a:p>
            <a:endParaRPr lang="en-US" dirty="0" smtClean="0"/>
          </a:p>
          <a:p>
            <a:endParaRPr lang="en-US" dirty="0" smtClean="0">
              <a:hlinkClick r:id="rId3"/>
            </a:endParaRPr>
          </a:p>
          <a:p>
            <a:endParaRPr lang="en-US" dirty="0">
              <a:hlinkClick r:id="rId3"/>
            </a:endParaRPr>
          </a:p>
          <a:p>
            <a:pPr algn="l"/>
            <a:endParaRPr lang="en-US" dirty="0" smtClean="0"/>
          </a:p>
          <a:p>
            <a:pPr algn="l"/>
            <a:endParaRPr lang="en-US"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8259403"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7142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4800600" y="548015"/>
            <a:ext cx="4114800" cy="523220"/>
          </a:xfrm>
        </p:spPr>
        <p:txBody>
          <a:bodyPr/>
          <a:lstStyle/>
          <a:p>
            <a:pPr eaLnBrk="1" hangingPunct="1"/>
            <a:r>
              <a:rPr lang="en-US" sz="2800" b="1" dirty="0" smtClean="0"/>
              <a:t>Telling Great Stories</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92</a:t>
            </a:fld>
            <a:endParaRPr lang="en-US">
              <a:solidFill>
                <a:srgbClr val="FFFFFF"/>
              </a:solidFill>
              <a:latin typeface="Arial" charset="0"/>
            </a:endParaRPr>
          </a:p>
        </p:txBody>
      </p:sp>
      <p:sp>
        <p:nvSpPr>
          <p:cNvPr id="2" name="Subtitle 1"/>
          <p:cNvSpPr>
            <a:spLocks noGrp="1"/>
          </p:cNvSpPr>
          <p:nvPr>
            <p:ph type="subTitle" idx="1"/>
          </p:nvPr>
        </p:nvSpPr>
        <p:spPr>
          <a:xfrm>
            <a:off x="457200" y="1371600"/>
            <a:ext cx="8458200" cy="5105400"/>
          </a:xfrm>
        </p:spPr>
        <p:txBody>
          <a:bodyPr/>
          <a:lstStyle/>
          <a:p>
            <a:pPr algn="l"/>
            <a:r>
              <a:rPr lang="en-US" dirty="0" smtClean="0"/>
              <a:t>Don’t forget to capture great stories along the way! Some ideas….</a:t>
            </a:r>
          </a:p>
          <a:p>
            <a:pPr marL="457200" indent="-457200" algn="l">
              <a:buFont typeface="Arial" pitchFamily="34" charset="0"/>
              <a:buChar char="•"/>
            </a:pPr>
            <a:r>
              <a:rPr lang="en-US" sz="2000" dirty="0" smtClean="0">
                <a:solidFill>
                  <a:srgbClr val="529DBE"/>
                </a:solidFill>
                <a:latin typeface="Helvetica" pitchFamily="32" charset="0"/>
              </a:rPr>
              <a:t>Provide storytelling training to your members/staff. It’s fun!</a:t>
            </a:r>
          </a:p>
          <a:p>
            <a:pPr marL="457200" indent="-457200" algn="l">
              <a:buFont typeface="Arial" pitchFamily="34" charset="0"/>
              <a:buChar char="•"/>
            </a:pPr>
            <a:r>
              <a:rPr lang="en-US" sz="2000" dirty="0" smtClean="0">
                <a:solidFill>
                  <a:srgbClr val="529DBE"/>
                </a:solidFill>
                <a:latin typeface="Helvetica" pitchFamily="32" charset="0"/>
              </a:rPr>
              <a:t>Require members to tell/write their stories throughout the year (as part of training, on reports, etc.). Ask them: </a:t>
            </a:r>
          </a:p>
          <a:p>
            <a:pPr marL="914400" lvl="1" indent="-457200" algn="l">
              <a:buFont typeface="Arial" pitchFamily="34" charset="0"/>
              <a:buChar char="•"/>
            </a:pPr>
            <a:r>
              <a:rPr lang="en-US" sz="1600" dirty="0" smtClean="0">
                <a:latin typeface="Helvetica" pitchFamily="32" charset="0"/>
              </a:rPr>
              <a:t>Why did they join AmeriCorps?</a:t>
            </a:r>
          </a:p>
          <a:p>
            <a:pPr marL="914400" lvl="1" indent="-457200" algn="l">
              <a:buFont typeface="Arial" pitchFamily="34" charset="0"/>
              <a:buChar char="•"/>
            </a:pPr>
            <a:r>
              <a:rPr lang="en-US" sz="1600" dirty="0" smtClean="0">
                <a:latin typeface="Helvetica" pitchFamily="32" charset="0"/>
              </a:rPr>
              <a:t>What is their favorite part of serving in AmeriCorps? </a:t>
            </a:r>
            <a:endParaRPr lang="en-US" sz="2200" dirty="0" smtClean="0">
              <a:solidFill>
                <a:srgbClr val="529DBE"/>
              </a:solidFill>
              <a:latin typeface="Helvetica" pitchFamily="32" charset="0"/>
            </a:endParaRPr>
          </a:p>
          <a:p>
            <a:pPr marL="457200" indent="-457200" algn="l">
              <a:buFont typeface="Arial" pitchFamily="34" charset="0"/>
              <a:buChar char="•"/>
            </a:pPr>
            <a:r>
              <a:rPr lang="en-US" sz="2000" dirty="0" smtClean="0">
                <a:solidFill>
                  <a:srgbClr val="529DBE"/>
                </a:solidFill>
                <a:latin typeface="Helvetica" pitchFamily="32" charset="0"/>
              </a:rPr>
              <a:t>Survey your community partners (schools, agencies, community centers) to provide a quote/story about the impact of your program</a:t>
            </a:r>
          </a:p>
          <a:p>
            <a:pPr marL="457200" indent="-457200" algn="l">
              <a:buFont typeface="Arial" pitchFamily="34" charset="0"/>
              <a:buChar char="•"/>
            </a:pPr>
            <a:r>
              <a:rPr lang="en-US" sz="2000" dirty="0" smtClean="0">
                <a:solidFill>
                  <a:srgbClr val="529DBE"/>
                </a:solidFill>
                <a:latin typeface="Helvetica" pitchFamily="32" charset="0"/>
              </a:rPr>
              <a:t>Dedicate a page on your program/organization’s website to “Stories”</a:t>
            </a:r>
          </a:p>
          <a:p>
            <a:pPr marL="457200" indent="-457200" algn="l">
              <a:buFont typeface="Arial" pitchFamily="34" charset="0"/>
              <a:buChar char="•"/>
            </a:pPr>
            <a:r>
              <a:rPr lang="en-US" sz="2000" dirty="0" smtClean="0">
                <a:solidFill>
                  <a:srgbClr val="529DBE"/>
                </a:solidFill>
                <a:latin typeface="Helvetica" pitchFamily="32" charset="0"/>
              </a:rPr>
              <a:t>Host competitions for members to get their story published in your newsletter/blog/etc.</a:t>
            </a:r>
          </a:p>
          <a:p>
            <a:pPr marL="457200" indent="-457200" algn="l">
              <a:buFont typeface="Arial" pitchFamily="34" charset="0"/>
              <a:buChar char="•"/>
            </a:pPr>
            <a:r>
              <a:rPr lang="en-US" sz="2000" dirty="0" smtClean="0">
                <a:solidFill>
                  <a:srgbClr val="529DBE"/>
                </a:solidFill>
                <a:latin typeface="Helvetica" pitchFamily="32" charset="0"/>
              </a:rPr>
              <a:t>Use social media to post stories as they happen</a:t>
            </a:r>
          </a:p>
          <a:p>
            <a:pPr marL="457200" indent="-457200" algn="l">
              <a:buFont typeface="Arial" pitchFamily="34" charset="0"/>
              <a:buChar char="•"/>
            </a:pPr>
            <a:r>
              <a:rPr lang="en-US" sz="2000" dirty="0" smtClean="0">
                <a:solidFill>
                  <a:srgbClr val="529DBE"/>
                </a:solidFill>
                <a:latin typeface="Helvetica" pitchFamily="32" charset="0"/>
              </a:rPr>
              <a:t>Use smartphones or flip-cams to capture video footage!</a:t>
            </a:r>
          </a:p>
          <a:p>
            <a:pPr marL="457200" indent="-457200" algn="l">
              <a:buFont typeface="Arial" pitchFamily="34" charset="0"/>
              <a:buChar char="•"/>
            </a:pPr>
            <a:endParaRPr lang="en-US" sz="2000" dirty="0" smtClean="0">
              <a:solidFill>
                <a:srgbClr val="529DBE"/>
              </a:solidFill>
              <a:latin typeface="Helvetica" pitchFamily="32" charset="0"/>
            </a:endParaRPr>
          </a:p>
          <a:p>
            <a:pPr marL="457200" indent="-457200" algn="l">
              <a:buFont typeface="Arial" pitchFamily="34" charset="0"/>
              <a:buChar char="•"/>
            </a:pPr>
            <a:endParaRPr lang="en-US" sz="2600" dirty="0" smtClean="0">
              <a:solidFill>
                <a:srgbClr val="529DBE"/>
              </a:solidFill>
              <a:latin typeface="Helvetica" pitchFamily="32" charset="0"/>
            </a:endParaRPr>
          </a:p>
          <a:p>
            <a:pPr algn="l"/>
            <a:endParaRPr lang="en-US" dirty="0" smtClean="0"/>
          </a:p>
          <a:p>
            <a:pPr algn="l"/>
            <a:endParaRPr lang="en-US" dirty="0" smtClean="0"/>
          </a:p>
          <a:p>
            <a:pPr algn="l"/>
            <a:endParaRPr lang="en-US" dirty="0"/>
          </a:p>
        </p:txBody>
      </p:sp>
    </p:spTree>
    <p:extLst>
      <p:ext uri="{BB962C8B-B14F-4D97-AF65-F5344CB8AC3E}">
        <p14:creationId xmlns:p14="http://schemas.microsoft.com/office/powerpoint/2010/main" val="21924717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614690"/>
            <a:ext cx="6477000" cy="523220"/>
          </a:xfrm>
        </p:spPr>
        <p:txBody>
          <a:bodyPr/>
          <a:lstStyle/>
          <a:p>
            <a:pPr eaLnBrk="1" hangingPunct="1"/>
            <a:endParaRPr lang="en-US" sz="2800" b="1" dirty="0" smtClean="0"/>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93</a:t>
            </a:fld>
            <a:endParaRPr lang="en-US">
              <a:latin typeface="Arial"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63436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0690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04368C4-955E-4B05-AE15-EF39BD9F5A81}" type="slidenum">
              <a:rPr lang="en-US">
                <a:solidFill>
                  <a:srgbClr val="FFFFFF"/>
                </a:solidFill>
              </a:rPr>
              <a:pPr>
                <a:defRPr/>
              </a:pPr>
              <a:t>94</a:t>
            </a:fld>
            <a:endParaRPr lang="en-US" dirty="0">
              <a:solidFill>
                <a:srgbClr val="FFFFFF"/>
              </a:solidFill>
              <a:latin typeface="Arial" charset="0"/>
            </a:endParaRPr>
          </a:p>
        </p:txBody>
      </p:sp>
      <p:sp>
        <p:nvSpPr>
          <p:cNvPr id="7" name="Title 3"/>
          <p:cNvSpPr txBox="1">
            <a:spLocks/>
          </p:cNvSpPr>
          <p:nvPr/>
        </p:nvSpPr>
        <p:spPr bwMode="auto">
          <a:xfrm>
            <a:off x="4953000" y="533400"/>
            <a:ext cx="41148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2pPr>
            <a:lvl3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3pPr>
            <a:lvl4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4pPr>
            <a:lvl5pPr algn="r" rtl="0" eaLnBrk="0" fontAlgn="base" hangingPunct="0">
              <a:spcBef>
                <a:spcPct val="0"/>
              </a:spcBef>
              <a:spcAft>
                <a:spcPct val="0"/>
              </a:spcAft>
              <a:defRPr sz="2400">
                <a:solidFill>
                  <a:schemeClr val="bg1"/>
                </a:solidFill>
                <a:latin typeface="Helvetica" pitchFamily="-32" charset="0"/>
                <a:ea typeface="ＭＳ Ｐゴシック" pitchFamily="-32" charset="-128"/>
              </a:defRPr>
            </a:lvl5pPr>
            <a:lvl6pPr marL="457200" algn="r" rtl="0" fontAlgn="base">
              <a:spcBef>
                <a:spcPct val="0"/>
              </a:spcBef>
              <a:spcAft>
                <a:spcPct val="0"/>
              </a:spcAft>
              <a:defRPr sz="2400">
                <a:solidFill>
                  <a:schemeClr val="bg1"/>
                </a:solidFill>
                <a:latin typeface="Helvetica" pitchFamily="-32" charset="0"/>
                <a:ea typeface="ＭＳ Ｐゴシック" pitchFamily="-32" charset="-128"/>
              </a:defRPr>
            </a:lvl6pPr>
            <a:lvl7pPr marL="914400" algn="r" rtl="0" fontAlgn="base">
              <a:spcBef>
                <a:spcPct val="0"/>
              </a:spcBef>
              <a:spcAft>
                <a:spcPct val="0"/>
              </a:spcAft>
              <a:defRPr sz="2400">
                <a:solidFill>
                  <a:schemeClr val="bg1"/>
                </a:solidFill>
                <a:latin typeface="Helvetica" pitchFamily="-32" charset="0"/>
                <a:ea typeface="ＭＳ Ｐゴシック" pitchFamily="-32" charset="-128"/>
              </a:defRPr>
            </a:lvl7pPr>
            <a:lvl8pPr marL="1371600" algn="r" rtl="0" fontAlgn="base">
              <a:spcBef>
                <a:spcPct val="0"/>
              </a:spcBef>
              <a:spcAft>
                <a:spcPct val="0"/>
              </a:spcAft>
              <a:defRPr sz="2400">
                <a:solidFill>
                  <a:schemeClr val="bg1"/>
                </a:solidFill>
                <a:latin typeface="Helvetica" pitchFamily="-32" charset="0"/>
                <a:ea typeface="ＭＳ Ｐゴシック" pitchFamily="-32" charset="-128"/>
              </a:defRPr>
            </a:lvl8pPr>
            <a:lvl9pPr marL="1828800" algn="r" rtl="0" fontAlgn="base">
              <a:spcBef>
                <a:spcPct val="0"/>
              </a:spcBef>
              <a:spcAft>
                <a:spcPct val="0"/>
              </a:spcAft>
              <a:defRPr sz="2400">
                <a:solidFill>
                  <a:schemeClr val="bg1"/>
                </a:solidFill>
                <a:latin typeface="Helvetica" pitchFamily="-32" charset="0"/>
                <a:ea typeface="ＭＳ Ｐゴシック" pitchFamily="-32" charset="-128"/>
              </a:defRPr>
            </a:lvl9pPr>
          </a:lstStyle>
          <a:p>
            <a:pPr eaLnBrk="1" hangingPunct="1"/>
            <a:r>
              <a:rPr lang="en-US" sz="2800" b="1" kern="0" dirty="0" smtClean="0"/>
              <a:t>Branding + Visibility</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57338"/>
            <a:ext cx="6282656" cy="467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78102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514600" y="553135"/>
            <a:ext cx="6477000" cy="646331"/>
          </a:xfrm>
        </p:spPr>
        <p:txBody>
          <a:bodyPr/>
          <a:lstStyle/>
          <a:p>
            <a:pPr eaLnBrk="1" hangingPunct="1"/>
            <a:r>
              <a:rPr lang="en-US" sz="3600" b="1" dirty="0" smtClean="0"/>
              <a:t>Stretch Break</a:t>
            </a:r>
          </a:p>
        </p:txBody>
      </p:sp>
      <p:sp>
        <p:nvSpPr>
          <p:cNvPr id="3" name="Slide Number Placeholder 3"/>
          <p:cNvSpPr>
            <a:spLocks noGrp="1"/>
          </p:cNvSpPr>
          <p:nvPr>
            <p:ph type="sldNum" sz="quarter" idx="10"/>
          </p:nvPr>
        </p:nvSpPr>
        <p:spPr/>
        <p:txBody>
          <a:bodyPr/>
          <a:lstStyle/>
          <a:p>
            <a:pPr>
              <a:defRPr/>
            </a:pPr>
            <a:fld id="{004368C4-955E-4B05-AE15-EF39BD9F5A81}" type="slidenum">
              <a:rPr lang="en-US"/>
              <a:pPr>
                <a:defRPr/>
              </a:pPr>
              <a:t>95</a:t>
            </a:fld>
            <a:endParaRPr lang="en-US" dirty="0">
              <a:latin typeface="Arial" charset="0"/>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4262437" cy="426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38800" y="1981200"/>
            <a:ext cx="2819400" cy="3970318"/>
          </a:xfrm>
          <a:prstGeom prst="rect">
            <a:avLst/>
          </a:prstGeom>
          <a:noFill/>
        </p:spPr>
        <p:txBody>
          <a:bodyPr wrap="square" rtlCol="0">
            <a:spAutoFit/>
          </a:bodyPr>
          <a:lstStyle/>
          <a:p>
            <a:pPr algn="ctr"/>
            <a:r>
              <a:rPr lang="en-US" sz="3600" b="1" dirty="0" smtClean="0">
                <a:solidFill>
                  <a:srgbClr val="529DBE"/>
                </a:solidFill>
              </a:rPr>
              <a:t>60 seconds!</a:t>
            </a:r>
          </a:p>
          <a:p>
            <a:pPr algn="ctr"/>
            <a:endParaRPr lang="en-US" sz="3600" b="1" dirty="0">
              <a:solidFill>
                <a:srgbClr val="529DBE"/>
              </a:solidFill>
            </a:endParaRPr>
          </a:p>
          <a:p>
            <a:pPr algn="ctr"/>
            <a:r>
              <a:rPr lang="en-US" sz="3600" b="1" dirty="0" smtClean="0">
                <a:solidFill>
                  <a:srgbClr val="529DBE"/>
                </a:solidFill>
              </a:rPr>
              <a:t>Video:</a:t>
            </a:r>
          </a:p>
          <a:p>
            <a:pPr algn="ctr"/>
            <a:r>
              <a:rPr lang="en-US" sz="3600" u="sng" dirty="0">
                <a:hlinkClick r:id="rId4"/>
              </a:rPr>
              <a:t>https://vimeo.com/61380481</a:t>
            </a:r>
            <a:endParaRPr lang="en-US" sz="3600" b="1" dirty="0">
              <a:solidFill>
                <a:srgbClr val="529DBE"/>
              </a:solidFill>
            </a:endParaRPr>
          </a:p>
        </p:txBody>
      </p:sp>
    </p:spTree>
    <p:extLst>
      <p:ext uri="{BB962C8B-B14F-4D97-AF65-F5344CB8AC3E}">
        <p14:creationId xmlns:p14="http://schemas.microsoft.com/office/powerpoint/2010/main" val="30353798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63B802A-BAF8-4451-A3E8-6F84BD109C12}" type="slidenum">
              <a:rPr lang="en-US">
                <a:solidFill>
                  <a:srgbClr val="FFFFFF"/>
                </a:solidFill>
              </a:rPr>
              <a:pPr>
                <a:defRPr/>
              </a:pPr>
              <a:t>96</a:t>
            </a:fld>
            <a:endParaRPr lang="en-US">
              <a:solidFill>
                <a:srgbClr val="FFFFFF"/>
              </a:solidFill>
              <a:latin typeface="Arial" charset="0"/>
            </a:endParaRPr>
          </a:p>
        </p:txBody>
      </p:sp>
      <p:pic>
        <p:nvPicPr>
          <p:cNvPr id="1433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ubtitle 4"/>
          <p:cNvSpPr>
            <a:spLocks noGrp="1"/>
          </p:cNvSpPr>
          <p:nvPr>
            <p:ph type="subTitle" idx="1"/>
          </p:nvPr>
        </p:nvSpPr>
        <p:spPr>
          <a:xfrm>
            <a:off x="838200" y="4267200"/>
            <a:ext cx="7772400" cy="2590800"/>
          </a:xfrm>
        </p:spPr>
        <p:txBody>
          <a:bodyPr/>
          <a:lstStyle/>
          <a:p>
            <a:pPr>
              <a:defRPr/>
            </a:pPr>
            <a:r>
              <a:rPr lang="en-US" sz="3600" b="1" dirty="0" smtClean="0">
                <a:solidFill>
                  <a:schemeClr val="accent3"/>
                </a:solidFill>
                <a:latin typeface="Arial" charset="0"/>
              </a:rPr>
              <a:t>Program Round Robin:</a:t>
            </a:r>
          </a:p>
          <a:p>
            <a:pPr>
              <a:defRPr/>
            </a:pPr>
            <a:r>
              <a:rPr lang="en-US" sz="2400" b="1" dirty="0" smtClean="0">
                <a:solidFill>
                  <a:schemeClr val="accent3"/>
                </a:solidFill>
                <a:latin typeface="Arial" charset="0"/>
              </a:rPr>
              <a:t>Performance Measurement &amp; Data Quality Panel</a:t>
            </a:r>
          </a:p>
          <a:p>
            <a:pPr>
              <a:defRPr/>
            </a:pPr>
            <a:r>
              <a:rPr lang="en-US" b="1" i="1" dirty="0" smtClean="0">
                <a:solidFill>
                  <a:schemeClr val="accent3"/>
                </a:solidFill>
                <a:latin typeface="Arial" charset="0"/>
              </a:rPr>
              <a:t>Presenter: Laura West</a:t>
            </a:r>
            <a:endParaRPr lang="en-US" b="1" i="1" dirty="0">
              <a:solidFill>
                <a:schemeClr val="accent3"/>
              </a:solidFill>
              <a:latin typeface="Arial" charset="0"/>
            </a:endParaRPr>
          </a:p>
          <a:p>
            <a:pPr>
              <a:defRPr/>
            </a:pPr>
            <a:endParaRPr lang="en-US" sz="1000" dirty="0" smtClean="0">
              <a:solidFill>
                <a:schemeClr val="accent3"/>
              </a:solidFill>
              <a:latin typeface="Arial" charset="0"/>
            </a:endParaRPr>
          </a:p>
        </p:txBody>
      </p:sp>
    </p:spTree>
    <p:extLst>
      <p:ext uri="{BB962C8B-B14F-4D97-AF65-F5344CB8AC3E}">
        <p14:creationId xmlns:p14="http://schemas.microsoft.com/office/powerpoint/2010/main" val="19993235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PMs + Data Quality</a:t>
            </a:r>
            <a:endParaRPr lang="en-US" b="1" dirty="0"/>
          </a:p>
        </p:txBody>
      </p:sp>
      <p:sp>
        <p:nvSpPr>
          <p:cNvPr id="3" name="Content Placeholder 2"/>
          <p:cNvSpPr>
            <a:spLocks noGrp="1"/>
          </p:cNvSpPr>
          <p:nvPr>
            <p:ph idx="1"/>
          </p:nvPr>
        </p:nvSpPr>
        <p:spPr/>
        <p:txBody>
          <a:bodyPr/>
          <a:lstStyle/>
          <a:p>
            <a:pPr marL="0" indent="0">
              <a:buNone/>
            </a:pPr>
            <a:r>
              <a:rPr lang="en-US" b="1" dirty="0"/>
              <a:t>Performance Measurement</a:t>
            </a:r>
            <a:endParaRPr lang="en-US" dirty="0"/>
          </a:p>
          <a:p>
            <a:endParaRPr lang="en-US" sz="800" dirty="0"/>
          </a:p>
          <a:p>
            <a:r>
              <a:rPr lang="en-US" dirty="0" smtClean="0">
                <a:solidFill>
                  <a:srgbClr val="529DBE"/>
                </a:solidFill>
              </a:rPr>
              <a:t>Introducing… </a:t>
            </a:r>
            <a:r>
              <a:rPr lang="en-US" dirty="0">
                <a:solidFill>
                  <a:srgbClr val="529DBE"/>
                </a:solidFill>
              </a:rPr>
              <a:t>the </a:t>
            </a:r>
            <a:r>
              <a:rPr lang="en-US" i="1" dirty="0" smtClean="0">
                <a:solidFill>
                  <a:srgbClr val="529DBE"/>
                </a:solidFill>
              </a:rPr>
              <a:t>CNCS Performance Measure </a:t>
            </a:r>
            <a:r>
              <a:rPr lang="en-US" i="1" dirty="0">
                <a:solidFill>
                  <a:srgbClr val="529DBE"/>
                </a:solidFill>
              </a:rPr>
              <a:t>Data Quality: Self-Assessment</a:t>
            </a:r>
            <a:endParaRPr lang="en-US" dirty="0">
              <a:solidFill>
                <a:srgbClr val="529DBE"/>
              </a:solidFill>
            </a:endParaRPr>
          </a:p>
          <a:p>
            <a:pPr lvl="0"/>
            <a:r>
              <a:rPr lang="en-US" dirty="0">
                <a:solidFill>
                  <a:srgbClr val="529DBE"/>
                </a:solidFill>
              </a:rPr>
              <a:t>CNCS will incorporate into monitoring in 2014</a:t>
            </a:r>
          </a:p>
          <a:p>
            <a:pPr lvl="0"/>
            <a:r>
              <a:rPr lang="en-US" dirty="0" err="1">
                <a:solidFill>
                  <a:srgbClr val="529DBE"/>
                </a:solidFill>
              </a:rPr>
              <a:t>OneStar</a:t>
            </a:r>
            <a:r>
              <a:rPr lang="en-US">
                <a:solidFill>
                  <a:srgbClr val="529DBE"/>
                </a:solidFill>
              </a:rPr>
              <a:t> </a:t>
            </a:r>
            <a:r>
              <a:rPr lang="en-US" smtClean="0">
                <a:solidFill>
                  <a:srgbClr val="529DBE"/>
                </a:solidFill>
              </a:rPr>
              <a:t>piloting </a:t>
            </a:r>
            <a:r>
              <a:rPr lang="en-US" dirty="0">
                <a:solidFill>
                  <a:srgbClr val="529DBE"/>
                </a:solidFill>
              </a:rPr>
              <a:t>now</a:t>
            </a:r>
          </a:p>
          <a:p>
            <a:pPr lvl="0"/>
            <a:r>
              <a:rPr lang="en-US" dirty="0">
                <a:solidFill>
                  <a:srgbClr val="529DBE"/>
                </a:solidFill>
              </a:rPr>
              <a:t>Assesses </a:t>
            </a:r>
            <a:r>
              <a:rPr lang="en-US" dirty="0" smtClean="0">
                <a:solidFill>
                  <a:srgbClr val="529DBE"/>
                </a:solidFill>
              </a:rPr>
              <a:t>data quality, </a:t>
            </a:r>
            <a:r>
              <a:rPr lang="en-US" u="sng" dirty="0">
                <a:solidFill>
                  <a:srgbClr val="529DBE"/>
                </a:solidFill>
              </a:rPr>
              <a:t>not</a:t>
            </a:r>
            <a:r>
              <a:rPr lang="en-US" dirty="0">
                <a:solidFill>
                  <a:srgbClr val="529DBE"/>
                </a:solidFill>
              </a:rPr>
              <a:t> performance</a:t>
            </a:r>
          </a:p>
        </p:txBody>
      </p:sp>
    </p:spTree>
    <p:extLst>
      <p:ext uri="{BB962C8B-B14F-4D97-AF65-F5344CB8AC3E}">
        <p14:creationId xmlns:p14="http://schemas.microsoft.com/office/powerpoint/2010/main" val="17079087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PMs + Data Quality</a:t>
            </a:r>
            <a:endParaRPr lang="en-US" b="1" dirty="0"/>
          </a:p>
        </p:txBody>
      </p:sp>
      <p:sp>
        <p:nvSpPr>
          <p:cNvPr id="3" name="Content Placeholder 2"/>
          <p:cNvSpPr>
            <a:spLocks noGrp="1"/>
          </p:cNvSpPr>
          <p:nvPr>
            <p:ph idx="1"/>
          </p:nvPr>
        </p:nvSpPr>
        <p:spPr>
          <a:xfrm>
            <a:off x="381000" y="1447800"/>
            <a:ext cx="8610600" cy="5410200"/>
          </a:xfrm>
        </p:spPr>
        <p:txBody>
          <a:bodyPr/>
          <a:lstStyle/>
          <a:p>
            <a:pPr marL="0" indent="0">
              <a:buNone/>
            </a:pPr>
            <a:r>
              <a:rPr lang="en-US" b="1" dirty="0"/>
              <a:t>Performance Measurement</a:t>
            </a:r>
            <a:endParaRPr lang="en-US" dirty="0"/>
          </a:p>
          <a:p>
            <a:pPr marL="0" indent="0">
              <a:buNone/>
            </a:pPr>
            <a:r>
              <a:rPr lang="en-US" sz="800" b="1" dirty="0"/>
              <a:t> </a:t>
            </a:r>
            <a:endParaRPr lang="en-US" sz="800" dirty="0">
              <a:solidFill>
                <a:srgbClr val="529DBE"/>
              </a:solidFill>
            </a:endParaRPr>
          </a:p>
          <a:p>
            <a:pPr marL="0" indent="0">
              <a:buNone/>
            </a:pPr>
            <a:r>
              <a:rPr lang="en-US" b="1" dirty="0">
                <a:solidFill>
                  <a:srgbClr val="529DBE"/>
                </a:solidFill>
              </a:rPr>
              <a:t>CNCS wants to know </a:t>
            </a:r>
            <a:r>
              <a:rPr lang="en-US" b="1" dirty="0" smtClean="0">
                <a:solidFill>
                  <a:srgbClr val="529DBE"/>
                </a:solidFill>
              </a:rPr>
              <a:t>that:</a:t>
            </a:r>
            <a:endParaRPr lang="en-US" dirty="0">
              <a:solidFill>
                <a:srgbClr val="529DBE"/>
              </a:solidFill>
            </a:endParaRPr>
          </a:p>
          <a:p>
            <a:pPr lvl="0"/>
            <a:r>
              <a:rPr lang="en-US" dirty="0">
                <a:solidFill>
                  <a:srgbClr val="529DBE"/>
                </a:solidFill>
              </a:rPr>
              <a:t>You are measuring what you said you will </a:t>
            </a:r>
            <a:r>
              <a:rPr lang="en-US" dirty="0" smtClean="0">
                <a:solidFill>
                  <a:srgbClr val="529DBE"/>
                </a:solidFill>
              </a:rPr>
              <a:t>measure</a:t>
            </a:r>
          </a:p>
          <a:p>
            <a:pPr lvl="0"/>
            <a:r>
              <a:rPr lang="en-US" dirty="0" smtClean="0">
                <a:solidFill>
                  <a:srgbClr val="529DBE"/>
                </a:solidFill>
              </a:rPr>
              <a:t>You </a:t>
            </a:r>
            <a:r>
              <a:rPr lang="en-US" dirty="0">
                <a:solidFill>
                  <a:srgbClr val="529DBE"/>
                </a:solidFill>
              </a:rPr>
              <a:t>have all the data you need to measure </a:t>
            </a:r>
            <a:r>
              <a:rPr lang="en-US" dirty="0" smtClean="0">
                <a:solidFill>
                  <a:srgbClr val="529DBE"/>
                </a:solidFill>
              </a:rPr>
              <a:t>it</a:t>
            </a:r>
          </a:p>
          <a:p>
            <a:pPr lvl="0"/>
            <a:r>
              <a:rPr lang="en-US" dirty="0" smtClean="0">
                <a:solidFill>
                  <a:srgbClr val="529DBE"/>
                </a:solidFill>
              </a:rPr>
              <a:t>You </a:t>
            </a:r>
            <a:r>
              <a:rPr lang="en-US" dirty="0">
                <a:solidFill>
                  <a:srgbClr val="529DBE"/>
                </a:solidFill>
              </a:rPr>
              <a:t>are using standard protocols and procedures to collect </a:t>
            </a:r>
            <a:r>
              <a:rPr lang="en-US" dirty="0" smtClean="0">
                <a:solidFill>
                  <a:srgbClr val="529DBE"/>
                </a:solidFill>
              </a:rPr>
              <a:t>data</a:t>
            </a:r>
          </a:p>
          <a:p>
            <a:pPr lvl="0"/>
            <a:r>
              <a:rPr lang="en-US" dirty="0" smtClean="0">
                <a:solidFill>
                  <a:srgbClr val="529DBE"/>
                </a:solidFill>
              </a:rPr>
              <a:t>Your </a:t>
            </a:r>
            <a:r>
              <a:rPr lang="en-US" dirty="0">
                <a:solidFill>
                  <a:srgbClr val="529DBE"/>
                </a:solidFill>
              </a:rPr>
              <a:t>data are generally </a:t>
            </a:r>
            <a:r>
              <a:rPr lang="en-US" dirty="0" smtClean="0">
                <a:solidFill>
                  <a:srgbClr val="529DBE"/>
                </a:solidFill>
              </a:rPr>
              <a:t>error-free</a:t>
            </a:r>
          </a:p>
          <a:p>
            <a:pPr lvl="0"/>
            <a:r>
              <a:rPr lang="en-US" dirty="0" smtClean="0">
                <a:solidFill>
                  <a:srgbClr val="529DBE"/>
                </a:solidFill>
              </a:rPr>
              <a:t>You </a:t>
            </a:r>
            <a:r>
              <a:rPr lang="en-US" dirty="0">
                <a:solidFill>
                  <a:srgbClr val="529DBE"/>
                </a:solidFill>
              </a:rPr>
              <a:t>have some sort of quality assurance practice in place to ensure the quality of PM data </a:t>
            </a:r>
            <a:r>
              <a:rPr lang="en-US" dirty="0" smtClean="0">
                <a:solidFill>
                  <a:srgbClr val="529DBE"/>
                </a:solidFill>
              </a:rPr>
              <a:t>reported</a:t>
            </a:r>
            <a:endParaRPr lang="en-US" dirty="0">
              <a:solidFill>
                <a:srgbClr val="529DBE"/>
              </a:solidFill>
            </a:endParaRPr>
          </a:p>
        </p:txBody>
      </p:sp>
    </p:spTree>
    <p:extLst>
      <p:ext uri="{BB962C8B-B14F-4D97-AF65-F5344CB8AC3E}">
        <p14:creationId xmlns:p14="http://schemas.microsoft.com/office/powerpoint/2010/main" val="39950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PMs + Data Quality</a:t>
            </a:r>
            <a:endParaRPr lang="en-US" b="1" dirty="0"/>
          </a:p>
        </p:txBody>
      </p:sp>
      <p:sp>
        <p:nvSpPr>
          <p:cNvPr id="3" name="Content Placeholder 2"/>
          <p:cNvSpPr>
            <a:spLocks noGrp="1"/>
          </p:cNvSpPr>
          <p:nvPr>
            <p:ph idx="1"/>
          </p:nvPr>
        </p:nvSpPr>
        <p:spPr>
          <a:xfrm>
            <a:off x="381000" y="1752600"/>
            <a:ext cx="8610600" cy="5410200"/>
          </a:xfrm>
        </p:spPr>
        <p:txBody>
          <a:bodyPr/>
          <a:lstStyle/>
          <a:p>
            <a:pPr marL="0" indent="0">
              <a:buNone/>
            </a:pPr>
            <a:r>
              <a:rPr lang="en-US" b="1" dirty="0" smtClean="0"/>
              <a:t>Welcome to our Panelists!</a:t>
            </a:r>
            <a:endParaRPr lang="en-US" dirty="0"/>
          </a:p>
          <a:p>
            <a:pPr marL="0" indent="0">
              <a:buNone/>
            </a:pPr>
            <a:r>
              <a:rPr lang="en-US" sz="800" b="1" dirty="0"/>
              <a:t> </a:t>
            </a:r>
            <a:endParaRPr lang="en-US" sz="800" dirty="0">
              <a:solidFill>
                <a:srgbClr val="529DBE"/>
              </a:solidFill>
            </a:endParaRPr>
          </a:p>
          <a:p>
            <a:pPr lvl="0"/>
            <a:endParaRPr lang="en-US" sz="800" dirty="0" smtClean="0">
              <a:solidFill>
                <a:srgbClr val="529DBE"/>
              </a:solidFill>
            </a:endParaRPr>
          </a:p>
          <a:p>
            <a:pPr lvl="0" indent="-57150">
              <a:lnSpc>
                <a:spcPct val="150000"/>
              </a:lnSpc>
              <a:spcBef>
                <a:spcPts val="0"/>
              </a:spcBef>
            </a:pPr>
            <a:r>
              <a:rPr lang="en-US" dirty="0" smtClean="0">
                <a:solidFill>
                  <a:srgbClr val="529DBE"/>
                </a:solidFill>
              </a:rPr>
              <a:t>Miranda Spiro, Keep </a:t>
            </a:r>
            <a:r>
              <a:rPr lang="en-US" dirty="0">
                <a:solidFill>
                  <a:srgbClr val="529DBE"/>
                </a:solidFill>
              </a:rPr>
              <a:t>Austin Housed </a:t>
            </a:r>
            <a:r>
              <a:rPr lang="en-US" dirty="0" smtClean="0">
                <a:solidFill>
                  <a:srgbClr val="529DBE"/>
                </a:solidFill>
              </a:rPr>
              <a:t>(OnCorps)</a:t>
            </a:r>
          </a:p>
          <a:p>
            <a:pPr lvl="0" indent="-57150">
              <a:lnSpc>
                <a:spcPct val="150000"/>
              </a:lnSpc>
              <a:spcBef>
                <a:spcPts val="0"/>
              </a:spcBef>
            </a:pPr>
            <a:r>
              <a:rPr lang="en-US" dirty="0" smtClean="0">
                <a:solidFill>
                  <a:srgbClr val="529DBE"/>
                </a:solidFill>
              </a:rPr>
              <a:t>Daniel </a:t>
            </a:r>
            <a:r>
              <a:rPr lang="en-US" dirty="0" err="1" smtClean="0">
                <a:solidFill>
                  <a:srgbClr val="529DBE"/>
                </a:solidFill>
              </a:rPr>
              <a:t>Yarritu</a:t>
            </a:r>
            <a:r>
              <a:rPr lang="en-US" dirty="0" smtClean="0">
                <a:solidFill>
                  <a:srgbClr val="529DBE"/>
                </a:solidFill>
              </a:rPr>
              <a:t>, UT-Brownsville (</a:t>
            </a:r>
            <a:r>
              <a:rPr lang="en-US" dirty="0" err="1" smtClean="0">
                <a:solidFill>
                  <a:srgbClr val="529DBE"/>
                </a:solidFill>
              </a:rPr>
              <a:t>Sharepoint</a:t>
            </a:r>
            <a:r>
              <a:rPr lang="en-US" dirty="0" smtClean="0">
                <a:solidFill>
                  <a:srgbClr val="529DBE"/>
                </a:solidFill>
              </a:rPr>
              <a:t>)</a:t>
            </a:r>
          </a:p>
          <a:p>
            <a:pPr lvl="0" indent="-57150">
              <a:lnSpc>
                <a:spcPct val="150000"/>
              </a:lnSpc>
              <a:spcBef>
                <a:spcPts val="0"/>
              </a:spcBef>
            </a:pPr>
            <a:r>
              <a:rPr lang="en-US" dirty="0" smtClean="0">
                <a:solidFill>
                  <a:srgbClr val="529DBE"/>
                </a:solidFill>
              </a:rPr>
              <a:t>Abby Ames, </a:t>
            </a:r>
            <a:r>
              <a:rPr lang="en-US" dirty="0">
                <a:solidFill>
                  <a:srgbClr val="529DBE"/>
                </a:solidFill>
              </a:rPr>
              <a:t>Breakthrough Austin </a:t>
            </a:r>
            <a:r>
              <a:rPr lang="en-US" dirty="0" smtClean="0">
                <a:solidFill>
                  <a:srgbClr val="529DBE"/>
                </a:solidFill>
              </a:rPr>
              <a:t>(Salesforce)</a:t>
            </a:r>
            <a:endParaRPr lang="en-US" dirty="0">
              <a:solidFill>
                <a:srgbClr val="529DBE"/>
              </a:solidFill>
            </a:endParaRPr>
          </a:p>
        </p:txBody>
      </p:sp>
    </p:spTree>
    <p:extLst>
      <p:ext uri="{BB962C8B-B14F-4D97-AF65-F5344CB8AC3E}">
        <p14:creationId xmlns:p14="http://schemas.microsoft.com/office/powerpoint/2010/main" val="1739302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sf">
  <a:themeElements>
    <a:clrScheme name="o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f">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sf">
  <a:themeElements>
    <a:clrScheme name="o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f">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4003</TotalTime>
  <Words>4563</Words>
  <Application>Microsoft Office PowerPoint</Application>
  <PresentationFormat>On-screen Show (4:3)</PresentationFormat>
  <Paragraphs>830</Paragraphs>
  <Slides>119</Slides>
  <Notes>76</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119</vt:i4>
      </vt:variant>
    </vt:vector>
  </HeadingPairs>
  <TitlesOfParts>
    <vt:vector size="124" baseType="lpstr">
      <vt:lpstr>osf</vt:lpstr>
      <vt:lpstr>Office Theme</vt:lpstr>
      <vt:lpstr>1_Office Theme</vt:lpstr>
      <vt:lpstr>1_osf</vt:lpstr>
      <vt:lpstr>Acrobat Document</vt:lpstr>
      <vt:lpstr>PowerPoint Presentation</vt:lpstr>
      <vt:lpstr>Welcome + Intros</vt:lpstr>
      <vt:lpstr>Welcome + Intros</vt:lpstr>
      <vt:lpstr>Welcome + Intros</vt:lpstr>
      <vt:lpstr>Welcome + Intros</vt:lpstr>
      <vt:lpstr>Welcome + Intros</vt:lpstr>
      <vt:lpstr>Welcome + Intros</vt:lpstr>
      <vt:lpstr>Welcome + Intros</vt:lpstr>
      <vt:lpstr>Updates from the Field</vt:lpstr>
      <vt:lpstr>Updates from the Field</vt:lpstr>
      <vt:lpstr>Updates from the Field</vt:lpstr>
      <vt:lpstr>Grant Making 2013</vt:lpstr>
      <vt:lpstr>Grant Making 2013</vt:lpstr>
      <vt:lpstr>PowerPoint Presentation</vt:lpstr>
      <vt:lpstr>PowerPoint Presentation</vt:lpstr>
      <vt:lpstr>PowerPoint Presentation</vt:lpstr>
      <vt:lpstr>PowerPoint Presentation</vt:lpstr>
      <vt:lpstr>PowerPoint Presentation</vt:lpstr>
      <vt:lpstr>Role in Disaster</vt:lpstr>
      <vt:lpstr>Role in Disaster</vt:lpstr>
      <vt:lpstr>Anna Tangredi</vt:lpstr>
      <vt:lpstr>Phases of a Disaster</vt:lpstr>
      <vt:lpstr>PowerPoint Presentation</vt:lpstr>
      <vt:lpstr>Role of Government</vt:lpstr>
      <vt:lpstr>Texas Division of Emergency Management</vt:lpstr>
      <vt:lpstr>PowerPoint Presentation</vt:lpstr>
      <vt:lpstr>While all disasters are local, the state and federal government are available and will assist.  At some point following the response, the state and federal government will again turn things over to the local government.  Local, State and Federal Government develop plans to respond to disasters. </vt:lpstr>
      <vt:lpstr>PowerPoint Presentation</vt:lpstr>
      <vt:lpstr>PowerPoint Presentation</vt:lpstr>
      <vt:lpstr>Voluntary Agency Liaison (VAL) Role </vt:lpstr>
      <vt:lpstr>PowerPoint Presentation</vt:lpstr>
      <vt:lpstr>A long sleeve see-through leopard leotard with feather collar</vt:lpstr>
      <vt:lpstr>Unaffiliated Volunteers</vt:lpstr>
      <vt:lpstr>Role of AmeriCorps in Texas My Vision</vt:lpstr>
      <vt:lpstr>PowerPoint Presentation</vt:lpstr>
      <vt:lpstr>PowerPoint Presentation</vt:lpstr>
      <vt:lpstr>PowerPoint Presentation</vt:lpstr>
      <vt:lpstr>Texas Conservation Corps Program</vt:lpstr>
      <vt:lpstr>Disaster Response Statement of Work</vt:lpstr>
      <vt:lpstr>Hurricane Rita, Orange, Texas 2005</vt:lpstr>
      <vt:lpstr>Hurricane Katrina, New Orleans, Louisiana 2006, 2007</vt:lpstr>
      <vt:lpstr>Seco Creek Flood, D’Hanis, Texas 2007</vt:lpstr>
      <vt:lpstr>Hurricane Ike, Baytown, Texas 2008</vt:lpstr>
      <vt:lpstr>EF-5 Tornado, Joplin, Missouri 2011 </vt:lpstr>
      <vt:lpstr>Bastrop Complex Wildfire, Bastrop, Texas 2011</vt:lpstr>
      <vt:lpstr>Hurricane Isaac, Baton Rouge &amp; LaPlace, Louisiana 2012</vt:lpstr>
      <vt:lpstr>Hurricane Sandy, NY &amp; NJ 2013</vt:lpstr>
      <vt:lpstr>Role in Disaster</vt:lpstr>
      <vt:lpstr>PowerPoint Presentation</vt:lpstr>
      <vt:lpstr>PowerPoint Presentation</vt:lpstr>
      <vt:lpstr>PowerPoint Presentation</vt:lpstr>
      <vt:lpstr>Inclusion Activities Update</vt:lpstr>
      <vt:lpstr>Inclusion News + Partnerships</vt:lpstr>
      <vt:lpstr>Inclusion Survey Results</vt:lpstr>
      <vt:lpstr>Inclusion Survey Results</vt:lpstr>
      <vt:lpstr>Inclusion Survey Results</vt:lpstr>
      <vt:lpstr> DARS Pilot Panel</vt:lpstr>
      <vt:lpstr>PowerPoint Presentation</vt:lpstr>
      <vt:lpstr>Thank you!</vt:lpstr>
      <vt:lpstr>PowerPoint Presentation</vt:lpstr>
      <vt:lpstr>PowerPoint Presentation</vt:lpstr>
      <vt:lpstr>APR Do’s and Don’ts</vt:lpstr>
      <vt:lpstr>APR Do’s and Don’ts</vt:lpstr>
      <vt:lpstr>APR Do’s and Don’ts</vt:lpstr>
      <vt:lpstr>APR Do’s and Don’ts</vt:lpstr>
      <vt:lpstr>APR Do’s and Don’ts</vt:lpstr>
      <vt:lpstr>APR Do’s and Don’ts</vt:lpstr>
      <vt:lpstr>APR Do’s and Don’ts</vt:lpstr>
      <vt:lpstr>APR Do’s and Don’ts</vt:lpstr>
      <vt:lpstr>APR Do’s and Don’ts</vt:lpstr>
      <vt:lpstr>APR Do’s and Don’ts</vt:lpstr>
      <vt:lpstr>APR Do’s and Don’ts</vt:lpstr>
      <vt:lpstr>APR Do’s and Don’ts</vt:lpstr>
      <vt:lpstr>APR Do’s and Don’ts</vt:lpstr>
      <vt:lpstr>PowerPoint Presentation</vt:lpstr>
      <vt:lpstr>PowerPoint Presentation</vt:lpstr>
      <vt:lpstr>Stretch Break</vt:lpstr>
      <vt:lpstr>PowerPoint Presentation</vt:lpstr>
      <vt:lpstr>Branding + Visibility</vt:lpstr>
      <vt:lpstr>PowerPoint Presentation</vt:lpstr>
      <vt:lpstr>PowerPoint Presentation</vt:lpstr>
      <vt:lpstr>PowerPoint Presentation</vt:lpstr>
      <vt:lpstr>PowerPoint Presentation</vt:lpstr>
      <vt:lpstr>PowerPoint Presentation</vt:lpstr>
      <vt:lpstr>Shout-outs!</vt:lpstr>
      <vt:lpstr>Shout-outs!</vt:lpstr>
      <vt:lpstr>Shout-outs!</vt:lpstr>
      <vt:lpstr>Shout-outs!</vt:lpstr>
      <vt:lpstr>Shout-outs!</vt:lpstr>
      <vt:lpstr>Shout-outs!</vt:lpstr>
      <vt:lpstr>Shout-outs!</vt:lpstr>
      <vt:lpstr>Telling Great Stories</vt:lpstr>
      <vt:lpstr>PowerPoint Presentation</vt:lpstr>
      <vt:lpstr>PowerPoint Presentation</vt:lpstr>
      <vt:lpstr>Stretch Break</vt:lpstr>
      <vt:lpstr>PowerPoint Presentation</vt:lpstr>
      <vt:lpstr>PMs + Data Quality</vt:lpstr>
      <vt:lpstr>PMs + Data Quality</vt:lpstr>
      <vt:lpstr>PMs + Data Quality</vt:lpstr>
      <vt:lpstr>Importance of Data Collection</vt:lpstr>
      <vt:lpstr>Context</vt:lpstr>
      <vt:lpstr>Our Performance Measures</vt:lpstr>
      <vt:lpstr>Salesforce</vt:lpstr>
      <vt:lpstr>Salesforce Dashboard</vt:lpstr>
      <vt:lpstr>Student Account</vt:lpstr>
      <vt:lpstr>Individual Student Data</vt:lpstr>
      <vt:lpstr>Aggregate Data</vt:lpstr>
      <vt:lpstr>Event Attendance and Activity</vt:lpstr>
      <vt:lpstr>Case Note</vt:lpstr>
      <vt:lpstr>College Application &amp; Scholarship Info</vt:lpstr>
      <vt:lpstr>College Enrollment Report</vt:lpstr>
      <vt:lpstr>College Enrollment Graph</vt:lpstr>
      <vt:lpstr>Data Integrity</vt:lpstr>
      <vt:lpstr>Resources</vt:lpstr>
      <vt:lpstr>PowerPoint Presentation</vt:lpstr>
      <vt:lpstr>PowerPoint Presentation</vt:lpstr>
      <vt:lpstr>Stretch Break</vt:lpstr>
      <vt:lpstr>PowerPoint Presentation</vt:lpstr>
      <vt:lpstr>PowerPoint Presentation</vt:lpstr>
    </vt:vector>
  </TitlesOfParts>
  <Company>Indiana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Emily Steinberg</dc:creator>
  <cp:lastModifiedBy>Emily Steinberg</cp:lastModifiedBy>
  <cp:revision>221</cp:revision>
  <cp:lastPrinted>2012-01-19T19:15:59Z</cp:lastPrinted>
  <dcterms:created xsi:type="dcterms:W3CDTF">2006-05-01T18:09:43Z</dcterms:created>
  <dcterms:modified xsi:type="dcterms:W3CDTF">2013-04-09T00:48:36Z</dcterms:modified>
</cp:coreProperties>
</file>