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43"/>
  </p:notesMasterIdLst>
  <p:handoutMasterIdLst>
    <p:handoutMasterId r:id="rId44"/>
  </p:handoutMasterIdLst>
  <p:sldIdLst>
    <p:sldId id="261" r:id="rId2"/>
    <p:sldId id="436" r:id="rId3"/>
    <p:sldId id="424" r:id="rId4"/>
    <p:sldId id="437" r:id="rId5"/>
    <p:sldId id="438" r:id="rId6"/>
    <p:sldId id="439" r:id="rId7"/>
    <p:sldId id="370" r:id="rId8"/>
    <p:sldId id="442" r:id="rId9"/>
    <p:sldId id="460" r:id="rId10"/>
    <p:sldId id="461" r:id="rId11"/>
    <p:sldId id="462" r:id="rId12"/>
    <p:sldId id="463" r:id="rId13"/>
    <p:sldId id="464" r:id="rId14"/>
    <p:sldId id="465" r:id="rId15"/>
    <p:sldId id="466" r:id="rId16"/>
    <p:sldId id="467" r:id="rId17"/>
    <p:sldId id="453" r:id="rId18"/>
    <p:sldId id="443" r:id="rId19"/>
    <p:sldId id="444" r:id="rId20"/>
    <p:sldId id="445" r:id="rId21"/>
    <p:sldId id="446" r:id="rId22"/>
    <p:sldId id="447" r:id="rId23"/>
    <p:sldId id="448" r:id="rId24"/>
    <p:sldId id="449" r:id="rId25"/>
    <p:sldId id="450" r:id="rId26"/>
    <p:sldId id="451" r:id="rId27"/>
    <p:sldId id="452" r:id="rId28"/>
    <p:sldId id="468" r:id="rId29"/>
    <p:sldId id="455" r:id="rId30"/>
    <p:sldId id="425" r:id="rId31"/>
    <p:sldId id="358" r:id="rId32"/>
    <p:sldId id="454" r:id="rId33"/>
    <p:sldId id="456" r:id="rId34"/>
    <p:sldId id="457" r:id="rId35"/>
    <p:sldId id="458" r:id="rId36"/>
    <p:sldId id="428" r:id="rId37"/>
    <p:sldId id="440" r:id="rId38"/>
    <p:sldId id="323" r:id="rId39"/>
    <p:sldId id="459" r:id="rId40"/>
    <p:sldId id="441" r:id="rId41"/>
    <p:sldId id="423" r:id="rId4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2"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2"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2"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2"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2" charset="-128"/>
        <a:cs typeface="+mn-cs"/>
      </a:defRPr>
    </a:lvl5pPr>
    <a:lvl6pPr marL="2286000" algn="l" defTabSz="914400" rtl="0" eaLnBrk="1" latinLnBrk="0" hangingPunct="1">
      <a:defRPr kern="1200">
        <a:solidFill>
          <a:schemeClr val="tx1"/>
        </a:solidFill>
        <a:latin typeface="Arial" charset="0"/>
        <a:ea typeface="ＭＳ Ｐゴシック" pitchFamily="-32" charset="-128"/>
        <a:cs typeface="+mn-cs"/>
      </a:defRPr>
    </a:lvl6pPr>
    <a:lvl7pPr marL="2743200" algn="l" defTabSz="914400" rtl="0" eaLnBrk="1" latinLnBrk="0" hangingPunct="1">
      <a:defRPr kern="1200">
        <a:solidFill>
          <a:schemeClr val="tx1"/>
        </a:solidFill>
        <a:latin typeface="Arial" charset="0"/>
        <a:ea typeface="ＭＳ Ｐゴシック" pitchFamily="-32" charset="-128"/>
        <a:cs typeface="+mn-cs"/>
      </a:defRPr>
    </a:lvl7pPr>
    <a:lvl8pPr marL="3200400" algn="l" defTabSz="914400" rtl="0" eaLnBrk="1" latinLnBrk="0" hangingPunct="1">
      <a:defRPr kern="1200">
        <a:solidFill>
          <a:schemeClr val="tx1"/>
        </a:solidFill>
        <a:latin typeface="Arial" charset="0"/>
        <a:ea typeface="ＭＳ Ｐゴシック" pitchFamily="-32" charset="-128"/>
        <a:cs typeface="+mn-cs"/>
      </a:defRPr>
    </a:lvl8pPr>
    <a:lvl9pPr marL="3657600" algn="l" defTabSz="914400" rtl="0" eaLnBrk="1" latinLnBrk="0" hangingPunct="1">
      <a:defRPr kern="1200">
        <a:solidFill>
          <a:schemeClr val="tx1"/>
        </a:solidFill>
        <a:latin typeface="Arial" charset="0"/>
        <a:ea typeface="ＭＳ Ｐゴシック" pitchFamily="-3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9DBE"/>
    <a:srgbClr val="FF9900"/>
    <a:srgbClr val="00FF00"/>
    <a:srgbClr val="D94BBB"/>
    <a:srgbClr val="412BC3"/>
    <a:srgbClr val="3DF9F0"/>
    <a:srgbClr val="FFFF66"/>
    <a:srgbClr val="F06510"/>
    <a:srgbClr val="3EE65A"/>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0" autoAdjust="0"/>
    <p:restoredTop sz="75337" autoAdjust="0"/>
  </p:normalViewPr>
  <p:slideViewPr>
    <p:cSldViewPr>
      <p:cViewPr>
        <p:scale>
          <a:sx n="40" d="100"/>
          <a:sy n="40" d="100"/>
        </p:scale>
        <p:origin x="-672" y="-1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8" d="100"/>
          <a:sy n="118" d="100"/>
        </p:scale>
        <p:origin x="-3216"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mn-ea"/>
              </a:defRPr>
            </a:lvl1pPr>
          </a:lstStyle>
          <a:p>
            <a:pPr>
              <a:defRPr/>
            </a:pPr>
            <a:endParaRPr lang="en-US"/>
          </a:p>
        </p:txBody>
      </p:sp>
      <p:sp>
        <p:nvSpPr>
          <p:cNvPr id="5120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mn-ea"/>
              </a:defRPr>
            </a:lvl1pPr>
          </a:lstStyle>
          <a:p>
            <a:pPr>
              <a:defRPr/>
            </a:pPr>
            <a:endParaRPr lang="en-US"/>
          </a:p>
        </p:txBody>
      </p:sp>
      <p:sp>
        <p:nvSpPr>
          <p:cNvPr id="5120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mn-ea"/>
              </a:defRPr>
            </a:lvl1pPr>
          </a:lstStyle>
          <a:p>
            <a:pPr>
              <a:defRPr/>
            </a:pPr>
            <a:endParaRPr lang="en-US"/>
          </a:p>
        </p:txBody>
      </p:sp>
      <p:sp>
        <p:nvSpPr>
          <p:cNvPr id="5120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a typeface="+mn-ea"/>
              </a:defRPr>
            </a:lvl1pPr>
          </a:lstStyle>
          <a:p>
            <a:pPr>
              <a:defRPr/>
            </a:pPr>
            <a:fld id="{E6BB33B1-C168-4A21-BD36-A51A034B1622}" type="slidenum">
              <a:rPr lang="en-US"/>
              <a:pPr>
                <a:defRPr/>
              </a:pPr>
              <a:t>‹#›</a:t>
            </a:fld>
            <a:endParaRPr lang="en-US"/>
          </a:p>
        </p:txBody>
      </p:sp>
    </p:spTree>
    <p:extLst>
      <p:ext uri="{BB962C8B-B14F-4D97-AF65-F5344CB8AC3E}">
        <p14:creationId xmlns:p14="http://schemas.microsoft.com/office/powerpoint/2010/main" val="403878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mn-ea"/>
              </a:defRPr>
            </a:lvl1pPr>
          </a:lstStyle>
          <a:p>
            <a:pPr>
              <a:defRPr/>
            </a:pPr>
            <a:endParaRPr lang="en-US"/>
          </a:p>
        </p:txBody>
      </p:sp>
      <p:sp>
        <p:nvSpPr>
          <p:cNvPr id="8704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mn-ea"/>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87045" name="Rectangle 5"/>
          <p:cNvSpPr>
            <a:spLocks noGrp="1" noChangeArrowheads="1"/>
          </p:cNvSpPr>
          <p:nvPr>
            <p:ph type="body" sz="quarter" idx="3"/>
          </p:nvPr>
        </p:nvSpPr>
        <p:spPr bwMode="auto">
          <a:xfrm>
            <a:off x="701040" y="4415791"/>
            <a:ext cx="560832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mn-ea"/>
              </a:defRPr>
            </a:lvl1pPr>
          </a:lstStyle>
          <a:p>
            <a:pPr>
              <a:defRPr/>
            </a:pPr>
            <a:endParaRPr lang="en-US"/>
          </a:p>
        </p:txBody>
      </p:sp>
      <p:sp>
        <p:nvSpPr>
          <p:cNvPr id="8704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a typeface="+mn-ea"/>
              </a:defRPr>
            </a:lvl1pPr>
          </a:lstStyle>
          <a:p>
            <a:pPr>
              <a:defRPr/>
            </a:pPr>
            <a:fld id="{21C3D1FC-F570-43B4-88B8-9B4F5D23DC25}" type="slidenum">
              <a:rPr lang="en-US"/>
              <a:pPr>
                <a:defRPr/>
              </a:pPr>
              <a:t>‹#›</a:t>
            </a:fld>
            <a:endParaRPr lang="en-US"/>
          </a:p>
        </p:txBody>
      </p:sp>
    </p:spTree>
    <p:extLst>
      <p:ext uri="{BB962C8B-B14F-4D97-AF65-F5344CB8AC3E}">
        <p14:creationId xmlns:p14="http://schemas.microsoft.com/office/powerpoint/2010/main" val="10522815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image" Target="../media/image14.jpeg"/></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3C19B1F-FA33-4556-A08B-EA4E9C2CF103}" type="slidenum">
              <a:rPr lang="en-US" smtClean="0">
                <a:ea typeface="ＭＳ Ｐゴシック" pitchFamily="-32" charset="-128"/>
              </a:rPr>
              <a:pPr/>
              <a:t>1</a:t>
            </a:fld>
            <a:endParaRPr lang="en-US" smtClean="0">
              <a:ea typeface="ＭＳ Ｐゴシック" pitchFamily="-32" charset="-128"/>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chart!</a:t>
            </a:r>
            <a:endParaRPr lang="en-US" dirty="0"/>
          </a:p>
        </p:txBody>
      </p:sp>
      <p:sp>
        <p:nvSpPr>
          <p:cNvPr id="4" name="Slide Number Placeholder 3"/>
          <p:cNvSpPr>
            <a:spLocks noGrp="1"/>
          </p:cNvSpPr>
          <p:nvPr>
            <p:ph type="sldNum" sz="quarter" idx="10"/>
          </p:nvPr>
        </p:nvSpPr>
        <p:spPr/>
        <p:txBody>
          <a:bodyPr/>
          <a:lstStyle/>
          <a:p>
            <a:pPr>
              <a:defRPr/>
            </a:pPr>
            <a:fld id="{21C3D1FC-F570-43B4-88B8-9B4F5D23DC25}" type="slidenum">
              <a:rPr lang="en-US" smtClean="0"/>
              <a:pPr>
                <a:defRPr/>
              </a:pPr>
              <a:t>11</a:t>
            </a:fld>
            <a:endParaRPr lang="en-US"/>
          </a:p>
        </p:txBody>
      </p:sp>
    </p:spTree>
    <p:extLst>
      <p:ext uri="{BB962C8B-B14F-4D97-AF65-F5344CB8AC3E}">
        <p14:creationId xmlns:p14="http://schemas.microsoft.com/office/powerpoint/2010/main" val="2253152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C3D1FC-F570-43B4-88B8-9B4F5D23DC25}" type="slidenum">
              <a:rPr lang="en-US" smtClean="0"/>
              <a:pPr>
                <a:defRPr/>
              </a:pPr>
              <a:t>12</a:t>
            </a:fld>
            <a:endParaRPr lang="en-US"/>
          </a:p>
        </p:txBody>
      </p:sp>
    </p:spTree>
    <p:extLst>
      <p:ext uri="{BB962C8B-B14F-4D97-AF65-F5344CB8AC3E}">
        <p14:creationId xmlns:p14="http://schemas.microsoft.com/office/powerpoint/2010/main" val="2253152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C3D1FC-F570-43B4-88B8-9B4F5D23DC25}" type="slidenum">
              <a:rPr lang="en-US" smtClean="0"/>
              <a:pPr>
                <a:defRPr/>
              </a:pPr>
              <a:t>13</a:t>
            </a:fld>
            <a:endParaRPr lang="en-US"/>
          </a:p>
        </p:txBody>
      </p:sp>
    </p:spTree>
    <p:extLst>
      <p:ext uri="{BB962C8B-B14F-4D97-AF65-F5344CB8AC3E}">
        <p14:creationId xmlns:p14="http://schemas.microsoft.com/office/powerpoint/2010/main" val="2253152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C3D1FC-F570-43B4-88B8-9B4F5D23DC25}" type="slidenum">
              <a:rPr lang="en-US" smtClean="0"/>
              <a:pPr>
                <a:defRPr/>
              </a:pPr>
              <a:t>14</a:t>
            </a:fld>
            <a:endParaRPr lang="en-US"/>
          </a:p>
        </p:txBody>
      </p:sp>
    </p:spTree>
    <p:extLst>
      <p:ext uri="{BB962C8B-B14F-4D97-AF65-F5344CB8AC3E}">
        <p14:creationId xmlns:p14="http://schemas.microsoft.com/office/powerpoint/2010/main" val="2253152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C3D1FC-F570-43B4-88B8-9B4F5D23DC25}" type="slidenum">
              <a:rPr lang="en-US" smtClean="0"/>
              <a:pPr>
                <a:defRPr/>
              </a:pPr>
              <a:t>15</a:t>
            </a:fld>
            <a:endParaRPr lang="en-US"/>
          </a:p>
        </p:txBody>
      </p:sp>
    </p:spTree>
    <p:extLst>
      <p:ext uri="{BB962C8B-B14F-4D97-AF65-F5344CB8AC3E}">
        <p14:creationId xmlns:p14="http://schemas.microsoft.com/office/powerpoint/2010/main" val="2253152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C3D1FC-F570-43B4-88B8-9B4F5D23DC25}" type="slidenum">
              <a:rPr lang="en-US" smtClean="0"/>
              <a:pPr>
                <a:defRPr/>
              </a:pPr>
              <a:t>16</a:t>
            </a:fld>
            <a:endParaRPr lang="en-US"/>
          </a:p>
        </p:txBody>
      </p:sp>
    </p:spTree>
    <p:extLst>
      <p:ext uri="{BB962C8B-B14F-4D97-AF65-F5344CB8AC3E}">
        <p14:creationId xmlns:p14="http://schemas.microsoft.com/office/powerpoint/2010/main" val="2253152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dirty="0" smtClean="0">
              <a:ea typeface="ＭＳ Ｐゴシック" pitchFamily="-3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want to learn? </a:t>
            </a:r>
          </a:p>
          <a:p>
            <a:r>
              <a:rPr lang="en-US" dirty="0" smtClean="0"/>
              <a:t>What did you think would happen? </a:t>
            </a:r>
          </a:p>
          <a:p>
            <a:r>
              <a:rPr lang="en-US" dirty="0" smtClean="0"/>
              <a:t>What does change look like?</a:t>
            </a:r>
          </a:p>
          <a:p>
            <a:r>
              <a:rPr lang="en-US" dirty="0" smtClean="0"/>
              <a:t>What do you need to evaluate to determine if you are truly making a difference?</a:t>
            </a:r>
          </a:p>
          <a:p>
            <a:r>
              <a:rPr lang="en-US" dirty="0" smtClean="0"/>
              <a:t>Prioritize!</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1C3D1FC-F570-43B4-88B8-9B4F5D23DC25}" type="slidenum">
              <a:rPr lang="en-US" smtClean="0"/>
              <a:pPr>
                <a:defRPr/>
              </a:pPr>
              <a:t>21</a:t>
            </a:fld>
            <a:endParaRPr lang="en-US" dirty="0"/>
          </a:p>
        </p:txBody>
      </p:sp>
    </p:spTree>
    <p:extLst>
      <p:ext uri="{BB962C8B-B14F-4D97-AF65-F5344CB8AC3E}">
        <p14:creationId xmlns:p14="http://schemas.microsoft.com/office/powerpoint/2010/main" val="4086378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2400" dirty="0" smtClean="0"/>
              <a:t>Quantitative </a:t>
            </a:r>
          </a:p>
          <a:p>
            <a:pPr lvl="1"/>
            <a:r>
              <a:rPr lang="en-US" sz="2000" dirty="0" smtClean="0"/>
              <a:t>Numeric – Statistical Analysis</a:t>
            </a:r>
          </a:p>
          <a:p>
            <a:pPr lvl="1"/>
            <a:r>
              <a:rPr lang="en-US" sz="2000" dirty="0" smtClean="0"/>
              <a:t>Deductive – tests a theory or hypothesis</a:t>
            </a:r>
          </a:p>
          <a:p>
            <a:pPr lvl="1"/>
            <a:r>
              <a:rPr lang="en-US" sz="2000" dirty="0" smtClean="0"/>
              <a:t>Broad but shallow</a:t>
            </a:r>
          </a:p>
          <a:p>
            <a:pPr lvl="1"/>
            <a:r>
              <a:rPr lang="en-US" sz="2000" dirty="0" smtClean="0"/>
              <a:t>Tend to be more valid, reliable, generalizable</a:t>
            </a:r>
          </a:p>
          <a:p>
            <a:pPr>
              <a:buFontTx/>
              <a:buNone/>
            </a:pPr>
            <a:r>
              <a:rPr lang="en-US" sz="2400" dirty="0" smtClean="0"/>
              <a:t>Qualitative</a:t>
            </a:r>
          </a:p>
          <a:p>
            <a:pPr lvl="1"/>
            <a:r>
              <a:rPr lang="en-US" sz="2000" dirty="0" smtClean="0"/>
              <a:t>Non-numeric – Content Analysis</a:t>
            </a:r>
          </a:p>
          <a:p>
            <a:pPr lvl="1"/>
            <a:r>
              <a:rPr lang="en-US" sz="2000" dirty="0" smtClean="0"/>
              <a:t>Inductive – creates a theory</a:t>
            </a:r>
          </a:p>
          <a:p>
            <a:pPr lvl="1"/>
            <a:r>
              <a:rPr lang="en-US" sz="2000" dirty="0" smtClean="0"/>
              <a:t>Rich data – narrow but deep</a:t>
            </a:r>
          </a:p>
          <a:p>
            <a:pPr lvl="1"/>
            <a:r>
              <a:rPr lang="en-US" sz="2000" dirty="0" smtClean="0"/>
              <a:t>Less generalizable</a:t>
            </a:r>
          </a:p>
          <a:p>
            <a:endParaRPr lang="en-US" dirty="0"/>
          </a:p>
        </p:txBody>
      </p:sp>
      <p:sp>
        <p:nvSpPr>
          <p:cNvPr id="4" name="Slide Number Placeholder 3"/>
          <p:cNvSpPr>
            <a:spLocks noGrp="1"/>
          </p:cNvSpPr>
          <p:nvPr>
            <p:ph type="sldNum" sz="quarter" idx="10"/>
          </p:nvPr>
        </p:nvSpPr>
        <p:spPr/>
        <p:txBody>
          <a:bodyPr/>
          <a:lstStyle/>
          <a:p>
            <a:pPr>
              <a:defRPr/>
            </a:pPr>
            <a:fld id="{21C3D1FC-F570-43B4-88B8-9B4F5D23DC25}" type="slidenum">
              <a:rPr lang="en-US" smtClean="0"/>
              <a:pPr>
                <a:defRPr/>
              </a:pPr>
              <a:t>22</a:t>
            </a:fld>
            <a:endParaRPr lang="en-US" dirty="0"/>
          </a:p>
        </p:txBody>
      </p:sp>
    </p:spTree>
    <p:extLst>
      <p:ext uri="{BB962C8B-B14F-4D97-AF65-F5344CB8AC3E}">
        <p14:creationId xmlns:p14="http://schemas.microsoft.com/office/powerpoint/2010/main" val="4086378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r>
              <a:rPr lang="en-US" sz="1200" dirty="0" smtClean="0"/>
              <a:t>Keep it simple</a:t>
            </a:r>
          </a:p>
          <a:p>
            <a:r>
              <a:rPr lang="en-US" sz="1200" dirty="0" smtClean="0"/>
              <a:t>Not just “did it work, but “what about it worked?”</a:t>
            </a:r>
          </a:p>
          <a:p>
            <a:pPr marL="342900" indent="-342900" eaLnBrk="0" hangingPunct="0">
              <a:spcBef>
                <a:spcPct val="20000"/>
              </a:spcBef>
              <a:buFontTx/>
              <a:buBlip>
                <a:blip r:embed="rId3"/>
              </a:buBlip>
            </a:pPr>
            <a:r>
              <a:rPr lang="en-US" sz="1100" dirty="0" smtClean="0"/>
              <a:t> </a:t>
            </a:r>
            <a:r>
              <a:rPr lang="en-US" dirty="0" smtClean="0">
                <a:solidFill>
                  <a:srgbClr val="FF9900"/>
                </a:solidFill>
              </a:rPr>
              <a:t>Baseline</a:t>
            </a:r>
          </a:p>
          <a:p>
            <a:pPr marL="1085850" lvl="2" indent="-228600">
              <a:spcBef>
                <a:spcPct val="20000"/>
              </a:spcBef>
              <a:buSzPct val="100000"/>
              <a:buFontTx/>
              <a:buBlip>
                <a:blip r:embed="rId4"/>
              </a:buBlip>
            </a:pPr>
            <a:r>
              <a:rPr lang="en-US" sz="2000" dirty="0" smtClean="0">
                <a:solidFill>
                  <a:srgbClr val="529DBE"/>
                </a:solidFill>
              </a:rPr>
              <a:t>Optional</a:t>
            </a:r>
          </a:p>
          <a:p>
            <a:pPr marL="1085850" lvl="2" indent="-228600">
              <a:spcBef>
                <a:spcPct val="20000"/>
              </a:spcBef>
              <a:buSzPct val="100000"/>
              <a:buFontTx/>
              <a:buBlip>
                <a:blip r:embed="rId4"/>
              </a:buBlip>
            </a:pPr>
            <a:r>
              <a:rPr lang="en-US" sz="2000" dirty="0" smtClean="0">
                <a:solidFill>
                  <a:srgbClr val="529DBE"/>
                </a:solidFill>
              </a:rPr>
              <a:t>Occurs before implementation of program</a:t>
            </a:r>
          </a:p>
          <a:p>
            <a:pPr marL="1085850" lvl="2" indent="-228600">
              <a:spcBef>
                <a:spcPct val="20000"/>
              </a:spcBef>
              <a:buSzPct val="100000"/>
              <a:buFontTx/>
              <a:buBlip>
                <a:blip r:embed="rId4"/>
              </a:buBlip>
            </a:pPr>
            <a:r>
              <a:rPr lang="en-US" sz="2000" dirty="0" smtClean="0">
                <a:solidFill>
                  <a:srgbClr val="529DBE"/>
                </a:solidFill>
              </a:rPr>
              <a:t>E.g. CCAT</a:t>
            </a:r>
          </a:p>
          <a:p>
            <a:pPr marL="342900" indent="-342900">
              <a:spcBef>
                <a:spcPct val="20000"/>
              </a:spcBef>
              <a:buFontTx/>
              <a:buBlip>
                <a:blip r:embed="rId3"/>
              </a:buBlip>
            </a:pPr>
            <a:r>
              <a:rPr lang="en-US" dirty="0" smtClean="0">
                <a:solidFill>
                  <a:srgbClr val="FF9900"/>
                </a:solidFill>
              </a:rPr>
              <a:t>Midpoint/Intervals</a:t>
            </a:r>
          </a:p>
          <a:p>
            <a:pPr marL="1085850" lvl="2" indent="-228600">
              <a:spcBef>
                <a:spcPct val="20000"/>
              </a:spcBef>
              <a:buSzPct val="100000"/>
              <a:buFontTx/>
              <a:buBlip>
                <a:blip r:embed="rId4"/>
              </a:buBlip>
            </a:pPr>
            <a:r>
              <a:rPr lang="en-US" sz="2000" dirty="0" smtClean="0">
                <a:solidFill>
                  <a:srgbClr val="529DBE"/>
                </a:solidFill>
              </a:rPr>
              <a:t>Benchmarking</a:t>
            </a:r>
          </a:p>
          <a:p>
            <a:pPr marL="1085850" lvl="2" indent="-228600">
              <a:spcBef>
                <a:spcPct val="20000"/>
              </a:spcBef>
              <a:buSzPct val="100000"/>
              <a:buFontTx/>
              <a:buBlip>
                <a:blip r:embed="rId4"/>
              </a:buBlip>
            </a:pPr>
            <a:r>
              <a:rPr lang="en-US" sz="2000" dirty="0" smtClean="0">
                <a:solidFill>
                  <a:srgbClr val="529DBE"/>
                </a:solidFill>
              </a:rPr>
              <a:t>Continuous Improvement</a:t>
            </a:r>
          </a:p>
          <a:p>
            <a:pPr marL="342900" indent="-342900">
              <a:spcBef>
                <a:spcPct val="20000"/>
              </a:spcBef>
              <a:buFontTx/>
              <a:buBlip>
                <a:blip r:embed="rId3"/>
              </a:buBlip>
            </a:pPr>
            <a:r>
              <a:rPr lang="en-US" dirty="0" smtClean="0">
                <a:solidFill>
                  <a:srgbClr val="FF9900"/>
                </a:solidFill>
              </a:rPr>
              <a:t>Posttest</a:t>
            </a:r>
          </a:p>
          <a:p>
            <a:pPr marL="1085850" lvl="2" indent="-228600">
              <a:spcBef>
                <a:spcPct val="20000"/>
              </a:spcBef>
              <a:buSzPct val="100000"/>
              <a:buFontTx/>
              <a:buBlip>
                <a:blip r:embed="rId4"/>
              </a:buBlip>
            </a:pPr>
            <a:r>
              <a:rPr lang="en-US" sz="2000" dirty="0" smtClean="0">
                <a:solidFill>
                  <a:srgbClr val="529DBE"/>
                </a:solidFill>
              </a:rPr>
              <a:t>Looking Back: What happened, How &amp; Why?</a:t>
            </a:r>
            <a:endParaRPr lang="en-US" dirty="0" smtClean="0">
              <a:solidFill>
                <a:srgbClr val="529DBE"/>
              </a:solidFill>
            </a:endParaRPr>
          </a:p>
          <a:p>
            <a:pPr marL="342900" indent="-342900">
              <a:spcBef>
                <a:spcPct val="20000"/>
              </a:spcBef>
              <a:buFontTx/>
              <a:buBlip>
                <a:blip r:embed="rId3"/>
              </a:buBlip>
            </a:pPr>
            <a:r>
              <a:rPr lang="en-US" dirty="0" smtClean="0">
                <a:solidFill>
                  <a:srgbClr val="FF9900"/>
                </a:solidFill>
              </a:rPr>
              <a:t>Longitudinal</a:t>
            </a:r>
          </a:p>
          <a:p>
            <a:pPr marL="1085850" lvl="2" indent="-228600">
              <a:spcBef>
                <a:spcPct val="20000"/>
              </a:spcBef>
              <a:buSzPct val="100000"/>
              <a:buFontTx/>
              <a:buBlip>
                <a:blip r:embed="rId4"/>
              </a:buBlip>
            </a:pPr>
            <a:r>
              <a:rPr lang="en-US" sz="2000" dirty="0" smtClean="0">
                <a:solidFill>
                  <a:srgbClr val="529DBE"/>
                </a:solidFill>
              </a:rPr>
              <a:t>Follow-Up, Over time</a:t>
            </a:r>
          </a:p>
          <a:p>
            <a:endParaRPr lang="en-US" dirty="0" smtClean="0">
              <a:ea typeface="ＭＳ Ｐゴシック" pitchFamily="-3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ea typeface="ＭＳ Ｐゴシック" pitchFamily="-32" charset="-128"/>
              </a:rPr>
              <a:pPr/>
              <a:t>2</a:t>
            </a:fld>
            <a:endParaRPr lang="en-US" smtClean="0">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SPSS – Statistical Analysis</a:t>
            </a:r>
          </a:p>
          <a:p>
            <a:r>
              <a:rPr lang="en-US" dirty="0" smtClean="0"/>
              <a:t>Content Analysis</a:t>
            </a:r>
          </a:p>
          <a:p>
            <a:r>
              <a:rPr lang="en-US" dirty="0" smtClean="0"/>
              <a:t>Give Example: Ari’s CIS Example</a:t>
            </a:r>
          </a:p>
        </p:txBody>
      </p:sp>
      <p:sp>
        <p:nvSpPr>
          <p:cNvPr id="4" name="Slide Number Placeholder 3"/>
          <p:cNvSpPr>
            <a:spLocks noGrp="1"/>
          </p:cNvSpPr>
          <p:nvPr>
            <p:ph type="sldNum" sz="quarter" idx="10"/>
          </p:nvPr>
        </p:nvSpPr>
        <p:spPr/>
        <p:txBody>
          <a:bodyPr/>
          <a:lstStyle/>
          <a:p>
            <a:pPr>
              <a:defRPr/>
            </a:pPr>
            <a:fld id="{21C3D1FC-F570-43B4-88B8-9B4F5D23DC25}" type="slidenum">
              <a:rPr lang="en-US" smtClean="0"/>
              <a:pPr>
                <a:defRPr/>
              </a:pPr>
              <a:t>24</a:t>
            </a:fld>
            <a:endParaRPr lang="en-US" dirty="0"/>
          </a:p>
        </p:txBody>
      </p:sp>
    </p:spTree>
    <p:extLst>
      <p:ext uri="{BB962C8B-B14F-4D97-AF65-F5344CB8AC3E}">
        <p14:creationId xmlns:p14="http://schemas.microsoft.com/office/powerpoint/2010/main" val="3132408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Keep information useable</a:t>
            </a:r>
          </a:p>
          <a:p>
            <a:pPr marL="171450" indent="-171450">
              <a:buFont typeface="Arial" pitchFamily="34" charset="0"/>
              <a:buChar char="•"/>
            </a:pPr>
            <a:r>
              <a:rPr lang="en-US" dirty="0" smtClean="0"/>
              <a:t>Analyze your stakeholders</a:t>
            </a:r>
          </a:p>
          <a:p>
            <a:pPr lvl="2"/>
            <a:r>
              <a:rPr lang="en-US" sz="2400" dirty="0" smtClean="0"/>
              <a:t>Statistics</a:t>
            </a:r>
          </a:p>
          <a:p>
            <a:pPr lvl="2"/>
            <a:r>
              <a:rPr lang="en-US" sz="2400" dirty="0" smtClean="0"/>
              <a:t>Stories</a:t>
            </a:r>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1C3D1FC-F570-43B4-88B8-9B4F5D23DC25}" type="slidenum">
              <a:rPr lang="en-US" smtClean="0"/>
              <a:pPr>
                <a:defRPr/>
              </a:pPr>
              <a:t>25</a:t>
            </a:fld>
            <a:endParaRPr lang="en-US" dirty="0"/>
          </a:p>
        </p:txBody>
      </p:sp>
    </p:spTree>
    <p:extLst>
      <p:ext uri="{BB962C8B-B14F-4D97-AF65-F5344CB8AC3E}">
        <p14:creationId xmlns:p14="http://schemas.microsoft.com/office/powerpoint/2010/main" val="67015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dirty="0" smtClean="0">
              <a:ea typeface="ＭＳ Ｐゴシック" pitchFamily="-32"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970938" y="8829675"/>
            <a:ext cx="3037840" cy="465138"/>
          </a:xfrm>
          <a:prstGeom prst="rect">
            <a:avLst/>
          </a:prstGeom>
          <a:noFill/>
          <a:ln w="9525">
            <a:noFill/>
            <a:miter lim="800000"/>
            <a:headEnd/>
            <a:tailEnd/>
          </a:ln>
        </p:spPr>
        <p:txBody>
          <a:bodyPr lIns="92848" tIns="46426" rIns="92848" bIns="46426" anchor="b"/>
          <a:lstStyle/>
          <a:p>
            <a:pPr algn="r" defTabSz="927100"/>
            <a:fld id="{C9710A46-2F7C-4F1A-A755-13AA6AB00E9F}" type="slidenum">
              <a:rPr lang="en-US" sz="1200"/>
              <a:pPr algn="r" defTabSz="927100"/>
              <a:t>27</a:t>
            </a:fld>
            <a:endParaRPr lang="en-US" sz="1200" dirty="0"/>
          </a:p>
        </p:txBody>
      </p:sp>
      <p:sp>
        <p:nvSpPr>
          <p:cNvPr id="60419" name="Rectangle 2"/>
          <p:cNvSpPr>
            <a:spLocks noGrp="1" noRot="1" noChangeAspect="1" noChangeArrowheads="1" noTextEdit="1"/>
          </p:cNvSpPr>
          <p:nvPr>
            <p:ph type="sldImg"/>
          </p:nvPr>
        </p:nvSpPr>
        <p:spPr>
          <a:xfrm>
            <a:off x="1184275" y="698500"/>
            <a:ext cx="4645025" cy="3484563"/>
          </a:xfrm>
          <a:ln/>
        </p:spPr>
      </p:sp>
      <p:sp>
        <p:nvSpPr>
          <p:cNvPr id="60420" name="Rectangle 3"/>
          <p:cNvSpPr>
            <a:spLocks noGrp="1" noChangeArrowheads="1"/>
          </p:cNvSpPr>
          <p:nvPr>
            <p:ph type="body" idx="1"/>
          </p:nvPr>
        </p:nvSpPr>
        <p:spPr>
          <a:xfrm>
            <a:off x="701040" y="4416426"/>
            <a:ext cx="5608320" cy="4181475"/>
          </a:xfrm>
          <a:noFill/>
          <a:ln/>
        </p:spPr>
        <p:txBody>
          <a:bodyPr lIns="92848" tIns="46426" rIns="92848" bIns="46426"/>
          <a:lstStyle/>
          <a:p>
            <a:pPr eaLnBrk="1" hangingPunct="1"/>
            <a:endParaRPr lang="en-US" dirty="0" smtClean="0">
              <a:ea typeface="ＭＳ Ｐゴシック" pitchFamily="-32"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ea typeface="ＭＳ Ｐゴシック" pitchFamily="-32" charset="-128"/>
              </a:rPr>
              <a:pPr/>
              <a:t>30</a:t>
            </a:fld>
            <a:endParaRPr lang="en-US" smtClean="0">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ea typeface="ＭＳ Ｐゴシック" pitchFamily="-32" charset="-128"/>
              </a:rPr>
              <a:pPr/>
              <a:t>31</a:t>
            </a:fld>
            <a:endParaRPr lang="en-US" smtClean="0">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3C19B1F-FA33-4556-A08B-EA4E9C2CF103}" type="slidenum">
              <a:rPr lang="en-US" smtClean="0">
                <a:solidFill>
                  <a:prstClr val="black"/>
                </a:solidFill>
              </a:rPr>
              <a:pPr/>
              <a:t>32</a:t>
            </a:fld>
            <a:endParaRPr lang="en-US" smtClean="0">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ea typeface="ＭＳ Ｐゴシック" pitchFamily="-32" charset="-128"/>
              </a:rPr>
              <a:pPr/>
              <a:t>33</a:t>
            </a:fld>
            <a:endParaRPr lang="en-US" smtClean="0">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dirty="0" smtClean="0"/>
              <a:t>Be sure to thank programs for all the hard work they put into the self-audit.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ea typeface="ＭＳ Ｐゴシック" pitchFamily="-32" charset="-128"/>
              </a:rPr>
              <a:pPr/>
              <a:t>34</a:t>
            </a:fld>
            <a:endParaRPr lang="en-US" smtClean="0">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dirty="0" smtClean="0"/>
              <a:t>Best NSCHC Self Audit Award from 2012 goes to… CIS-Central</a:t>
            </a:r>
            <a:r>
              <a:rPr lang="en-US" baseline="0" dirty="0" smtClean="0"/>
              <a:t> Texas! </a:t>
            </a: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ea typeface="ＭＳ Ｐゴシック" pitchFamily="-32" charset="-128"/>
              </a:rPr>
              <a:pPr/>
              <a:t>35</a:t>
            </a:fld>
            <a:endParaRPr lang="en-US" smtClean="0">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ea typeface="ＭＳ Ｐゴシック" pitchFamily="-32" charset="-128"/>
              </a:rPr>
              <a:pPr/>
              <a:t>3</a:t>
            </a:fld>
            <a:endParaRPr lang="en-US" smtClean="0">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ea typeface="ＭＳ Ｐゴシック" pitchFamily="-32" charset="-128"/>
              </a:rPr>
              <a:pPr/>
              <a:t>36</a:t>
            </a:fld>
            <a:endParaRPr lang="en-US" smtClean="0">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ea typeface="ＭＳ Ｐゴシック" pitchFamily="-32" charset="-128"/>
              </a:rPr>
              <a:pPr/>
              <a:t>37</a:t>
            </a:fld>
            <a:endParaRPr lang="en-US" smtClean="0">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ea typeface="ＭＳ Ｐゴシック" pitchFamily="-32" charset="-128"/>
              </a:rPr>
              <a:pPr/>
              <a:t>38</a:t>
            </a:fld>
            <a:endParaRPr lang="en-US" smtClean="0">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ea typeface="ＭＳ Ｐゴシック" pitchFamily="-32" charset="-128"/>
              </a:rPr>
              <a:pPr/>
              <a:t>39</a:t>
            </a:fld>
            <a:endParaRPr lang="en-US" smtClean="0">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ea typeface="ＭＳ Ｐゴシック" pitchFamily="-32" charset="-128"/>
              </a:rPr>
              <a:pPr/>
              <a:t>40</a:t>
            </a:fld>
            <a:endParaRPr lang="en-US" smtClean="0">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3C19B1F-FA33-4556-A08B-EA4E9C2CF103}" type="slidenum">
              <a:rPr lang="en-US" smtClean="0">
                <a:ea typeface="ＭＳ Ｐゴシック" pitchFamily="-32" charset="-128"/>
              </a:rPr>
              <a:pPr/>
              <a:t>41</a:t>
            </a:fld>
            <a:endParaRPr lang="en-US" smtClean="0">
              <a:ea typeface="ＭＳ Ｐゴシック" pitchFamily="-32" charset="-128"/>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ea typeface="ＭＳ Ｐゴシック" pitchFamily="-32" charset="-128"/>
              </a:rPr>
              <a:pPr/>
              <a:t>4</a:t>
            </a:fld>
            <a:endParaRPr lang="en-US" smtClean="0">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ea typeface="ＭＳ Ｐゴシック" pitchFamily="-32" charset="-128"/>
              </a:rPr>
              <a:pPr/>
              <a:t>5</a:t>
            </a:fld>
            <a:endParaRPr lang="en-US" smtClean="0">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C5728F7-341E-4C7C-AD33-A60D9FE0F997}" type="slidenum">
              <a:rPr lang="en-US" smtClean="0">
                <a:ea typeface="ＭＳ Ｐゴシック" pitchFamily="-32" charset="-128"/>
              </a:rPr>
              <a:pPr/>
              <a:t>6</a:t>
            </a:fld>
            <a:endParaRPr lang="en-US" smtClean="0">
              <a:ea typeface="ＭＳ Ｐゴシック" pitchFamily="-32"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3C19B1F-FA33-4556-A08B-EA4E9C2CF103}" type="slidenum">
              <a:rPr lang="en-US" smtClean="0">
                <a:solidFill>
                  <a:prstClr val="black"/>
                </a:solidFill>
              </a:rPr>
              <a:pPr/>
              <a:t>7</a:t>
            </a:fld>
            <a:endParaRPr lang="en-US" smtClean="0">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C3D1FC-F570-43B4-88B8-9B4F5D23DC25}" type="slidenum">
              <a:rPr lang="en-US" smtClean="0"/>
              <a:pPr>
                <a:defRPr/>
              </a:pPr>
              <a:t>9</a:t>
            </a:fld>
            <a:endParaRPr lang="en-US"/>
          </a:p>
        </p:txBody>
      </p:sp>
    </p:spTree>
    <p:extLst>
      <p:ext uri="{BB962C8B-B14F-4D97-AF65-F5344CB8AC3E}">
        <p14:creationId xmlns:p14="http://schemas.microsoft.com/office/powerpoint/2010/main" val="2253152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Previously, </a:t>
            </a:r>
            <a:r>
              <a:rPr lang="en-US" sz="1200" kern="1200" dirty="0" err="1" smtClean="0">
                <a:solidFill>
                  <a:schemeClr val="tx1"/>
                </a:solidFill>
                <a:effectLst/>
                <a:latin typeface="Arial" charset="0"/>
                <a:ea typeface="+mn-ea"/>
                <a:cs typeface="+mn-cs"/>
              </a:rPr>
              <a:t>OneStar</a:t>
            </a:r>
            <a:r>
              <a:rPr lang="en-US" sz="1200" kern="1200" dirty="0" smtClean="0">
                <a:solidFill>
                  <a:schemeClr val="tx1"/>
                </a:solidFill>
                <a:effectLst/>
                <a:latin typeface="Arial" charset="0"/>
                <a:ea typeface="+mn-ea"/>
                <a:cs typeface="+mn-cs"/>
              </a:rPr>
              <a:t> conducted a Statewide Evaluation of AmeriCorps programs that met requirements for participating programs for the following grant cycles:</a:t>
            </a:r>
          </a:p>
          <a:p>
            <a:r>
              <a:rPr lang="en-US" sz="1200" kern="1200" dirty="0" smtClean="0">
                <a:solidFill>
                  <a:schemeClr val="tx1"/>
                </a:solidFill>
                <a:effectLst/>
                <a:latin typeface="Arial" charset="0"/>
                <a:ea typeface="+mn-ea"/>
                <a:cs typeface="+mn-cs"/>
              </a:rPr>
              <a:t> </a:t>
            </a:r>
          </a:p>
          <a:p>
            <a:pPr lvl="0"/>
            <a:r>
              <a:rPr lang="en-US" sz="1200" kern="1200" dirty="0" smtClean="0">
                <a:solidFill>
                  <a:schemeClr val="tx1"/>
                </a:solidFill>
                <a:effectLst/>
                <a:latin typeface="Arial" charset="0"/>
                <a:ea typeface="+mn-ea"/>
                <a:cs typeface="+mn-cs"/>
              </a:rPr>
              <a:t>2009-10</a:t>
            </a:r>
          </a:p>
          <a:p>
            <a:pPr lvl="0"/>
            <a:r>
              <a:rPr lang="en-US" sz="1200" kern="1200" dirty="0" smtClean="0">
                <a:solidFill>
                  <a:schemeClr val="tx1"/>
                </a:solidFill>
                <a:effectLst/>
                <a:latin typeface="Arial" charset="0"/>
                <a:ea typeface="+mn-ea"/>
                <a:cs typeface="+mn-cs"/>
              </a:rPr>
              <a:t>2010-11</a:t>
            </a:r>
          </a:p>
          <a:p>
            <a:pPr lvl="0"/>
            <a:r>
              <a:rPr lang="en-US" sz="1200" kern="1200" dirty="0" smtClean="0">
                <a:solidFill>
                  <a:schemeClr val="tx1"/>
                </a:solidFill>
                <a:effectLst/>
                <a:latin typeface="Arial" charset="0"/>
                <a:ea typeface="+mn-ea"/>
                <a:cs typeface="+mn-cs"/>
              </a:rPr>
              <a:t>2011-12</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However, starting with the 2012-13 grant cycle, </a:t>
            </a:r>
            <a:r>
              <a:rPr lang="en-US" sz="1200" kern="1200" dirty="0" err="1" smtClean="0">
                <a:solidFill>
                  <a:schemeClr val="tx1"/>
                </a:solidFill>
                <a:effectLst/>
                <a:latin typeface="Arial" charset="0"/>
                <a:ea typeface="+mn-ea"/>
                <a:cs typeface="+mn-cs"/>
              </a:rPr>
              <a:t>OneStar</a:t>
            </a:r>
            <a:r>
              <a:rPr lang="en-US" sz="1200" kern="1200" dirty="0" smtClean="0">
                <a:solidFill>
                  <a:schemeClr val="tx1"/>
                </a:solidFill>
                <a:effectLst/>
                <a:latin typeface="Arial" charset="0"/>
                <a:ea typeface="+mn-ea"/>
                <a:cs typeface="+mn-cs"/>
              </a:rPr>
              <a:t> will NOT conduct a Statewide Evaluation; therefore, grantees will need to meet the CNCS Evaluation Requirements on their own and must include information in their applications about how they will meet the CNCS Evaluation Requirements by conducting their own internal or external evaluation in accordance with the instructions below. </a:t>
            </a:r>
          </a:p>
          <a:p>
            <a:endParaRPr lang="en-US" dirty="0"/>
          </a:p>
        </p:txBody>
      </p:sp>
      <p:sp>
        <p:nvSpPr>
          <p:cNvPr id="4" name="Slide Number Placeholder 3"/>
          <p:cNvSpPr>
            <a:spLocks noGrp="1"/>
          </p:cNvSpPr>
          <p:nvPr>
            <p:ph type="sldNum" sz="quarter" idx="10"/>
          </p:nvPr>
        </p:nvSpPr>
        <p:spPr/>
        <p:txBody>
          <a:bodyPr/>
          <a:lstStyle/>
          <a:p>
            <a:pPr>
              <a:defRPr/>
            </a:pPr>
            <a:fld id="{21C3D1FC-F570-43B4-88B8-9B4F5D23DC25}" type="slidenum">
              <a:rPr lang="en-US" smtClean="0"/>
              <a:pPr>
                <a:defRPr/>
              </a:pPr>
              <a:t>10</a:t>
            </a:fld>
            <a:endParaRPr lang="en-US"/>
          </a:p>
        </p:txBody>
      </p:sp>
    </p:spTree>
    <p:extLst>
      <p:ext uri="{BB962C8B-B14F-4D97-AF65-F5344CB8AC3E}">
        <p14:creationId xmlns:p14="http://schemas.microsoft.com/office/powerpoint/2010/main" val="2253152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0A025AAD-9869-46FD-BF89-F29B8DFE9EE8}" type="slidenum">
              <a:rPr lang="en-US"/>
              <a:pPr>
                <a:defRPr/>
              </a:pPr>
              <a:t>‹#›</a:t>
            </a:fld>
            <a:endParaRPr lang="en-US">
              <a:latin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6C243238-7108-4375-9264-4CFEAF122BFE}" type="slidenum">
              <a:rPr lang="en-US"/>
              <a:pPr>
                <a:defRPr/>
              </a:pPr>
              <a:t>‹#›</a:t>
            </a:fld>
            <a:endParaRPr lang="en-US">
              <a:latin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647700"/>
            <a:ext cx="2076450" cy="5372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47700"/>
            <a:ext cx="607695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CF3C751B-B944-4B0E-92E0-B9D375CD0D92}" type="slidenum">
              <a:rPr lang="en-US"/>
              <a:pPr>
                <a:defRPr/>
              </a:pPr>
              <a:t>‹#›</a:t>
            </a:fld>
            <a:endParaRPr lang="en-US">
              <a:latin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694EE62B-8A5D-41D8-A5A8-7E36069CA268}" type="slidenum">
              <a:rPr lang="en-US"/>
              <a:pPr>
                <a:defRPr/>
              </a:pPr>
              <a:t>‹#›</a:t>
            </a:fld>
            <a:endParaRPr lang="en-US">
              <a:latin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181B26AB-EC8D-4C02-8489-37B9D9AF43AC}" type="slidenum">
              <a:rPr lang="en-US"/>
              <a:pPr>
                <a:defRPr/>
              </a:pPr>
              <a:t>‹#›</a:t>
            </a:fld>
            <a:endParaRPr lang="en-US">
              <a:latin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ADEF829B-C069-4C63-8FCC-AA5B1D826C66}" type="slidenum">
              <a:rPr lang="en-US"/>
              <a:pPr>
                <a:defRPr/>
              </a:pPr>
              <a:t>‹#›</a:t>
            </a:fld>
            <a:endParaRPr lang="en-US">
              <a:latin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9200FBA1-D1D6-4957-9F4D-9642A2F1ABA5}" type="slidenum">
              <a:rPr lang="en-US"/>
              <a:pPr>
                <a:defRPr/>
              </a:pPr>
              <a:t>‹#›</a:t>
            </a:fld>
            <a:endParaRPr lang="en-US">
              <a:latin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7BD4724F-F581-4DF8-A52F-7A466288D2E3}" type="slidenum">
              <a:rPr lang="en-US"/>
              <a:pPr>
                <a:defRPr/>
              </a:pPr>
              <a:t>‹#›</a:t>
            </a:fld>
            <a:endParaRPr lang="en-US">
              <a:latin typeface="Aria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B93B8B46-9171-43CE-BC0A-7354129EFCFE}" type="slidenum">
              <a:rPr lang="en-US"/>
              <a:pPr>
                <a:defRPr/>
              </a:pPr>
              <a:t>‹#›</a:t>
            </a:fld>
            <a:endParaRPr lang="en-US">
              <a:latin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CAF34EAF-BF5D-41DE-BEA8-F52240E422D8}" type="slidenum">
              <a:rPr lang="en-US"/>
              <a:pPr>
                <a:defRPr/>
              </a:pPr>
              <a:t>‹#›</a:t>
            </a:fld>
            <a:endParaRPr lang="en-US">
              <a:latin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8BAF7276-B38A-4206-AEA6-F4F8CCAFFFA6}" type="slidenum">
              <a:rPr lang="en-US"/>
              <a:pPr>
                <a:defRPr/>
              </a:pPr>
              <a:t>‹#›</a:t>
            </a:fld>
            <a:endParaRPr lang="en-US">
              <a:latin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1"/>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Rectangle 3"/>
          <p:cNvSpPr>
            <a:spLocks noGrp="1" noChangeArrowheads="1"/>
          </p:cNvSpPr>
          <p:nvPr>
            <p:ph type="title"/>
          </p:nvPr>
        </p:nvSpPr>
        <p:spPr bwMode="auto">
          <a:xfrm>
            <a:off x="2514600" y="647700"/>
            <a:ext cx="6477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2052" name="Rectangle 4"/>
          <p:cNvSpPr>
            <a:spLocks noGrp="1" noChangeArrowheads="1"/>
          </p:cNvSpPr>
          <p:nvPr>
            <p:ph type="body" idx="1"/>
          </p:nvPr>
        </p:nvSpPr>
        <p:spPr bwMode="auto">
          <a:xfrm>
            <a:off x="6858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05" name="Rectangle 5"/>
          <p:cNvSpPr>
            <a:spLocks noGrp="1" noChangeArrowheads="1"/>
          </p:cNvSpPr>
          <p:nvPr>
            <p:ph type="sldNum" sz="quarter" idx="4"/>
          </p:nvPr>
        </p:nvSpPr>
        <p:spPr bwMode="auto">
          <a:xfrm>
            <a:off x="304800" y="65532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1">
                <a:solidFill>
                  <a:schemeClr val="bg1"/>
                </a:solidFill>
                <a:latin typeface="+mn-lt"/>
                <a:ea typeface="+mn-ea"/>
              </a:defRPr>
            </a:lvl1pPr>
          </a:lstStyle>
          <a:p>
            <a:pPr>
              <a:defRPr/>
            </a:pPr>
            <a:fld id="{FD420EC3-1CAB-48BE-9BAA-710C4CBD3D2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r" rtl="0" eaLnBrk="0" fontAlgn="base" hangingPunct="0">
        <a:spcBef>
          <a:spcPct val="0"/>
        </a:spcBef>
        <a:spcAft>
          <a:spcPct val="0"/>
        </a:spcAft>
        <a:defRPr sz="2400">
          <a:solidFill>
            <a:schemeClr val="bg1"/>
          </a:solidFill>
          <a:latin typeface="+mj-lt"/>
          <a:ea typeface="+mj-ea"/>
          <a:cs typeface="+mj-cs"/>
        </a:defRPr>
      </a:lvl1pPr>
      <a:lvl2pPr algn="r" rtl="0" eaLnBrk="0" fontAlgn="base" hangingPunct="0">
        <a:spcBef>
          <a:spcPct val="0"/>
        </a:spcBef>
        <a:spcAft>
          <a:spcPct val="0"/>
        </a:spcAft>
        <a:defRPr sz="2400">
          <a:solidFill>
            <a:schemeClr val="bg1"/>
          </a:solidFill>
          <a:latin typeface="Helvetica" pitchFamily="-32" charset="0"/>
          <a:ea typeface="ＭＳ Ｐゴシック" pitchFamily="-32" charset="-128"/>
        </a:defRPr>
      </a:lvl2pPr>
      <a:lvl3pPr algn="r" rtl="0" eaLnBrk="0" fontAlgn="base" hangingPunct="0">
        <a:spcBef>
          <a:spcPct val="0"/>
        </a:spcBef>
        <a:spcAft>
          <a:spcPct val="0"/>
        </a:spcAft>
        <a:defRPr sz="2400">
          <a:solidFill>
            <a:schemeClr val="bg1"/>
          </a:solidFill>
          <a:latin typeface="Helvetica" pitchFamily="-32" charset="0"/>
          <a:ea typeface="ＭＳ Ｐゴシック" pitchFamily="-32" charset="-128"/>
        </a:defRPr>
      </a:lvl3pPr>
      <a:lvl4pPr algn="r" rtl="0" eaLnBrk="0" fontAlgn="base" hangingPunct="0">
        <a:spcBef>
          <a:spcPct val="0"/>
        </a:spcBef>
        <a:spcAft>
          <a:spcPct val="0"/>
        </a:spcAft>
        <a:defRPr sz="2400">
          <a:solidFill>
            <a:schemeClr val="bg1"/>
          </a:solidFill>
          <a:latin typeface="Helvetica" pitchFamily="-32" charset="0"/>
          <a:ea typeface="ＭＳ Ｐゴシック" pitchFamily="-32" charset="-128"/>
        </a:defRPr>
      </a:lvl4pPr>
      <a:lvl5pPr algn="r" rtl="0" eaLnBrk="0" fontAlgn="base" hangingPunct="0">
        <a:spcBef>
          <a:spcPct val="0"/>
        </a:spcBef>
        <a:spcAft>
          <a:spcPct val="0"/>
        </a:spcAft>
        <a:defRPr sz="2400">
          <a:solidFill>
            <a:schemeClr val="bg1"/>
          </a:solidFill>
          <a:latin typeface="Helvetica" pitchFamily="-32" charset="0"/>
          <a:ea typeface="ＭＳ Ｐゴシック" pitchFamily="-32" charset="-128"/>
        </a:defRPr>
      </a:lvl5pPr>
      <a:lvl6pPr marL="457200" algn="r" rtl="0" fontAlgn="base">
        <a:spcBef>
          <a:spcPct val="0"/>
        </a:spcBef>
        <a:spcAft>
          <a:spcPct val="0"/>
        </a:spcAft>
        <a:defRPr sz="2400">
          <a:solidFill>
            <a:schemeClr val="bg1"/>
          </a:solidFill>
          <a:latin typeface="Helvetica" pitchFamily="-32" charset="0"/>
          <a:ea typeface="ＭＳ Ｐゴシック" pitchFamily="-32" charset="-128"/>
        </a:defRPr>
      </a:lvl6pPr>
      <a:lvl7pPr marL="914400" algn="r" rtl="0" fontAlgn="base">
        <a:spcBef>
          <a:spcPct val="0"/>
        </a:spcBef>
        <a:spcAft>
          <a:spcPct val="0"/>
        </a:spcAft>
        <a:defRPr sz="2400">
          <a:solidFill>
            <a:schemeClr val="bg1"/>
          </a:solidFill>
          <a:latin typeface="Helvetica" pitchFamily="-32" charset="0"/>
          <a:ea typeface="ＭＳ Ｐゴシック" pitchFamily="-32" charset="-128"/>
        </a:defRPr>
      </a:lvl7pPr>
      <a:lvl8pPr marL="1371600" algn="r" rtl="0" fontAlgn="base">
        <a:spcBef>
          <a:spcPct val="0"/>
        </a:spcBef>
        <a:spcAft>
          <a:spcPct val="0"/>
        </a:spcAft>
        <a:defRPr sz="2400">
          <a:solidFill>
            <a:schemeClr val="bg1"/>
          </a:solidFill>
          <a:latin typeface="Helvetica" pitchFamily="-32" charset="0"/>
          <a:ea typeface="ＭＳ Ｐゴシック" pitchFamily="-32" charset="-128"/>
        </a:defRPr>
      </a:lvl8pPr>
      <a:lvl9pPr marL="1828800" algn="r" rtl="0" fontAlgn="base">
        <a:spcBef>
          <a:spcPct val="0"/>
        </a:spcBef>
        <a:spcAft>
          <a:spcPct val="0"/>
        </a:spcAft>
        <a:defRPr sz="2400">
          <a:solidFill>
            <a:schemeClr val="bg1"/>
          </a:solidFill>
          <a:latin typeface="Helvetica" pitchFamily="-32" charset="0"/>
          <a:ea typeface="ＭＳ Ｐゴシック" pitchFamily="-32" charset="-128"/>
        </a:defRPr>
      </a:lvl9pPr>
    </p:titleStyle>
    <p:bodyStyle>
      <a:lvl1pPr marL="342900" indent="-342900" algn="l" rtl="0" eaLnBrk="0" fontAlgn="base" hangingPunct="0">
        <a:spcBef>
          <a:spcPct val="20000"/>
        </a:spcBef>
        <a:spcAft>
          <a:spcPct val="0"/>
        </a:spcAft>
        <a:buChar char="•"/>
        <a:defRPr sz="2800">
          <a:solidFill>
            <a:srgbClr val="FF9900"/>
          </a:solidFill>
          <a:latin typeface="+mn-lt"/>
          <a:ea typeface="+mn-ea"/>
          <a:cs typeface="+mn-cs"/>
        </a:defRPr>
      </a:lvl1pPr>
      <a:lvl2pPr marL="742950" indent="-285750" algn="l" rtl="0" eaLnBrk="0" fontAlgn="base" hangingPunct="0">
        <a:spcBef>
          <a:spcPct val="20000"/>
        </a:spcBef>
        <a:spcAft>
          <a:spcPct val="0"/>
        </a:spcAft>
        <a:buChar char="–"/>
        <a:defRPr sz="2400">
          <a:solidFill>
            <a:srgbClr val="529DBE"/>
          </a:solidFill>
          <a:latin typeface="+mn-lt"/>
          <a:ea typeface="+mn-ea"/>
        </a:defRPr>
      </a:lvl2pPr>
      <a:lvl3pPr marL="1085850" indent="-228600" algn="l" rtl="0" eaLnBrk="0" fontAlgn="base" hangingPunct="0">
        <a:spcBef>
          <a:spcPct val="20000"/>
        </a:spcBef>
        <a:spcAft>
          <a:spcPct val="0"/>
        </a:spcAft>
        <a:buChar char="•"/>
        <a:defRPr sz="2000">
          <a:solidFill>
            <a:srgbClr val="529DBE"/>
          </a:solidFill>
          <a:latin typeface="+mn-lt"/>
          <a:ea typeface="+mn-ea"/>
        </a:defRPr>
      </a:lvl3pPr>
      <a:lvl4pPr marL="1428750" indent="-228600" algn="l" rtl="0" eaLnBrk="0" fontAlgn="base" hangingPunct="0">
        <a:spcBef>
          <a:spcPct val="20000"/>
        </a:spcBef>
        <a:spcAft>
          <a:spcPct val="0"/>
        </a:spcAft>
        <a:buChar char="–"/>
        <a:defRPr sz="2000">
          <a:solidFill>
            <a:srgbClr val="529DBE"/>
          </a:solidFill>
          <a:latin typeface="+mn-lt"/>
          <a:ea typeface="+mn-ea"/>
        </a:defRPr>
      </a:lvl4pPr>
      <a:lvl5pPr marL="1771650" indent="-228600" algn="l" rtl="0" eaLnBrk="0" fontAlgn="base" hangingPunct="0">
        <a:spcBef>
          <a:spcPct val="20000"/>
        </a:spcBef>
        <a:spcAft>
          <a:spcPct val="0"/>
        </a:spcAft>
        <a:buChar char="»"/>
        <a:defRPr sz="2000">
          <a:solidFill>
            <a:srgbClr val="529DBE"/>
          </a:solidFill>
          <a:latin typeface="+mn-lt"/>
          <a:ea typeface="+mn-ea"/>
        </a:defRPr>
      </a:lvl5pPr>
      <a:lvl6pPr marL="2228850" indent="-228600" algn="l" rtl="0" fontAlgn="base">
        <a:spcBef>
          <a:spcPct val="20000"/>
        </a:spcBef>
        <a:spcAft>
          <a:spcPct val="0"/>
        </a:spcAft>
        <a:buChar char="»"/>
        <a:defRPr>
          <a:solidFill>
            <a:srgbClr val="529DBE"/>
          </a:solidFill>
          <a:latin typeface="+mn-lt"/>
          <a:ea typeface="+mn-ea"/>
        </a:defRPr>
      </a:lvl6pPr>
      <a:lvl7pPr marL="2686050" indent="-228600" algn="l" rtl="0" fontAlgn="base">
        <a:spcBef>
          <a:spcPct val="20000"/>
        </a:spcBef>
        <a:spcAft>
          <a:spcPct val="0"/>
        </a:spcAft>
        <a:buChar char="»"/>
        <a:defRPr>
          <a:solidFill>
            <a:srgbClr val="529DBE"/>
          </a:solidFill>
          <a:latin typeface="+mn-lt"/>
          <a:ea typeface="+mn-ea"/>
        </a:defRPr>
      </a:lvl7pPr>
      <a:lvl8pPr marL="3143250" indent="-228600" algn="l" rtl="0" fontAlgn="base">
        <a:spcBef>
          <a:spcPct val="20000"/>
        </a:spcBef>
        <a:spcAft>
          <a:spcPct val="0"/>
        </a:spcAft>
        <a:buChar char="»"/>
        <a:defRPr>
          <a:solidFill>
            <a:srgbClr val="529DBE"/>
          </a:solidFill>
          <a:latin typeface="+mn-lt"/>
          <a:ea typeface="+mn-ea"/>
        </a:defRPr>
      </a:lvl8pPr>
      <a:lvl9pPr marL="3600450" indent="-228600" algn="l" rtl="0" fontAlgn="base">
        <a:spcBef>
          <a:spcPct val="20000"/>
        </a:spcBef>
        <a:spcAft>
          <a:spcPct val="0"/>
        </a:spcAft>
        <a:buChar char="»"/>
        <a:defRPr>
          <a:solidFill>
            <a:srgbClr val="529DBE"/>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eval.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arnova.org/"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cid:image001.png@01CE23F8.74949840"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www.civicreflection.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pPr>
              <a:defRPr/>
            </a:pPr>
            <a:fld id="{563B802A-BAF8-4451-A3E8-6F84BD109C12}" type="slidenum">
              <a:rPr lang="en-US"/>
              <a:pPr>
                <a:defRPr/>
              </a:pPr>
              <a:t>1</a:t>
            </a:fld>
            <a:endParaRPr lang="en-US">
              <a:latin typeface="Arial" charset="0"/>
            </a:endParaRPr>
          </a:p>
        </p:txBody>
      </p:sp>
      <p:pic>
        <p:nvPicPr>
          <p:cNvPr id="14339" name="Picture 5"/>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Subtitle 4"/>
          <p:cNvSpPr>
            <a:spLocks noGrp="1"/>
          </p:cNvSpPr>
          <p:nvPr>
            <p:ph type="subTitle" idx="1"/>
          </p:nvPr>
        </p:nvSpPr>
        <p:spPr>
          <a:xfrm>
            <a:off x="1371600" y="4419600"/>
            <a:ext cx="6629400" cy="1676400"/>
          </a:xfrm>
        </p:spPr>
        <p:txBody>
          <a:bodyPr/>
          <a:lstStyle/>
          <a:p>
            <a:pPr>
              <a:defRPr/>
            </a:pPr>
            <a:r>
              <a:rPr lang="en-US" b="1" dirty="0" smtClean="0">
                <a:solidFill>
                  <a:schemeClr val="accent3"/>
                </a:solidFill>
                <a:latin typeface="Arial" charset="0"/>
              </a:rPr>
              <a:t>2013 AmeriCorps*Texas </a:t>
            </a:r>
          </a:p>
          <a:p>
            <a:pPr>
              <a:defRPr/>
            </a:pPr>
            <a:r>
              <a:rPr lang="en-US" b="1" dirty="0" smtClean="0">
                <a:solidFill>
                  <a:schemeClr val="accent3"/>
                </a:solidFill>
                <a:latin typeface="Arial" charset="0"/>
              </a:rPr>
              <a:t>All-Grantee Meeting </a:t>
            </a:r>
          </a:p>
          <a:p>
            <a:pPr>
              <a:defRPr/>
            </a:pPr>
            <a:r>
              <a:rPr lang="en-US" b="1" dirty="0" smtClean="0">
                <a:solidFill>
                  <a:schemeClr val="accent3"/>
                </a:solidFill>
                <a:latin typeface="Arial" charset="0"/>
              </a:rPr>
              <a:t>April 4-5, 2013</a:t>
            </a:r>
            <a:endParaRPr lang="en-US" b="1" dirty="0">
              <a:solidFill>
                <a:schemeClr val="accent3"/>
              </a:solidFill>
              <a:latin typeface="Arial" charset="0"/>
            </a:endParaRPr>
          </a:p>
          <a:p>
            <a:pPr>
              <a:defRPr/>
            </a:pPr>
            <a:endParaRPr lang="en-US" sz="1000" dirty="0" smtClean="0">
              <a:solidFill>
                <a:schemeClr val="accent3"/>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614690"/>
            <a:ext cx="6477000" cy="523220"/>
          </a:xfrm>
        </p:spPr>
        <p:txBody>
          <a:bodyPr/>
          <a:lstStyle/>
          <a:p>
            <a:r>
              <a:rPr lang="en-US" sz="2800" b="1" dirty="0" smtClean="0"/>
              <a:t>AmeriCorps Requirements</a:t>
            </a:r>
            <a:endParaRPr lang="en-US" sz="2800" b="1" dirty="0"/>
          </a:p>
        </p:txBody>
      </p:sp>
      <p:sp>
        <p:nvSpPr>
          <p:cNvPr id="3" name="Content Placeholder 2"/>
          <p:cNvSpPr>
            <a:spLocks noGrp="1"/>
          </p:cNvSpPr>
          <p:nvPr>
            <p:ph idx="1"/>
          </p:nvPr>
        </p:nvSpPr>
        <p:spPr>
          <a:xfrm>
            <a:off x="685800" y="1524000"/>
            <a:ext cx="7772400" cy="5105400"/>
          </a:xfrm>
        </p:spPr>
        <p:txBody>
          <a:bodyPr/>
          <a:lstStyle/>
          <a:p>
            <a:pPr marL="0" indent="0">
              <a:buNone/>
            </a:pPr>
            <a:r>
              <a:rPr lang="en-US" dirty="0" smtClean="0"/>
              <a:t>§2522.710:  Type of evaluation required</a:t>
            </a:r>
          </a:p>
          <a:p>
            <a:pPr lvl="1"/>
            <a:r>
              <a:rPr lang="en-US" dirty="0" smtClean="0"/>
              <a:t>If </a:t>
            </a:r>
            <a:r>
              <a:rPr lang="en-US" dirty="0"/>
              <a:t>the CNCS Share </a:t>
            </a:r>
            <a:r>
              <a:rPr lang="en-US" dirty="0" smtClean="0"/>
              <a:t>is </a:t>
            </a:r>
            <a:r>
              <a:rPr lang="en-US" b="1" dirty="0"/>
              <a:t>$500,000 or more</a:t>
            </a:r>
            <a:r>
              <a:rPr lang="en-US" dirty="0"/>
              <a:t>, you must arrange for an </a:t>
            </a:r>
            <a:r>
              <a:rPr lang="en-US" b="1" dirty="0"/>
              <a:t>external evaluation</a:t>
            </a:r>
            <a:r>
              <a:rPr lang="en-US" dirty="0"/>
              <a:t> of your </a:t>
            </a:r>
            <a:r>
              <a:rPr lang="en-US" dirty="0" smtClean="0"/>
              <a:t>program.</a:t>
            </a:r>
          </a:p>
          <a:p>
            <a:pPr lvl="1"/>
            <a:r>
              <a:rPr lang="en-US" dirty="0" smtClean="0"/>
              <a:t>If </a:t>
            </a:r>
            <a:r>
              <a:rPr lang="en-US" dirty="0"/>
              <a:t>the CNCS Share </a:t>
            </a:r>
            <a:r>
              <a:rPr lang="en-US" dirty="0" smtClean="0"/>
              <a:t>is </a:t>
            </a:r>
            <a:r>
              <a:rPr lang="en-US" b="1" dirty="0"/>
              <a:t>less than $500,000</a:t>
            </a:r>
            <a:r>
              <a:rPr lang="en-US" dirty="0"/>
              <a:t>, or </a:t>
            </a:r>
            <a:r>
              <a:rPr lang="en-US" dirty="0" smtClean="0"/>
              <a:t>you are an </a:t>
            </a:r>
            <a:r>
              <a:rPr lang="en-US" dirty="0"/>
              <a:t>Education Award Program grantee, you must conduct an </a:t>
            </a:r>
            <a:r>
              <a:rPr lang="en-US" b="1" dirty="0"/>
              <a:t>internal </a:t>
            </a:r>
            <a:r>
              <a:rPr lang="en-US" b="1" dirty="0" smtClean="0"/>
              <a:t>or </a:t>
            </a:r>
            <a:r>
              <a:rPr lang="en-US" b="1" dirty="0"/>
              <a:t>external evaluation</a:t>
            </a:r>
            <a:r>
              <a:rPr lang="en-US" dirty="0"/>
              <a:t> of your </a:t>
            </a:r>
            <a:r>
              <a:rPr lang="en-US" dirty="0" smtClean="0"/>
              <a:t>program.</a:t>
            </a:r>
          </a:p>
        </p:txBody>
      </p:sp>
      <p:sp>
        <p:nvSpPr>
          <p:cNvPr id="4" name="Slide Number Placeholder 3"/>
          <p:cNvSpPr>
            <a:spLocks noGrp="1"/>
          </p:cNvSpPr>
          <p:nvPr>
            <p:ph type="sldNum" sz="quarter" idx="10"/>
          </p:nvPr>
        </p:nvSpPr>
        <p:spPr/>
        <p:txBody>
          <a:bodyPr/>
          <a:lstStyle/>
          <a:p>
            <a:pPr>
              <a:defRPr/>
            </a:pPr>
            <a:fld id="{694EE62B-8A5D-41D8-A5A8-7E36069CA268}" type="slidenum">
              <a:rPr lang="en-US" smtClean="0"/>
              <a:pPr>
                <a:defRPr/>
              </a:pPr>
              <a:t>10</a:t>
            </a:fld>
            <a:endParaRPr lang="en-US" dirty="0">
              <a:latin typeface="Arial" charset="0"/>
            </a:endParaRPr>
          </a:p>
        </p:txBody>
      </p:sp>
    </p:spTree>
    <p:extLst>
      <p:ext uri="{BB962C8B-B14F-4D97-AF65-F5344CB8AC3E}">
        <p14:creationId xmlns:p14="http://schemas.microsoft.com/office/powerpoint/2010/main" val="1236386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614690"/>
            <a:ext cx="6477000" cy="523220"/>
          </a:xfrm>
        </p:spPr>
        <p:txBody>
          <a:bodyPr/>
          <a:lstStyle/>
          <a:p>
            <a:r>
              <a:rPr lang="en-US" sz="2800" b="1" dirty="0" smtClean="0"/>
              <a:t>AmeriCorps Requirements</a:t>
            </a:r>
            <a:endParaRPr lang="en-US" sz="2800" b="1" dirty="0"/>
          </a:p>
        </p:txBody>
      </p:sp>
      <p:sp>
        <p:nvSpPr>
          <p:cNvPr id="3" name="Content Placeholder 2"/>
          <p:cNvSpPr>
            <a:spLocks noGrp="1"/>
          </p:cNvSpPr>
          <p:nvPr>
            <p:ph idx="1"/>
          </p:nvPr>
        </p:nvSpPr>
        <p:spPr>
          <a:xfrm>
            <a:off x="685800" y="1524000"/>
            <a:ext cx="7772400" cy="5105400"/>
          </a:xfrm>
        </p:spPr>
        <p:txBody>
          <a:bodyPr/>
          <a:lstStyle/>
          <a:p>
            <a:pPr marL="0" indent="0">
              <a:buNone/>
            </a:pPr>
            <a:r>
              <a:rPr lang="en-US" dirty="0" smtClean="0"/>
              <a:t>§2522.720:  Duration</a:t>
            </a:r>
          </a:p>
          <a:p>
            <a:pPr lvl="1"/>
            <a:r>
              <a:rPr lang="en-US" dirty="0" smtClean="0"/>
              <a:t>Must cover minimum of 1 year</a:t>
            </a:r>
            <a:endParaRPr lang="en-US" dirty="0"/>
          </a:p>
          <a:p>
            <a:pPr marL="0" indent="0">
              <a:buNone/>
            </a:pPr>
            <a:endParaRPr lang="en-US" dirty="0" smtClean="0"/>
          </a:p>
          <a:p>
            <a:pPr marL="0" indent="0">
              <a:buNone/>
            </a:pPr>
            <a:r>
              <a:rPr lang="en-US" dirty="0" smtClean="0"/>
              <a:t>§2522.730</a:t>
            </a:r>
            <a:r>
              <a:rPr lang="en-US" dirty="0"/>
              <a:t>:  </a:t>
            </a:r>
            <a:r>
              <a:rPr lang="en-US" dirty="0" smtClean="0"/>
              <a:t>Submission Process</a:t>
            </a:r>
            <a:endParaRPr lang="en-US" dirty="0"/>
          </a:p>
          <a:p>
            <a:pPr lvl="1"/>
            <a:r>
              <a:rPr lang="en-US" dirty="0"/>
              <a:t>Must </a:t>
            </a:r>
            <a:r>
              <a:rPr lang="en-US" dirty="0" smtClean="0"/>
              <a:t>submit with grant application each time you </a:t>
            </a:r>
            <a:r>
              <a:rPr lang="en-US" dirty="0" err="1" smtClean="0"/>
              <a:t>recompete</a:t>
            </a:r>
            <a:endParaRPr lang="en-US" dirty="0" smtClean="0"/>
          </a:p>
          <a:p>
            <a:pPr lvl="1"/>
            <a:r>
              <a:rPr lang="en-US" dirty="0" smtClean="0"/>
              <a:t>For first </a:t>
            </a:r>
            <a:r>
              <a:rPr lang="en-US" dirty="0" err="1" smtClean="0"/>
              <a:t>recompete</a:t>
            </a:r>
            <a:r>
              <a:rPr lang="en-US" dirty="0" smtClean="0"/>
              <a:t>, must submit Evaluation Plan / summary of evaluation efforts to date </a:t>
            </a:r>
          </a:p>
          <a:p>
            <a:pPr lvl="1"/>
            <a:r>
              <a:rPr lang="en-US" dirty="0" smtClean="0"/>
              <a:t>For subsequent </a:t>
            </a:r>
            <a:r>
              <a:rPr lang="en-US" dirty="0" err="1" smtClean="0"/>
              <a:t>recompetes</a:t>
            </a:r>
            <a:r>
              <a:rPr lang="en-US" dirty="0" smtClean="0"/>
              <a:t>, must submit a copy of completed Evaluation Report from previous project period</a:t>
            </a:r>
            <a:endParaRPr lang="en-US" dirty="0"/>
          </a:p>
          <a:p>
            <a:pPr marL="457200" lvl="1" indent="0">
              <a:buNone/>
            </a:pPr>
            <a:endParaRPr lang="en-US" dirty="0" smtClean="0"/>
          </a:p>
        </p:txBody>
      </p:sp>
      <p:sp>
        <p:nvSpPr>
          <p:cNvPr id="4" name="Slide Number Placeholder 3"/>
          <p:cNvSpPr>
            <a:spLocks noGrp="1"/>
          </p:cNvSpPr>
          <p:nvPr>
            <p:ph type="sldNum" sz="quarter" idx="10"/>
          </p:nvPr>
        </p:nvSpPr>
        <p:spPr/>
        <p:txBody>
          <a:bodyPr/>
          <a:lstStyle/>
          <a:p>
            <a:pPr>
              <a:defRPr/>
            </a:pPr>
            <a:fld id="{694EE62B-8A5D-41D8-A5A8-7E36069CA268}" type="slidenum">
              <a:rPr lang="en-US" smtClean="0"/>
              <a:pPr>
                <a:defRPr/>
              </a:pPr>
              <a:t>11</a:t>
            </a:fld>
            <a:endParaRPr lang="en-US" dirty="0">
              <a:latin typeface="Arial" charset="0"/>
            </a:endParaRPr>
          </a:p>
        </p:txBody>
      </p:sp>
    </p:spTree>
    <p:extLst>
      <p:ext uri="{BB962C8B-B14F-4D97-AF65-F5344CB8AC3E}">
        <p14:creationId xmlns:p14="http://schemas.microsoft.com/office/powerpoint/2010/main" val="3272469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614690"/>
            <a:ext cx="6477000" cy="523220"/>
          </a:xfrm>
        </p:spPr>
        <p:txBody>
          <a:bodyPr/>
          <a:lstStyle/>
          <a:p>
            <a:r>
              <a:rPr lang="en-US" sz="2800" b="1" dirty="0" smtClean="0"/>
              <a:t>AmeriCorps Requirements</a:t>
            </a:r>
            <a:endParaRPr lang="en-US" sz="2800" b="1" dirty="0"/>
          </a:p>
        </p:txBody>
      </p:sp>
      <p:sp>
        <p:nvSpPr>
          <p:cNvPr id="3" name="Content Placeholder 2"/>
          <p:cNvSpPr>
            <a:spLocks noGrp="1"/>
          </p:cNvSpPr>
          <p:nvPr>
            <p:ph idx="1"/>
          </p:nvPr>
        </p:nvSpPr>
        <p:spPr>
          <a:xfrm>
            <a:off x="685800" y="1524000"/>
            <a:ext cx="7772400" cy="5105400"/>
          </a:xfrm>
        </p:spPr>
        <p:txBody>
          <a:bodyPr/>
          <a:lstStyle/>
          <a:p>
            <a:pPr marL="0" indent="0">
              <a:buNone/>
            </a:pPr>
            <a:r>
              <a:rPr lang="en-US" dirty="0" smtClean="0"/>
              <a:t>§2522.740:  How CNCS Uses Evaluations</a:t>
            </a:r>
          </a:p>
          <a:p>
            <a:pPr lvl="1"/>
            <a:r>
              <a:rPr lang="en-US" dirty="0" smtClean="0"/>
              <a:t>To determine eligibility for future funding (if you do not include your required plan/report, CNCS reserves the right to not consider future grant applications)</a:t>
            </a:r>
          </a:p>
          <a:p>
            <a:pPr lvl="1"/>
            <a:r>
              <a:rPr lang="en-US" dirty="0" smtClean="0"/>
              <a:t>To assess the “quality and outcomes” of your program</a:t>
            </a:r>
            <a:endParaRPr lang="en-US" dirty="0"/>
          </a:p>
        </p:txBody>
      </p:sp>
      <p:sp>
        <p:nvSpPr>
          <p:cNvPr id="4" name="Slide Number Placeholder 3"/>
          <p:cNvSpPr>
            <a:spLocks noGrp="1"/>
          </p:cNvSpPr>
          <p:nvPr>
            <p:ph type="sldNum" sz="quarter" idx="10"/>
          </p:nvPr>
        </p:nvSpPr>
        <p:spPr/>
        <p:txBody>
          <a:bodyPr/>
          <a:lstStyle/>
          <a:p>
            <a:pPr>
              <a:defRPr/>
            </a:pPr>
            <a:fld id="{694EE62B-8A5D-41D8-A5A8-7E36069CA268}" type="slidenum">
              <a:rPr lang="en-US" smtClean="0"/>
              <a:pPr>
                <a:defRPr/>
              </a:pPr>
              <a:t>12</a:t>
            </a:fld>
            <a:endParaRPr lang="en-US" dirty="0">
              <a:latin typeface="Arial" charset="0"/>
            </a:endParaRPr>
          </a:p>
        </p:txBody>
      </p:sp>
    </p:spTree>
    <p:extLst>
      <p:ext uri="{BB962C8B-B14F-4D97-AF65-F5344CB8AC3E}">
        <p14:creationId xmlns:p14="http://schemas.microsoft.com/office/powerpoint/2010/main" val="428508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614690"/>
            <a:ext cx="6477000" cy="523220"/>
          </a:xfrm>
        </p:spPr>
        <p:txBody>
          <a:bodyPr/>
          <a:lstStyle/>
          <a:p>
            <a:r>
              <a:rPr lang="en-US" sz="2800" b="1" dirty="0" smtClean="0"/>
              <a:t>AmeriCorps Requirements</a:t>
            </a:r>
            <a:endParaRPr lang="en-US" sz="2800" b="1" dirty="0"/>
          </a:p>
        </p:txBody>
      </p:sp>
      <p:sp>
        <p:nvSpPr>
          <p:cNvPr id="3" name="Content Placeholder 2"/>
          <p:cNvSpPr>
            <a:spLocks noGrp="1"/>
          </p:cNvSpPr>
          <p:nvPr>
            <p:ph idx="1"/>
          </p:nvPr>
        </p:nvSpPr>
        <p:spPr>
          <a:xfrm>
            <a:off x="685800" y="1524000"/>
            <a:ext cx="7772400" cy="5105400"/>
          </a:xfrm>
        </p:spPr>
        <p:txBody>
          <a:bodyPr/>
          <a:lstStyle/>
          <a:p>
            <a:pPr marL="0" indent="0">
              <a:buNone/>
            </a:pPr>
            <a:r>
              <a:rPr lang="en-US" dirty="0" smtClean="0"/>
              <a:t>§2522.810:  What will CNCS do to evaluate the overall success of AmeriCorps programs? </a:t>
            </a:r>
          </a:p>
          <a:p>
            <a:pPr lvl="1"/>
            <a:r>
              <a:rPr lang="en-US" dirty="0" smtClean="0"/>
              <a:t>CNCS will conduct its own independent evaluations of programs to examine:</a:t>
            </a:r>
          </a:p>
          <a:p>
            <a:pPr lvl="2"/>
            <a:r>
              <a:rPr lang="en-US" dirty="0" smtClean="0"/>
              <a:t>Extent of impact on communities</a:t>
            </a:r>
          </a:p>
          <a:p>
            <a:pPr lvl="2"/>
            <a:r>
              <a:rPr lang="en-US" dirty="0" smtClean="0"/>
              <a:t>Extent to which national servicer increases positive attitudes and civic engagement among participants</a:t>
            </a:r>
          </a:p>
          <a:p>
            <a:pPr lvl="2"/>
            <a:r>
              <a:rPr lang="en-US" dirty="0" smtClean="0"/>
              <a:t>Extent to which national service enables participants to afford and enroll in post-secondary education</a:t>
            </a:r>
          </a:p>
          <a:p>
            <a:pPr lvl="2"/>
            <a:r>
              <a:rPr lang="en-US" dirty="0" smtClean="0"/>
              <a:t>Cost effectiveness of different program designs/models</a:t>
            </a:r>
          </a:p>
          <a:p>
            <a:pPr lvl="2"/>
            <a:r>
              <a:rPr lang="en-US" dirty="0" smtClean="0"/>
              <a:t>The effect the living allowance has on individuals’ ability to participate in national service</a:t>
            </a:r>
          </a:p>
          <a:p>
            <a:pPr lvl="2"/>
            <a:r>
              <a:rPr lang="en-US" dirty="0"/>
              <a:t>W</a:t>
            </a:r>
            <a:r>
              <a:rPr lang="en-US" dirty="0" smtClean="0"/>
              <a:t>hether State/National Priorities are being addressed</a:t>
            </a:r>
          </a:p>
          <a:p>
            <a:pPr lvl="1"/>
            <a:endParaRPr lang="en-US" dirty="0"/>
          </a:p>
        </p:txBody>
      </p:sp>
      <p:sp>
        <p:nvSpPr>
          <p:cNvPr id="4" name="Slide Number Placeholder 3"/>
          <p:cNvSpPr>
            <a:spLocks noGrp="1"/>
          </p:cNvSpPr>
          <p:nvPr>
            <p:ph type="sldNum" sz="quarter" idx="10"/>
          </p:nvPr>
        </p:nvSpPr>
        <p:spPr/>
        <p:txBody>
          <a:bodyPr/>
          <a:lstStyle/>
          <a:p>
            <a:pPr>
              <a:defRPr/>
            </a:pPr>
            <a:fld id="{694EE62B-8A5D-41D8-A5A8-7E36069CA268}" type="slidenum">
              <a:rPr lang="en-US" smtClean="0"/>
              <a:pPr>
                <a:defRPr/>
              </a:pPr>
              <a:t>13</a:t>
            </a:fld>
            <a:endParaRPr lang="en-US" dirty="0">
              <a:latin typeface="Arial" charset="0"/>
            </a:endParaRPr>
          </a:p>
        </p:txBody>
      </p:sp>
    </p:spTree>
    <p:extLst>
      <p:ext uri="{BB962C8B-B14F-4D97-AF65-F5344CB8AC3E}">
        <p14:creationId xmlns:p14="http://schemas.microsoft.com/office/powerpoint/2010/main" val="4084258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614690"/>
            <a:ext cx="6477000" cy="523220"/>
          </a:xfrm>
        </p:spPr>
        <p:txBody>
          <a:bodyPr/>
          <a:lstStyle/>
          <a:p>
            <a:r>
              <a:rPr lang="en-US" sz="2800" b="1" dirty="0" smtClean="0"/>
              <a:t>AmeriCorps Requirements</a:t>
            </a:r>
            <a:endParaRPr lang="en-US" sz="2800" b="1" dirty="0"/>
          </a:p>
        </p:txBody>
      </p:sp>
      <p:sp>
        <p:nvSpPr>
          <p:cNvPr id="3" name="Content Placeholder 2"/>
          <p:cNvSpPr>
            <a:spLocks noGrp="1"/>
          </p:cNvSpPr>
          <p:nvPr>
            <p:ph idx="1"/>
          </p:nvPr>
        </p:nvSpPr>
        <p:spPr>
          <a:xfrm>
            <a:off x="533400" y="1524000"/>
            <a:ext cx="8229600" cy="5105400"/>
          </a:xfrm>
        </p:spPr>
        <p:txBody>
          <a:bodyPr/>
          <a:lstStyle/>
          <a:p>
            <a:pPr marL="0" indent="0">
              <a:buNone/>
            </a:pPr>
            <a:r>
              <a:rPr lang="en-US" dirty="0" smtClean="0"/>
              <a:t>§2522.820:  Confidentiality</a:t>
            </a:r>
          </a:p>
          <a:p>
            <a:pPr lvl="1"/>
            <a:r>
              <a:rPr lang="en-US" dirty="0" smtClean="0"/>
              <a:t>CNCS (and </a:t>
            </a:r>
            <a:r>
              <a:rPr lang="en-US" dirty="0" err="1" smtClean="0"/>
              <a:t>OneStar</a:t>
            </a:r>
            <a:r>
              <a:rPr lang="en-US" dirty="0" smtClean="0"/>
              <a:t>) will maintain confidentiality of information regarding </a:t>
            </a:r>
            <a:r>
              <a:rPr lang="en-US" i="1" dirty="0" smtClean="0"/>
              <a:t>individual </a:t>
            </a:r>
            <a:r>
              <a:rPr lang="en-US" dirty="0" smtClean="0"/>
              <a:t>participants/ respondents.</a:t>
            </a:r>
          </a:p>
          <a:p>
            <a:pPr lvl="1"/>
            <a:r>
              <a:rPr lang="en-US" dirty="0" smtClean="0"/>
              <a:t>CNCS will only release participant information if:</a:t>
            </a:r>
          </a:p>
          <a:p>
            <a:pPr lvl="2"/>
            <a:r>
              <a:rPr lang="en-US" sz="2400" dirty="0" smtClean="0"/>
              <a:t>It is in aggregate form (by site, program, state, etc.)</a:t>
            </a:r>
          </a:p>
          <a:p>
            <a:pPr lvl="2"/>
            <a:r>
              <a:rPr lang="en-US" sz="2400" dirty="0" smtClean="0"/>
              <a:t>Prior written consent of the individual was obtained</a:t>
            </a:r>
          </a:p>
        </p:txBody>
      </p:sp>
      <p:sp>
        <p:nvSpPr>
          <p:cNvPr id="4" name="Slide Number Placeholder 3"/>
          <p:cNvSpPr>
            <a:spLocks noGrp="1"/>
          </p:cNvSpPr>
          <p:nvPr>
            <p:ph type="sldNum" sz="quarter" idx="10"/>
          </p:nvPr>
        </p:nvSpPr>
        <p:spPr/>
        <p:txBody>
          <a:bodyPr/>
          <a:lstStyle/>
          <a:p>
            <a:pPr>
              <a:defRPr/>
            </a:pPr>
            <a:fld id="{694EE62B-8A5D-41D8-A5A8-7E36069CA268}" type="slidenum">
              <a:rPr lang="en-US" smtClean="0"/>
              <a:pPr>
                <a:defRPr/>
              </a:pPr>
              <a:t>14</a:t>
            </a:fld>
            <a:endParaRPr lang="en-US" dirty="0">
              <a:latin typeface="Arial" charset="0"/>
            </a:endParaRPr>
          </a:p>
        </p:txBody>
      </p:sp>
    </p:spTree>
    <p:extLst>
      <p:ext uri="{BB962C8B-B14F-4D97-AF65-F5344CB8AC3E}">
        <p14:creationId xmlns:p14="http://schemas.microsoft.com/office/powerpoint/2010/main" val="4246095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614690"/>
            <a:ext cx="6477000" cy="523220"/>
          </a:xfrm>
        </p:spPr>
        <p:txBody>
          <a:bodyPr/>
          <a:lstStyle/>
          <a:p>
            <a:r>
              <a:rPr lang="en-US" sz="2800" b="1" dirty="0" err="1" smtClean="0"/>
              <a:t>OneStar</a:t>
            </a:r>
            <a:r>
              <a:rPr lang="en-US" sz="2800" b="1" dirty="0" smtClean="0"/>
              <a:t> Requirements</a:t>
            </a:r>
            <a:endParaRPr lang="en-US" sz="2800" b="1" dirty="0"/>
          </a:p>
        </p:txBody>
      </p:sp>
      <p:sp>
        <p:nvSpPr>
          <p:cNvPr id="3" name="Content Placeholder 2"/>
          <p:cNvSpPr>
            <a:spLocks noGrp="1"/>
          </p:cNvSpPr>
          <p:nvPr>
            <p:ph idx="1"/>
          </p:nvPr>
        </p:nvSpPr>
        <p:spPr>
          <a:xfrm>
            <a:off x="533400" y="1524000"/>
            <a:ext cx="8229600" cy="5105400"/>
          </a:xfrm>
        </p:spPr>
        <p:txBody>
          <a:bodyPr/>
          <a:lstStyle/>
          <a:p>
            <a:pPr marL="0" indent="0">
              <a:buNone/>
            </a:pPr>
            <a:r>
              <a:rPr lang="en-US" dirty="0" err="1" smtClean="0"/>
              <a:t>OneStar</a:t>
            </a:r>
            <a:r>
              <a:rPr lang="en-US" dirty="0" smtClean="0"/>
              <a:t>-specific guidelines – </a:t>
            </a:r>
          </a:p>
          <a:p>
            <a:pPr marL="0" indent="0">
              <a:buNone/>
            </a:pPr>
            <a:r>
              <a:rPr lang="en-US" dirty="0" smtClean="0"/>
              <a:t>Evaluations should:</a:t>
            </a:r>
          </a:p>
          <a:p>
            <a:pPr lvl="1"/>
            <a:r>
              <a:rPr lang="en-US" dirty="0" smtClean="0"/>
              <a:t>Should mention ‘AmeriCorps’</a:t>
            </a:r>
          </a:p>
          <a:p>
            <a:pPr lvl="1"/>
            <a:r>
              <a:rPr lang="en-US" sz="2400" dirty="0" smtClean="0"/>
              <a:t>Should consider and focus on AmeriCorps-specific impact (not just organizational impact)</a:t>
            </a:r>
          </a:p>
          <a:p>
            <a:pPr lvl="1"/>
            <a:r>
              <a:rPr lang="en-US" dirty="0" smtClean="0"/>
              <a:t>Should include Texas-specific data and outcomes</a:t>
            </a:r>
          </a:p>
          <a:p>
            <a:pPr lvl="1"/>
            <a:r>
              <a:rPr lang="en-US" sz="2400" dirty="0" smtClean="0"/>
              <a:t>Should discuss areas of future exploration for further study</a:t>
            </a:r>
          </a:p>
          <a:p>
            <a:pPr lvl="1"/>
            <a:r>
              <a:rPr lang="en-US" dirty="0" smtClean="0"/>
              <a:t>Should include a 1-3 page Executive Summary</a:t>
            </a:r>
          </a:p>
          <a:p>
            <a:pPr lvl="1"/>
            <a:r>
              <a:rPr lang="en-US" sz="2400" dirty="0" smtClean="0"/>
              <a:t>Should speak to AmeriCorps ‘triple bottom line’</a:t>
            </a:r>
          </a:p>
        </p:txBody>
      </p:sp>
      <p:sp>
        <p:nvSpPr>
          <p:cNvPr id="4" name="Slide Number Placeholder 3"/>
          <p:cNvSpPr>
            <a:spLocks noGrp="1"/>
          </p:cNvSpPr>
          <p:nvPr>
            <p:ph type="sldNum" sz="quarter" idx="10"/>
          </p:nvPr>
        </p:nvSpPr>
        <p:spPr/>
        <p:txBody>
          <a:bodyPr/>
          <a:lstStyle/>
          <a:p>
            <a:pPr>
              <a:defRPr/>
            </a:pPr>
            <a:fld id="{694EE62B-8A5D-41D8-A5A8-7E36069CA268}" type="slidenum">
              <a:rPr lang="en-US" smtClean="0"/>
              <a:pPr>
                <a:defRPr/>
              </a:pPr>
              <a:t>15</a:t>
            </a:fld>
            <a:endParaRPr lang="en-US" dirty="0">
              <a:latin typeface="Arial" charset="0"/>
            </a:endParaRPr>
          </a:p>
        </p:txBody>
      </p:sp>
    </p:spTree>
    <p:extLst>
      <p:ext uri="{BB962C8B-B14F-4D97-AF65-F5344CB8AC3E}">
        <p14:creationId xmlns:p14="http://schemas.microsoft.com/office/powerpoint/2010/main" val="1218654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614690"/>
            <a:ext cx="6477000" cy="523220"/>
          </a:xfrm>
        </p:spPr>
        <p:txBody>
          <a:bodyPr/>
          <a:lstStyle/>
          <a:p>
            <a:r>
              <a:rPr lang="en-US" sz="2800" b="1" dirty="0" smtClean="0"/>
              <a:t>Triple Bottom Line</a:t>
            </a:r>
            <a:endParaRPr lang="en-US" sz="2800" b="1" dirty="0"/>
          </a:p>
        </p:txBody>
      </p:sp>
      <p:sp>
        <p:nvSpPr>
          <p:cNvPr id="4" name="Slide Number Placeholder 3"/>
          <p:cNvSpPr>
            <a:spLocks noGrp="1"/>
          </p:cNvSpPr>
          <p:nvPr>
            <p:ph type="sldNum" sz="quarter" idx="10"/>
          </p:nvPr>
        </p:nvSpPr>
        <p:spPr/>
        <p:txBody>
          <a:bodyPr/>
          <a:lstStyle/>
          <a:p>
            <a:pPr>
              <a:defRPr/>
            </a:pPr>
            <a:fld id="{694EE62B-8A5D-41D8-A5A8-7E36069CA268}" type="slidenum">
              <a:rPr lang="en-US" smtClean="0"/>
              <a:pPr>
                <a:defRPr/>
              </a:pPr>
              <a:t>16</a:t>
            </a:fld>
            <a:endParaRPr lang="en-US" dirty="0">
              <a:latin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157205"/>
            <a:ext cx="3957637" cy="4014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a:xfrm>
            <a:off x="2895600" y="1600200"/>
            <a:ext cx="3657600" cy="914400"/>
          </a:xfrm>
        </p:spPr>
        <p:txBody>
          <a:bodyPr/>
          <a:lstStyle/>
          <a:p>
            <a:pPr marL="0" indent="0" algn="ctr">
              <a:buNone/>
            </a:pPr>
            <a:r>
              <a:rPr lang="en-US" sz="2400" b="1" dirty="0" smtClean="0">
                <a:solidFill>
                  <a:srgbClr val="529DBE"/>
                </a:solidFill>
              </a:rPr>
              <a:t>Impact on beneficiaries</a:t>
            </a:r>
            <a:endParaRPr lang="en-US" sz="2400" b="1" dirty="0">
              <a:solidFill>
                <a:srgbClr val="529DBE"/>
              </a:solidFill>
            </a:endParaRPr>
          </a:p>
        </p:txBody>
      </p:sp>
      <p:sp>
        <p:nvSpPr>
          <p:cNvPr id="8" name="Content Placeholder 4"/>
          <p:cNvSpPr txBox="1">
            <a:spLocks/>
          </p:cNvSpPr>
          <p:nvPr/>
        </p:nvSpPr>
        <p:spPr bwMode="auto">
          <a:xfrm>
            <a:off x="6934200" y="4800600"/>
            <a:ext cx="2133600" cy="1188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FF9900"/>
                </a:solidFill>
                <a:latin typeface="+mn-lt"/>
                <a:ea typeface="+mn-ea"/>
                <a:cs typeface="+mn-cs"/>
              </a:defRPr>
            </a:lvl1pPr>
            <a:lvl2pPr marL="742950" indent="-285750" algn="l" rtl="0" eaLnBrk="0" fontAlgn="base" hangingPunct="0">
              <a:spcBef>
                <a:spcPct val="20000"/>
              </a:spcBef>
              <a:spcAft>
                <a:spcPct val="0"/>
              </a:spcAft>
              <a:buChar char="–"/>
              <a:defRPr sz="2400">
                <a:solidFill>
                  <a:srgbClr val="529DBE"/>
                </a:solidFill>
                <a:latin typeface="+mn-lt"/>
                <a:ea typeface="+mn-ea"/>
              </a:defRPr>
            </a:lvl2pPr>
            <a:lvl3pPr marL="1085850" indent="-228600" algn="l" rtl="0" eaLnBrk="0" fontAlgn="base" hangingPunct="0">
              <a:spcBef>
                <a:spcPct val="20000"/>
              </a:spcBef>
              <a:spcAft>
                <a:spcPct val="0"/>
              </a:spcAft>
              <a:buChar char="•"/>
              <a:defRPr sz="2000">
                <a:solidFill>
                  <a:srgbClr val="529DBE"/>
                </a:solidFill>
                <a:latin typeface="+mn-lt"/>
                <a:ea typeface="+mn-ea"/>
              </a:defRPr>
            </a:lvl3pPr>
            <a:lvl4pPr marL="1428750" indent="-228600" algn="l" rtl="0" eaLnBrk="0" fontAlgn="base" hangingPunct="0">
              <a:spcBef>
                <a:spcPct val="20000"/>
              </a:spcBef>
              <a:spcAft>
                <a:spcPct val="0"/>
              </a:spcAft>
              <a:buChar char="–"/>
              <a:defRPr sz="2000">
                <a:solidFill>
                  <a:srgbClr val="529DBE"/>
                </a:solidFill>
                <a:latin typeface="+mn-lt"/>
                <a:ea typeface="+mn-ea"/>
              </a:defRPr>
            </a:lvl4pPr>
            <a:lvl5pPr marL="1771650" indent="-228600" algn="l" rtl="0" eaLnBrk="0" fontAlgn="base" hangingPunct="0">
              <a:spcBef>
                <a:spcPct val="20000"/>
              </a:spcBef>
              <a:spcAft>
                <a:spcPct val="0"/>
              </a:spcAft>
              <a:buChar char="»"/>
              <a:defRPr sz="2000">
                <a:solidFill>
                  <a:srgbClr val="529DBE"/>
                </a:solidFill>
                <a:latin typeface="+mn-lt"/>
                <a:ea typeface="+mn-ea"/>
              </a:defRPr>
            </a:lvl5pPr>
            <a:lvl6pPr marL="2228850" indent="-228600" algn="l" rtl="0" fontAlgn="base">
              <a:spcBef>
                <a:spcPct val="20000"/>
              </a:spcBef>
              <a:spcAft>
                <a:spcPct val="0"/>
              </a:spcAft>
              <a:buChar char="»"/>
              <a:defRPr>
                <a:solidFill>
                  <a:srgbClr val="529DBE"/>
                </a:solidFill>
                <a:latin typeface="+mn-lt"/>
                <a:ea typeface="+mn-ea"/>
              </a:defRPr>
            </a:lvl6pPr>
            <a:lvl7pPr marL="2686050" indent="-228600" algn="l" rtl="0" fontAlgn="base">
              <a:spcBef>
                <a:spcPct val="20000"/>
              </a:spcBef>
              <a:spcAft>
                <a:spcPct val="0"/>
              </a:spcAft>
              <a:buChar char="»"/>
              <a:defRPr>
                <a:solidFill>
                  <a:srgbClr val="529DBE"/>
                </a:solidFill>
                <a:latin typeface="+mn-lt"/>
                <a:ea typeface="+mn-ea"/>
              </a:defRPr>
            </a:lvl7pPr>
            <a:lvl8pPr marL="3143250" indent="-228600" algn="l" rtl="0" fontAlgn="base">
              <a:spcBef>
                <a:spcPct val="20000"/>
              </a:spcBef>
              <a:spcAft>
                <a:spcPct val="0"/>
              </a:spcAft>
              <a:buChar char="»"/>
              <a:defRPr>
                <a:solidFill>
                  <a:srgbClr val="529DBE"/>
                </a:solidFill>
                <a:latin typeface="+mn-lt"/>
                <a:ea typeface="+mn-ea"/>
              </a:defRPr>
            </a:lvl8pPr>
            <a:lvl9pPr marL="3600450" indent="-228600" algn="l" rtl="0" fontAlgn="base">
              <a:spcBef>
                <a:spcPct val="20000"/>
              </a:spcBef>
              <a:spcAft>
                <a:spcPct val="0"/>
              </a:spcAft>
              <a:buChar char="»"/>
              <a:defRPr>
                <a:solidFill>
                  <a:srgbClr val="529DBE"/>
                </a:solidFill>
                <a:latin typeface="+mn-lt"/>
                <a:ea typeface="+mn-ea"/>
              </a:defRPr>
            </a:lvl9pPr>
          </a:lstStyle>
          <a:p>
            <a:pPr marL="0" indent="0" algn="ctr">
              <a:buFontTx/>
              <a:buNone/>
            </a:pPr>
            <a:r>
              <a:rPr lang="en-US" sz="2400" b="1" kern="0" dirty="0" smtClean="0">
                <a:solidFill>
                  <a:srgbClr val="529DBE"/>
                </a:solidFill>
              </a:rPr>
              <a:t>Impact on communities</a:t>
            </a:r>
            <a:endParaRPr lang="en-US" sz="2400" b="1" kern="0" dirty="0">
              <a:solidFill>
                <a:srgbClr val="529DBE"/>
              </a:solidFill>
            </a:endParaRPr>
          </a:p>
        </p:txBody>
      </p:sp>
      <p:sp>
        <p:nvSpPr>
          <p:cNvPr id="9" name="Content Placeholder 4"/>
          <p:cNvSpPr txBox="1">
            <a:spLocks/>
          </p:cNvSpPr>
          <p:nvPr/>
        </p:nvSpPr>
        <p:spPr bwMode="auto">
          <a:xfrm>
            <a:off x="609600" y="4876800"/>
            <a:ext cx="2133600" cy="1188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FF9900"/>
                </a:solidFill>
                <a:latin typeface="+mn-lt"/>
                <a:ea typeface="+mn-ea"/>
                <a:cs typeface="+mn-cs"/>
              </a:defRPr>
            </a:lvl1pPr>
            <a:lvl2pPr marL="742950" indent="-285750" algn="l" rtl="0" eaLnBrk="0" fontAlgn="base" hangingPunct="0">
              <a:spcBef>
                <a:spcPct val="20000"/>
              </a:spcBef>
              <a:spcAft>
                <a:spcPct val="0"/>
              </a:spcAft>
              <a:buChar char="–"/>
              <a:defRPr sz="2400">
                <a:solidFill>
                  <a:srgbClr val="529DBE"/>
                </a:solidFill>
                <a:latin typeface="+mn-lt"/>
                <a:ea typeface="+mn-ea"/>
              </a:defRPr>
            </a:lvl2pPr>
            <a:lvl3pPr marL="1085850" indent="-228600" algn="l" rtl="0" eaLnBrk="0" fontAlgn="base" hangingPunct="0">
              <a:spcBef>
                <a:spcPct val="20000"/>
              </a:spcBef>
              <a:spcAft>
                <a:spcPct val="0"/>
              </a:spcAft>
              <a:buChar char="•"/>
              <a:defRPr sz="2000">
                <a:solidFill>
                  <a:srgbClr val="529DBE"/>
                </a:solidFill>
                <a:latin typeface="+mn-lt"/>
                <a:ea typeface="+mn-ea"/>
              </a:defRPr>
            </a:lvl3pPr>
            <a:lvl4pPr marL="1428750" indent="-228600" algn="l" rtl="0" eaLnBrk="0" fontAlgn="base" hangingPunct="0">
              <a:spcBef>
                <a:spcPct val="20000"/>
              </a:spcBef>
              <a:spcAft>
                <a:spcPct val="0"/>
              </a:spcAft>
              <a:buChar char="–"/>
              <a:defRPr sz="2000">
                <a:solidFill>
                  <a:srgbClr val="529DBE"/>
                </a:solidFill>
                <a:latin typeface="+mn-lt"/>
                <a:ea typeface="+mn-ea"/>
              </a:defRPr>
            </a:lvl4pPr>
            <a:lvl5pPr marL="1771650" indent="-228600" algn="l" rtl="0" eaLnBrk="0" fontAlgn="base" hangingPunct="0">
              <a:spcBef>
                <a:spcPct val="20000"/>
              </a:spcBef>
              <a:spcAft>
                <a:spcPct val="0"/>
              </a:spcAft>
              <a:buChar char="»"/>
              <a:defRPr sz="2000">
                <a:solidFill>
                  <a:srgbClr val="529DBE"/>
                </a:solidFill>
                <a:latin typeface="+mn-lt"/>
                <a:ea typeface="+mn-ea"/>
              </a:defRPr>
            </a:lvl5pPr>
            <a:lvl6pPr marL="2228850" indent="-228600" algn="l" rtl="0" fontAlgn="base">
              <a:spcBef>
                <a:spcPct val="20000"/>
              </a:spcBef>
              <a:spcAft>
                <a:spcPct val="0"/>
              </a:spcAft>
              <a:buChar char="»"/>
              <a:defRPr>
                <a:solidFill>
                  <a:srgbClr val="529DBE"/>
                </a:solidFill>
                <a:latin typeface="+mn-lt"/>
                <a:ea typeface="+mn-ea"/>
              </a:defRPr>
            </a:lvl6pPr>
            <a:lvl7pPr marL="2686050" indent="-228600" algn="l" rtl="0" fontAlgn="base">
              <a:spcBef>
                <a:spcPct val="20000"/>
              </a:spcBef>
              <a:spcAft>
                <a:spcPct val="0"/>
              </a:spcAft>
              <a:buChar char="»"/>
              <a:defRPr>
                <a:solidFill>
                  <a:srgbClr val="529DBE"/>
                </a:solidFill>
                <a:latin typeface="+mn-lt"/>
                <a:ea typeface="+mn-ea"/>
              </a:defRPr>
            </a:lvl7pPr>
            <a:lvl8pPr marL="3143250" indent="-228600" algn="l" rtl="0" fontAlgn="base">
              <a:spcBef>
                <a:spcPct val="20000"/>
              </a:spcBef>
              <a:spcAft>
                <a:spcPct val="0"/>
              </a:spcAft>
              <a:buChar char="»"/>
              <a:defRPr>
                <a:solidFill>
                  <a:srgbClr val="529DBE"/>
                </a:solidFill>
                <a:latin typeface="+mn-lt"/>
                <a:ea typeface="+mn-ea"/>
              </a:defRPr>
            </a:lvl8pPr>
            <a:lvl9pPr marL="3600450" indent="-228600" algn="l" rtl="0" fontAlgn="base">
              <a:spcBef>
                <a:spcPct val="20000"/>
              </a:spcBef>
              <a:spcAft>
                <a:spcPct val="0"/>
              </a:spcAft>
              <a:buChar char="»"/>
              <a:defRPr>
                <a:solidFill>
                  <a:srgbClr val="529DBE"/>
                </a:solidFill>
                <a:latin typeface="+mn-lt"/>
                <a:ea typeface="+mn-ea"/>
              </a:defRPr>
            </a:lvl9pPr>
          </a:lstStyle>
          <a:p>
            <a:pPr marL="0" indent="0" algn="ctr">
              <a:buFontTx/>
              <a:buNone/>
            </a:pPr>
            <a:r>
              <a:rPr lang="en-US" sz="2400" b="1" kern="0" dirty="0" smtClean="0">
                <a:solidFill>
                  <a:srgbClr val="529DBE"/>
                </a:solidFill>
              </a:rPr>
              <a:t>Impact on members</a:t>
            </a:r>
            <a:endParaRPr lang="en-US" sz="2400" b="1" kern="0" dirty="0">
              <a:solidFill>
                <a:srgbClr val="529DBE"/>
              </a:solidFill>
            </a:endParaRPr>
          </a:p>
        </p:txBody>
      </p:sp>
    </p:spTree>
    <p:extLst>
      <p:ext uri="{BB962C8B-B14F-4D97-AF65-F5344CB8AC3E}">
        <p14:creationId xmlns:p14="http://schemas.microsoft.com/office/powerpoint/2010/main" val="130633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dirty="0" smtClean="0"/>
          </a:p>
        </p:txBody>
      </p:sp>
      <p:sp>
        <p:nvSpPr>
          <p:cNvPr id="40963" name="Content Placeholder 2"/>
          <p:cNvSpPr>
            <a:spLocks noGrp="1"/>
          </p:cNvSpPr>
          <p:nvPr>
            <p:ph idx="1"/>
          </p:nvPr>
        </p:nvSpPr>
        <p:spPr>
          <a:xfrm>
            <a:off x="685800" y="2057400"/>
            <a:ext cx="7772400" cy="1219200"/>
          </a:xfrm>
        </p:spPr>
        <p:txBody>
          <a:bodyPr/>
          <a:lstStyle/>
          <a:p>
            <a:pPr algn="ctr">
              <a:buFontTx/>
              <a:buNone/>
            </a:pPr>
            <a:r>
              <a:rPr lang="en-US" sz="3600" b="1" dirty="0" smtClean="0"/>
              <a:t>Questions?</a:t>
            </a:r>
          </a:p>
          <a:p>
            <a:endParaRPr lang="en-US" dirty="0" smtClean="0"/>
          </a:p>
        </p:txBody>
      </p:sp>
      <p:sp>
        <p:nvSpPr>
          <p:cNvPr id="40964" name="Slide Number Placeholder 3"/>
          <p:cNvSpPr>
            <a:spLocks noGrp="1"/>
          </p:cNvSpPr>
          <p:nvPr>
            <p:ph type="sldNum" sz="quarter" idx="10"/>
          </p:nvPr>
        </p:nvSpPr>
        <p:spPr>
          <a:noFill/>
        </p:spPr>
        <p:txBody>
          <a:bodyPr/>
          <a:lstStyle/>
          <a:p>
            <a:fld id="{79E8F1A8-6D5B-446F-936C-2B826863F29D}" type="slidenum">
              <a:rPr lang="en-US" smtClean="0"/>
              <a:pPr/>
              <a:t>17</a:t>
            </a:fld>
            <a:endParaRPr lang="en-US" dirty="0" smtClean="0">
              <a:latin typeface="Arial" charset="0"/>
            </a:endParaRPr>
          </a:p>
        </p:txBody>
      </p:sp>
      <p:pic>
        <p:nvPicPr>
          <p:cNvPr id="40965" name="Picture 6" descr="MCj04337970000[1]"/>
          <p:cNvPicPr>
            <a:picLocks noChangeAspect="1" noChangeArrowheads="1"/>
          </p:cNvPicPr>
          <p:nvPr/>
        </p:nvPicPr>
        <p:blipFill>
          <a:blip r:embed="rId2"/>
          <a:srcRect/>
          <a:stretch>
            <a:fillRect/>
          </a:stretch>
        </p:blipFill>
        <p:spPr bwMode="auto">
          <a:xfrm>
            <a:off x="3429000" y="2971800"/>
            <a:ext cx="2286000" cy="2286000"/>
          </a:xfrm>
          <a:prstGeom prst="rect">
            <a:avLst/>
          </a:prstGeom>
          <a:noFill/>
          <a:ln w="9525">
            <a:noFill/>
            <a:miter lim="800000"/>
            <a:headEnd/>
            <a:tailEnd/>
          </a:ln>
        </p:spPr>
      </p:pic>
    </p:spTree>
    <p:extLst>
      <p:ext uri="{BB962C8B-B14F-4D97-AF65-F5344CB8AC3E}">
        <p14:creationId xmlns:p14="http://schemas.microsoft.com/office/powerpoint/2010/main" val="3995752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614690"/>
            <a:ext cx="6477000" cy="523220"/>
          </a:xfrm>
        </p:spPr>
        <p:txBody>
          <a:bodyPr/>
          <a:lstStyle/>
          <a:p>
            <a:r>
              <a:rPr lang="en-US" sz="2800" b="1" dirty="0" smtClean="0"/>
              <a:t>The Evaluation Cycle</a:t>
            </a:r>
            <a:endParaRPr lang="en-US" sz="2800" b="1" dirty="0"/>
          </a:p>
        </p:txBody>
      </p:sp>
      <p:sp>
        <p:nvSpPr>
          <p:cNvPr id="4" name="Slide Number Placeholder 3"/>
          <p:cNvSpPr>
            <a:spLocks noGrp="1"/>
          </p:cNvSpPr>
          <p:nvPr>
            <p:ph type="sldNum" sz="quarter" idx="10"/>
          </p:nvPr>
        </p:nvSpPr>
        <p:spPr/>
        <p:txBody>
          <a:bodyPr/>
          <a:lstStyle/>
          <a:p>
            <a:pPr>
              <a:defRPr/>
            </a:pPr>
            <a:fld id="{694EE62B-8A5D-41D8-A5A8-7E36069CA268}" type="slidenum">
              <a:rPr lang="en-US" smtClean="0"/>
              <a:pPr>
                <a:defRPr/>
              </a:pPr>
              <a:t>18</a:t>
            </a:fld>
            <a:endParaRPr lang="en-US" dirty="0">
              <a:latin typeface="Arial" charset="0"/>
            </a:endParaRPr>
          </a:p>
        </p:txBody>
      </p:sp>
      <p:pic>
        <p:nvPicPr>
          <p:cNvPr id="1027"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265" t="14378" r="4957" b="6686"/>
          <a:stretch/>
        </p:blipFill>
        <p:spPr bwMode="auto">
          <a:xfrm>
            <a:off x="958006" y="1343092"/>
            <a:ext cx="7195394" cy="510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4988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2514600" y="614690"/>
            <a:ext cx="6477000" cy="523220"/>
          </a:xfrm>
        </p:spPr>
        <p:txBody>
          <a:bodyPr/>
          <a:lstStyle/>
          <a:p>
            <a:r>
              <a:rPr lang="en-US" sz="2800" b="1" dirty="0"/>
              <a:t>The Evaluation Cycle</a:t>
            </a:r>
            <a:endParaRPr lang="en-US" sz="2800" b="1" dirty="0" smtClean="0"/>
          </a:p>
        </p:txBody>
      </p:sp>
      <p:sp>
        <p:nvSpPr>
          <p:cNvPr id="14339" name="Rectangle 3"/>
          <p:cNvSpPr>
            <a:spLocks noGrp="1" noChangeArrowheads="1"/>
          </p:cNvSpPr>
          <p:nvPr>
            <p:ph type="body" idx="4294967295"/>
          </p:nvPr>
        </p:nvSpPr>
        <p:spPr>
          <a:xfrm>
            <a:off x="533400" y="1447800"/>
            <a:ext cx="8153400" cy="4953000"/>
          </a:xfrm>
        </p:spPr>
        <p:txBody>
          <a:bodyPr/>
          <a:lstStyle/>
          <a:p>
            <a:pPr marL="533400" indent="-533400">
              <a:buFontTx/>
              <a:buAutoNum type="arabicPeriod"/>
            </a:pPr>
            <a:r>
              <a:rPr lang="en-US" dirty="0"/>
              <a:t>Engage</a:t>
            </a:r>
            <a:r>
              <a:rPr lang="en-US" dirty="0" smtClean="0"/>
              <a:t> </a:t>
            </a:r>
            <a:r>
              <a:rPr lang="en-US" dirty="0"/>
              <a:t>Stakeholders</a:t>
            </a:r>
          </a:p>
          <a:p>
            <a:pPr lvl="1">
              <a:buFontTx/>
              <a:buChar char="–"/>
            </a:pPr>
            <a:r>
              <a:rPr lang="en-US" dirty="0"/>
              <a:t>Who’s in charge? </a:t>
            </a:r>
          </a:p>
          <a:p>
            <a:pPr lvl="2"/>
            <a:r>
              <a:rPr lang="en-US" dirty="0"/>
              <a:t>Decision-Makers </a:t>
            </a:r>
          </a:p>
          <a:p>
            <a:pPr lvl="2"/>
            <a:r>
              <a:rPr lang="en-US" dirty="0"/>
              <a:t>Evaluators</a:t>
            </a:r>
          </a:p>
          <a:p>
            <a:pPr marL="914400" lvl="1" indent="-457200">
              <a:buFontTx/>
              <a:buChar char="•"/>
            </a:pPr>
            <a:endParaRPr lang="en-US" sz="1600" dirty="0"/>
          </a:p>
          <a:p>
            <a:pPr lvl="1"/>
            <a:r>
              <a:rPr lang="en-US" dirty="0"/>
              <a:t>Who’s the target? </a:t>
            </a:r>
          </a:p>
          <a:p>
            <a:pPr lvl="2"/>
            <a:r>
              <a:rPr lang="en-US" dirty="0"/>
              <a:t>Participants</a:t>
            </a:r>
          </a:p>
          <a:p>
            <a:pPr marL="914400" lvl="1" indent="-457200">
              <a:buFontTx/>
              <a:buChar char="•"/>
            </a:pPr>
            <a:endParaRPr lang="en-US" sz="1600" dirty="0"/>
          </a:p>
          <a:p>
            <a:pPr lvl="1">
              <a:buFontTx/>
              <a:buChar char="–"/>
            </a:pPr>
            <a:r>
              <a:rPr lang="en-US" dirty="0"/>
              <a:t>Who’s the audience</a:t>
            </a:r>
            <a:r>
              <a:rPr lang="en-US" dirty="0" smtClean="0"/>
              <a:t>?</a:t>
            </a:r>
          </a:p>
          <a:p>
            <a:pPr lvl="2"/>
            <a:r>
              <a:rPr lang="en-US" dirty="0" smtClean="0"/>
              <a:t>Staff</a:t>
            </a:r>
          </a:p>
          <a:p>
            <a:pPr lvl="2"/>
            <a:r>
              <a:rPr lang="en-US" dirty="0" smtClean="0"/>
              <a:t>Board</a:t>
            </a:r>
          </a:p>
          <a:p>
            <a:pPr lvl="2"/>
            <a:r>
              <a:rPr lang="en-US" dirty="0" smtClean="0"/>
              <a:t>Funder/Donors</a:t>
            </a:r>
          </a:p>
          <a:p>
            <a:pPr lvl="2"/>
            <a:r>
              <a:rPr lang="en-US" dirty="0" smtClean="0"/>
              <a:t>Public</a:t>
            </a:r>
          </a:p>
          <a:p>
            <a:pPr lvl="2"/>
            <a:endParaRPr lang="en-US" dirty="0"/>
          </a:p>
          <a:p>
            <a:pPr lvl="2">
              <a:buFontTx/>
              <a:buChar char="–"/>
            </a:pPr>
            <a:endParaRPr lang="en-US" dirty="0"/>
          </a:p>
          <a:p>
            <a:pPr marL="533400" indent="-533400">
              <a:buFontTx/>
              <a:buAutoNum type="arabicPeriod"/>
            </a:pPr>
            <a:endParaRPr lang="en-US" dirty="0" smtClean="0"/>
          </a:p>
          <a:p>
            <a:pPr marL="533400" indent="-533400"/>
            <a:endParaRPr lang="en-US" sz="3200" dirty="0" smtClean="0"/>
          </a:p>
          <a:p>
            <a:pPr marL="533400" indent="-533400"/>
            <a:endParaRPr lang="en-US" sz="3200" dirty="0" smtClean="0"/>
          </a:p>
          <a:p>
            <a:pPr marL="533400" indent="-533400"/>
            <a:endParaRPr lang="en-US" sz="3200" dirty="0" smtClean="0"/>
          </a:p>
          <a:p>
            <a:pPr marL="533400" indent="-533400"/>
            <a:endParaRPr lang="en-US" sz="32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503" y="2133600"/>
            <a:ext cx="3705497"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2363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ctrTitle"/>
          </p:nvPr>
        </p:nvSpPr>
        <p:spPr>
          <a:xfrm>
            <a:off x="4953000" y="548015"/>
            <a:ext cx="3962400" cy="523220"/>
          </a:xfrm>
        </p:spPr>
        <p:txBody>
          <a:bodyPr/>
          <a:lstStyle/>
          <a:p>
            <a:pPr eaLnBrk="1" hangingPunct="1"/>
            <a:r>
              <a:rPr lang="en-US" sz="2800" b="1" dirty="0" smtClean="0"/>
              <a:t>Overview</a:t>
            </a:r>
          </a:p>
        </p:txBody>
      </p:sp>
      <p:sp>
        <p:nvSpPr>
          <p:cNvPr id="3" name="Slide Number Placeholder 3"/>
          <p:cNvSpPr>
            <a:spLocks noGrp="1"/>
          </p:cNvSpPr>
          <p:nvPr>
            <p:ph type="sldNum" sz="quarter" idx="10"/>
          </p:nvPr>
        </p:nvSpPr>
        <p:spPr/>
        <p:txBody>
          <a:bodyPr/>
          <a:lstStyle/>
          <a:p>
            <a:pPr>
              <a:defRPr/>
            </a:pPr>
            <a:fld id="{004368C4-955E-4B05-AE15-EF39BD9F5A81}" type="slidenum">
              <a:rPr lang="en-US"/>
              <a:pPr>
                <a:defRPr/>
              </a:pPr>
              <a:t>2</a:t>
            </a:fld>
            <a:endParaRPr lang="en-US">
              <a:latin typeface="Arial" charset="0"/>
            </a:endParaRPr>
          </a:p>
        </p:txBody>
      </p:sp>
      <p:sp>
        <p:nvSpPr>
          <p:cNvPr id="2" name="Subtitle 1"/>
          <p:cNvSpPr>
            <a:spLocks noGrp="1"/>
          </p:cNvSpPr>
          <p:nvPr>
            <p:ph type="subTitle" idx="1"/>
          </p:nvPr>
        </p:nvSpPr>
        <p:spPr>
          <a:xfrm>
            <a:off x="685800" y="1600200"/>
            <a:ext cx="8001000" cy="4953000"/>
          </a:xfrm>
        </p:spPr>
        <p:txBody>
          <a:bodyPr/>
          <a:lstStyle/>
          <a:p>
            <a:pPr algn="l">
              <a:lnSpc>
                <a:spcPct val="80000"/>
              </a:lnSpc>
            </a:pPr>
            <a:r>
              <a:rPr lang="en-US" sz="2400" dirty="0" smtClean="0">
                <a:latin typeface="Helvetica" pitchFamily="34" charset="0"/>
                <a:cs typeface="Helvetica" pitchFamily="34" charset="0"/>
              </a:rPr>
              <a:t>Agenda – Day 2</a:t>
            </a:r>
          </a:p>
          <a:p>
            <a:pPr marL="914400" lvl="1" indent="-457200" algn="l">
              <a:lnSpc>
                <a:spcPct val="80000"/>
              </a:lnSpc>
              <a:buFont typeface="Arial" pitchFamily="34" charset="0"/>
              <a:buChar char="•"/>
            </a:pPr>
            <a:endParaRPr lang="en-US" sz="800" dirty="0" smtClean="0">
              <a:latin typeface="Helvetica" pitchFamily="34" charset="0"/>
              <a:cs typeface="Helvetica" pitchFamily="34" charset="0"/>
            </a:endParaRPr>
          </a:p>
          <a:p>
            <a:pPr marL="914400" lvl="1" indent="-457200" algn="l">
              <a:lnSpc>
                <a:spcPct val="80000"/>
              </a:lnSpc>
              <a:buFont typeface="Arial" pitchFamily="34" charset="0"/>
              <a:buChar char="•"/>
            </a:pPr>
            <a:r>
              <a:rPr lang="en-US" sz="2200" dirty="0" smtClean="0">
                <a:latin typeface="Helvetica" pitchFamily="34" charset="0"/>
                <a:cs typeface="Helvetica" pitchFamily="34" charset="0"/>
              </a:rPr>
              <a:t>CEO / CNCS State Director </a:t>
            </a:r>
            <a:r>
              <a:rPr lang="en-US" sz="2200" dirty="0">
                <a:latin typeface="Helvetica" pitchFamily="34" charset="0"/>
                <a:cs typeface="Helvetica" pitchFamily="34" charset="0"/>
              </a:rPr>
              <a:t>Welcome</a:t>
            </a:r>
            <a:endParaRPr lang="en-US" sz="2200" dirty="0" smtClean="0">
              <a:latin typeface="Helvetica" pitchFamily="34" charset="0"/>
              <a:cs typeface="Helvetica" pitchFamily="34" charset="0"/>
            </a:endParaRPr>
          </a:p>
          <a:p>
            <a:pPr marL="914400" lvl="1" indent="-457200" algn="l">
              <a:lnSpc>
                <a:spcPct val="80000"/>
              </a:lnSpc>
              <a:buFont typeface="Arial" pitchFamily="34" charset="0"/>
              <a:buChar char="•"/>
            </a:pPr>
            <a:r>
              <a:rPr lang="en-US" sz="2200" dirty="0">
                <a:latin typeface="Helvetica" pitchFamily="34" charset="0"/>
                <a:cs typeface="Helvetica" pitchFamily="34" charset="0"/>
              </a:rPr>
              <a:t>Civic </a:t>
            </a:r>
            <a:r>
              <a:rPr lang="en-US" sz="2200" dirty="0" smtClean="0">
                <a:latin typeface="Helvetica" pitchFamily="34" charset="0"/>
                <a:cs typeface="Helvetica" pitchFamily="34" charset="0"/>
              </a:rPr>
              <a:t>Reflection</a:t>
            </a:r>
          </a:p>
          <a:p>
            <a:pPr marL="914400" lvl="1" indent="-457200" algn="l">
              <a:lnSpc>
                <a:spcPct val="80000"/>
              </a:lnSpc>
              <a:buFont typeface="Arial" pitchFamily="34" charset="0"/>
              <a:buChar char="•"/>
            </a:pPr>
            <a:r>
              <a:rPr lang="en-US" sz="2200" dirty="0">
                <a:latin typeface="Helvetica" pitchFamily="34" charset="0"/>
                <a:cs typeface="Helvetica" pitchFamily="34" charset="0"/>
              </a:rPr>
              <a:t>Break</a:t>
            </a:r>
          </a:p>
          <a:p>
            <a:pPr marL="914400" lvl="1" indent="-457200" algn="l">
              <a:lnSpc>
                <a:spcPct val="80000"/>
              </a:lnSpc>
              <a:buFont typeface="Arial" pitchFamily="34" charset="0"/>
              <a:buChar char="•"/>
            </a:pPr>
            <a:r>
              <a:rPr lang="en-US" sz="2200" dirty="0" smtClean="0">
                <a:latin typeface="Helvetica" pitchFamily="34" charset="0"/>
                <a:cs typeface="Helvetica" pitchFamily="34" charset="0"/>
              </a:rPr>
              <a:t>Understanding AmeriCorps Evaluation Requirements</a:t>
            </a:r>
          </a:p>
          <a:p>
            <a:pPr marL="914400" lvl="1" indent="-457200" algn="l">
              <a:lnSpc>
                <a:spcPct val="80000"/>
              </a:lnSpc>
              <a:buFont typeface="Arial" pitchFamily="34" charset="0"/>
              <a:buChar char="•"/>
            </a:pPr>
            <a:r>
              <a:rPr lang="en-US" sz="2200" dirty="0" smtClean="0">
                <a:latin typeface="Helvetica" pitchFamily="34" charset="0"/>
                <a:cs typeface="Helvetica" pitchFamily="34" charset="0"/>
              </a:rPr>
              <a:t>Texas Connector Demonstration</a:t>
            </a:r>
          </a:p>
          <a:p>
            <a:pPr marL="914400" lvl="1" indent="-457200" algn="l">
              <a:lnSpc>
                <a:spcPct val="80000"/>
              </a:lnSpc>
              <a:buFont typeface="Arial" pitchFamily="34" charset="0"/>
              <a:buChar char="•"/>
            </a:pPr>
            <a:r>
              <a:rPr lang="en-US" sz="2200" dirty="0" smtClean="0">
                <a:latin typeface="Helvetica" pitchFamily="34" charset="0"/>
                <a:cs typeface="Helvetica" pitchFamily="34" charset="0"/>
              </a:rPr>
              <a:t>Lunch (on your own)</a:t>
            </a:r>
          </a:p>
          <a:p>
            <a:pPr marL="914400" lvl="1" indent="-457200" algn="l">
              <a:lnSpc>
                <a:spcPct val="80000"/>
              </a:lnSpc>
              <a:buFont typeface="Arial" pitchFamily="34" charset="0"/>
              <a:buChar char="•"/>
            </a:pPr>
            <a:r>
              <a:rPr lang="en-US" sz="2200" dirty="0" smtClean="0">
                <a:latin typeface="Helvetica" pitchFamily="34" charset="0"/>
                <a:cs typeface="Helvetica" pitchFamily="34" charset="0"/>
              </a:rPr>
              <a:t>National Service Criminal History Check Town Hall</a:t>
            </a:r>
          </a:p>
          <a:p>
            <a:pPr marL="914400" lvl="1" indent="-457200" algn="l">
              <a:lnSpc>
                <a:spcPct val="80000"/>
              </a:lnSpc>
              <a:buFont typeface="Arial" pitchFamily="34" charset="0"/>
              <a:buChar char="•"/>
            </a:pPr>
            <a:r>
              <a:rPr lang="en-US" sz="2200" dirty="0" smtClean="0">
                <a:latin typeface="Helvetica" pitchFamily="34" charset="0"/>
                <a:cs typeface="Helvetica" pitchFamily="34" charset="0"/>
              </a:rPr>
              <a:t>Break</a:t>
            </a:r>
          </a:p>
          <a:p>
            <a:pPr marL="914400" lvl="1" indent="-457200" algn="l">
              <a:lnSpc>
                <a:spcPct val="80000"/>
              </a:lnSpc>
              <a:buFont typeface="Arial" pitchFamily="34" charset="0"/>
              <a:buChar char="•"/>
            </a:pPr>
            <a:r>
              <a:rPr lang="en-US" sz="2200" dirty="0" smtClean="0">
                <a:latin typeface="Helvetica" pitchFamily="34" charset="0"/>
                <a:cs typeface="Helvetica" pitchFamily="34" charset="0"/>
              </a:rPr>
              <a:t>Test Your AmeriCorps Knowledge: Jeopardy! </a:t>
            </a:r>
          </a:p>
          <a:p>
            <a:pPr marL="914400" lvl="1" indent="-457200" algn="l">
              <a:lnSpc>
                <a:spcPct val="80000"/>
              </a:lnSpc>
              <a:buFont typeface="Arial" pitchFamily="34" charset="0"/>
              <a:buChar char="•"/>
            </a:pPr>
            <a:r>
              <a:rPr lang="en-US" sz="2200" dirty="0" smtClean="0">
                <a:latin typeface="Helvetica" pitchFamily="34" charset="0"/>
                <a:cs typeface="Helvetica" pitchFamily="34" charset="0"/>
              </a:rPr>
              <a:t>Close/wrap-up (3:30)</a:t>
            </a:r>
            <a:endParaRPr lang="en-US" sz="2200" dirty="0">
              <a:latin typeface="Helvetica" pitchFamily="34" charset="0"/>
              <a:cs typeface="Helvetica" pitchFamily="34" charset="0"/>
            </a:endParaRPr>
          </a:p>
        </p:txBody>
      </p:sp>
    </p:spTree>
    <p:extLst>
      <p:ext uri="{BB962C8B-B14F-4D97-AF65-F5344CB8AC3E}">
        <p14:creationId xmlns:p14="http://schemas.microsoft.com/office/powerpoint/2010/main" val="2571789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614690"/>
            <a:ext cx="6477000" cy="523220"/>
          </a:xfrm>
        </p:spPr>
        <p:txBody>
          <a:bodyPr/>
          <a:lstStyle/>
          <a:p>
            <a:r>
              <a:rPr lang="en-US" sz="2800" b="1" dirty="0"/>
              <a:t>The Evaluation Cycle</a:t>
            </a:r>
          </a:p>
        </p:txBody>
      </p:sp>
      <p:sp>
        <p:nvSpPr>
          <p:cNvPr id="3" name="Content Placeholder 2"/>
          <p:cNvSpPr>
            <a:spLocks noGrp="1"/>
          </p:cNvSpPr>
          <p:nvPr>
            <p:ph idx="1"/>
          </p:nvPr>
        </p:nvSpPr>
        <p:spPr>
          <a:xfrm>
            <a:off x="228600" y="1524000"/>
            <a:ext cx="4267200" cy="4114800"/>
          </a:xfrm>
        </p:spPr>
        <p:txBody>
          <a:bodyPr/>
          <a:lstStyle/>
          <a:p>
            <a:pPr marL="0" indent="0">
              <a:buNone/>
            </a:pPr>
            <a:r>
              <a:rPr lang="en-US" dirty="0" smtClean="0"/>
              <a:t>2.  Describe </a:t>
            </a:r>
            <a:r>
              <a:rPr lang="en-US" dirty="0"/>
              <a:t>the </a:t>
            </a:r>
            <a:r>
              <a:rPr lang="en-US" dirty="0" smtClean="0"/>
              <a:t>Program</a:t>
            </a:r>
          </a:p>
          <a:p>
            <a:pPr lvl="1">
              <a:buClr>
                <a:srgbClr val="529DBE"/>
              </a:buClr>
              <a:buFont typeface="Helvetica" pitchFamily="34" charset="0"/>
              <a:buChar char="−"/>
            </a:pPr>
            <a:r>
              <a:rPr lang="en-US" dirty="0" smtClean="0"/>
              <a:t>Logic </a:t>
            </a:r>
            <a:r>
              <a:rPr lang="en-US" dirty="0"/>
              <a:t>Model</a:t>
            </a:r>
          </a:p>
          <a:p>
            <a:pPr marL="1257300" lvl="2" indent="-457200"/>
            <a:r>
              <a:rPr lang="en-US" sz="2400" dirty="0"/>
              <a:t>Need</a:t>
            </a:r>
          </a:p>
          <a:p>
            <a:pPr marL="1257300" lvl="2" indent="-457200"/>
            <a:r>
              <a:rPr lang="en-US" sz="2400" dirty="0" smtClean="0"/>
              <a:t>Inputs</a:t>
            </a:r>
          </a:p>
          <a:p>
            <a:pPr marL="1257300" lvl="2" indent="-457200"/>
            <a:r>
              <a:rPr lang="en-US" sz="2400" dirty="0" smtClean="0"/>
              <a:t>Strategies</a:t>
            </a:r>
            <a:endParaRPr lang="en-US" sz="2400" dirty="0"/>
          </a:p>
          <a:p>
            <a:pPr marL="1257300" lvl="2" indent="-457200"/>
            <a:r>
              <a:rPr lang="en-US" sz="2400" dirty="0" smtClean="0"/>
              <a:t>Activities</a:t>
            </a:r>
          </a:p>
          <a:p>
            <a:pPr marL="1257300" lvl="2" indent="-457200"/>
            <a:r>
              <a:rPr lang="en-US" sz="2400" dirty="0" smtClean="0"/>
              <a:t>Outputs</a:t>
            </a:r>
            <a:endParaRPr lang="en-US" sz="2400" dirty="0"/>
          </a:p>
          <a:p>
            <a:pPr marL="1257300" lvl="2" indent="-457200"/>
            <a:r>
              <a:rPr lang="en-US" sz="2400" dirty="0"/>
              <a:t>Outcomes/Impact</a:t>
            </a:r>
          </a:p>
          <a:p>
            <a:endParaRPr lang="en-US" dirty="0"/>
          </a:p>
        </p:txBody>
      </p:sp>
      <p:sp>
        <p:nvSpPr>
          <p:cNvPr id="4" name="Slide Number Placeholder 3"/>
          <p:cNvSpPr>
            <a:spLocks noGrp="1"/>
          </p:cNvSpPr>
          <p:nvPr>
            <p:ph type="sldNum" sz="quarter" idx="10"/>
          </p:nvPr>
        </p:nvSpPr>
        <p:spPr/>
        <p:txBody>
          <a:bodyPr/>
          <a:lstStyle/>
          <a:p>
            <a:pPr>
              <a:defRPr/>
            </a:pPr>
            <a:fld id="{694EE62B-8A5D-41D8-A5A8-7E36069CA268}" type="slidenum">
              <a:rPr lang="en-US" smtClean="0"/>
              <a:pPr>
                <a:defRPr/>
              </a:pPr>
              <a:t>20</a:t>
            </a:fld>
            <a:endParaRPr lang="en-US" dirty="0">
              <a:latin typeface="Arial"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657475"/>
            <a:ext cx="4566262"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934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2514600" y="614690"/>
            <a:ext cx="6477000" cy="523220"/>
          </a:xfrm>
        </p:spPr>
        <p:txBody>
          <a:bodyPr/>
          <a:lstStyle/>
          <a:p>
            <a:r>
              <a:rPr lang="en-US" sz="2800" b="1" dirty="0"/>
              <a:t>The Evaluation Cycle</a:t>
            </a:r>
            <a:endParaRPr lang="en-US" sz="2800" b="1" dirty="0" smtClean="0"/>
          </a:p>
        </p:txBody>
      </p:sp>
      <p:sp>
        <p:nvSpPr>
          <p:cNvPr id="22531" name="Rectangle 3"/>
          <p:cNvSpPr>
            <a:spLocks noGrp="1" noChangeArrowheads="1"/>
          </p:cNvSpPr>
          <p:nvPr>
            <p:ph type="body" idx="4294967295"/>
          </p:nvPr>
        </p:nvSpPr>
        <p:spPr>
          <a:xfrm>
            <a:off x="381000" y="1295400"/>
            <a:ext cx="8305800" cy="4953000"/>
          </a:xfrm>
        </p:spPr>
        <p:txBody>
          <a:bodyPr/>
          <a:lstStyle/>
          <a:p>
            <a:pPr marL="533400" indent="-533400">
              <a:buFontTx/>
              <a:buNone/>
            </a:pPr>
            <a:r>
              <a:rPr lang="en-US" dirty="0" smtClean="0"/>
              <a:t>3.  Decide </a:t>
            </a:r>
            <a:r>
              <a:rPr lang="en-US" dirty="0"/>
              <a:t>on Evaluation Focus &amp; Design</a:t>
            </a:r>
          </a:p>
          <a:p>
            <a:pPr>
              <a:buClr>
                <a:srgbClr val="529DBE"/>
              </a:buClr>
              <a:buFont typeface="Helvetica" pitchFamily="34" charset="0"/>
              <a:buChar char="−"/>
            </a:pPr>
            <a:r>
              <a:rPr lang="en-US" sz="2400" dirty="0" smtClean="0">
                <a:solidFill>
                  <a:srgbClr val="529DBE"/>
                </a:solidFill>
              </a:rPr>
              <a:t>Purpose</a:t>
            </a:r>
            <a:endParaRPr lang="en-US" sz="2400" dirty="0">
              <a:solidFill>
                <a:srgbClr val="529DBE"/>
              </a:solidFill>
            </a:endParaRPr>
          </a:p>
          <a:p>
            <a:pPr>
              <a:buClr>
                <a:srgbClr val="529DBE"/>
              </a:buClr>
              <a:buFont typeface="Helvetica" pitchFamily="34" charset="0"/>
              <a:buChar char="−"/>
            </a:pPr>
            <a:r>
              <a:rPr lang="en-US" sz="2400" dirty="0">
                <a:solidFill>
                  <a:srgbClr val="529DBE"/>
                </a:solidFill>
              </a:rPr>
              <a:t>Research</a:t>
            </a:r>
          </a:p>
          <a:p>
            <a:pPr>
              <a:buClr>
                <a:srgbClr val="529DBE"/>
              </a:buClr>
              <a:buFont typeface="Helvetica" pitchFamily="34" charset="0"/>
              <a:buChar char="−"/>
            </a:pPr>
            <a:r>
              <a:rPr lang="en-US" sz="2400" dirty="0">
                <a:solidFill>
                  <a:srgbClr val="529DBE"/>
                </a:solidFill>
              </a:rPr>
              <a:t>Evaluation Type</a:t>
            </a:r>
          </a:p>
          <a:p>
            <a:pPr marL="1257300" lvl="2" indent="-457200"/>
            <a:r>
              <a:rPr lang="en-US" dirty="0"/>
              <a:t>Needs Assessment – Explores need for a program</a:t>
            </a:r>
          </a:p>
          <a:p>
            <a:pPr marL="1257300" lvl="2" indent="-457200"/>
            <a:r>
              <a:rPr lang="en-US" dirty="0"/>
              <a:t>Process Evaluation – Assesses program delivery as intended</a:t>
            </a:r>
          </a:p>
          <a:p>
            <a:pPr marL="1257300" lvl="2" indent="-457200"/>
            <a:r>
              <a:rPr lang="en-US" dirty="0"/>
              <a:t>Impact (Outcome) Assessment – Determines program effect/impact on social challenges</a:t>
            </a:r>
          </a:p>
          <a:p>
            <a:pPr>
              <a:buClr>
                <a:srgbClr val="529DBE"/>
              </a:buClr>
              <a:buFont typeface="Helvetica" pitchFamily="34" charset="0"/>
              <a:buChar char="−"/>
            </a:pPr>
            <a:r>
              <a:rPr lang="en-US" sz="2400" dirty="0">
                <a:solidFill>
                  <a:srgbClr val="529DBE"/>
                </a:solidFill>
              </a:rPr>
              <a:t>Evaluation Questions</a:t>
            </a:r>
          </a:p>
          <a:p>
            <a:pPr marL="1257300" lvl="2" indent="-457200"/>
            <a:r>
              <a:rPr lang="en-US" dirty="0" smtClean="0"/>
              <a:t>Specific</a:t>
            </a:r>
            <a:endParaRPr lang="en-US" dirty="0"/>
          </a:p>
          <a:p>
            <a:pPr marL="1257300" lvl="2" indent="-457200"/>
            <a:r>
              <a:rPr lang="en-US" dirty="0" smtClean="0"/>
              <a:t>Reasonable </a:t>
            </a:r>
            <a:r>
              <a:rPr lang="en-US" dirty="0"/>
              <a:t>&amp; </a:t>
            </a:r>
            <a:r>
              <a:rPr lang="en-US" dirty="0" smtClean="0"/>
              <a:t>Appropriate </a:t>
            </a:r>
            <a:endParaRPr lang="en-US" dirty="0"/>
          </a:p>
          <a:p>
            <a:pPr marL="1257300" lvl="2" indent="-457200"/>
            <a:r>
              <a:rPr lang="en-US" dirty="0" smtClean="0"/>
              <a:t>Answerable</a:t>
            </a:r>
            <a:endParaRPr lang="en-US" sz="2400" dirty="0" smtClean="0"/>
          </a:p>
        </p:txBody>
      </p:sp>
    </p:spTree>
    <p:extLst>
      <p:ext uri="{BB962C8B-B14F-4D97-AF65-F5344CB8AC3E}">
        <p14:creationId xmlns:p14="http://schemas.microsoft.com/office/powerpoint/2010/main" val="1003147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2514600" y="614690"/>
            <a:ext cx="6477000" cy="523220"/>
          </a:xfrm>
        </p:spPr>
        <p:txBody>
          <a:bodyPr/>
          <a:lstStyle/>
          <a:p>
            <a:r>
              <a:rPr lang="en-US" sz="2800" b="1" dirty="0"/>
              <a:t>The Evaluation Cycle</a:t>
            </a:r>
            <a:endParaRPr lang="en-US" sz="2800" b="1" dirty="0" smtClean="0"/>
          </a:p>
        </p:txBody>
      </p:sp>
      <p:sp>
        <p:nvSpPr>
          <p:cNvPr id="22531" name="Rectangle 3"/>
          <p:cNvSpPr>
            <a:spLocks noGrp="1" noChangeArrowheads="1"/>
          </p:cNvSpPr>
          <p:nvPr>
            <p:ph type="body" idx="4294967295"/>
          </p:nvPr>
        </p:nvSpPr>
        <p:spPr>
          <a:xfrm>
            <a:off x="381000" y="1371600"/>
            <a:ext cx="8305800" cy="4953000"/>
          </a:xfrm>
        </p:spPr>
        <p:txBody>
          <a:bodyPr/>
          <a:lstStyle/>
          <a:p>
            <a:pPr marL="533400" indent="-533400">
              <a:buFontTx/>
              <a:buNone/>
            </a:pPr>
            <a:endParaRPr lang="en-US" sz="1200" dirty="0" smtClean="0"/>
          </a:p>
          <a:p>
            <a:pPr>
              <a:buClr>
                <a:srgbClr val="529DBE"/>
              </a:buClr>
              <a:buFont typeface="Helvetica" pitchFamily="34" charset="0"/>
              <a:buChar char="−"/>
            </a:pPr>
            <a:r>
              <a:rPr lang="en-US" sz="2400" dirty="0">
                <a:solidFill>
                  <a:srgbClr val="529DBE"/>
                </a:solidFill>
              </a:rPr>
              <a:t>Operational Definitions</a:t>
            </a:r>
          </a:p>
          <a:p>
            <a:pPr>
              <a:buClr>
                <a:srgbClr val="529DBE"/>
              </a:buClr>
              <a:buFont typeface="Helvetica" pitchFamily="34" charset="0"/>
              <a:buChar char="−"/>
            </a:pPr>
            <a:r>
              <a:rPr lang="en-US" sz="2400" dirty="0">
                <a:solidFill>
                  <a:srgbClr val="529DBE"/>
                </a:solidFill>
              </a:rPr>
              <a:t>Methodology</a:t>
            </a:r>
          </a:p>
          <a:p>
            <a:pPr lvl="1">
              <a:buFont typeface="Arial" pitchFamily="34" charset="0"/>
              <a:buChar char="•"/>
            </a:pPr>
            <a:r>
              <a:rPr lang="en-US" sz="2000" dirty="0" smtClean="0"/>
              <a:t>Quantitative (E.g. Survey Instruments: Beck Depression Inventory)</a:t>
            </a:r>
            <a:endParaRPr lang="en-US" sz="2000" dirty="0"/>
          </a:p>
          <a:p>
            <a:pPr lvl="1">
              <a:buFont typeface="Arial" pitchFamily="34" charset="0"/>
              <a:buChar char="•"/>
            </a:pPr>
            <a:r>
              <a:rPr lang="en-US" sz="2000" dirty="0" smtClean="0"/>
              <a:t>Qualitative (E.g. </a:t>
            </a:r>
            <a:r>
              <a:rPr lang="en-US" sz="2000" dirty="0"/>
              <a:t>Focus Groups, Historical Research, Participant </a:t>
            </a:r>
            <a:r>
              <a:rPr lang="en-US" sz="2000" dirty="0" smtClean="0"/>
              <a:t>Observation)</a:t>
            </a:r>
            <a:endParaRPr lang="en-US" sz="2000" dirty="0"/>
          </a:p>
          <a:p>
            <a:pPr lvl="1">
              <a:buFont typeface="Arial" pitchFamily="34" charset="0"/>
              <a:buChar char="•"/>
            </a:pPr>
            <a:r>
              <a:rPr lang="en-US" sz="2000" dirty="0" smtClean="0"/>
              <a:t> Anecdotes</a:t>
            </a:r>
          </a:p>
          <a:p>
            <a:pPr>
              <a:buClr>
                <a:srgbClr val="529DBE"/>
              </a:buClr>
              <a:buFont typeface="Helvetica" pitchFamily="34" charset="0"/>
              <a:buChar char="−"/>
            </a:pPr>
            <a:r>
              <a:rPr lang="en-US" sz="2400" dirty="0">
                <a:solidFill>
                  <a:srgbClr val="529DBE"/>
                </a:solidFill>
              </a:rPr>
              <a:t>Ethics</a:t>
            </a:r>
          </a:p>
          <a:p>
            <a:pPr lvl="1">
              <a:buFont typeface="Arial" pitchFamily="34" charset="0"/>
              <a:buChar char="•"/>
            </a:pPr>
            <a:r>
              <a:rPr lang="en-US" sz="2000" dirty="0"/>
              <a:t>Safeguard participants from harm</a:t>
            </a:r>
          </a:p>
          <a:p>
            <a:pPr lvl="1">
              <a:buFont typeface="Arial" pitchFamily="34" charset="0"/>
              <a:buChar char="•"/>
            </a:pPr>
            <a:r>
              <a:rPr lang="en-US" sz="2000" dirty="0"/>
              <a:t>Informed consent</a:t>
            </a:r>
          </a:p>
          <a:p>
            <a:pPr lvl="1">
              <a:buFont typeface="Arial" pitchFamily="34" charset="0"/>
              <a:buChar char="•"/>
            </a:pPr>
            <a:r>
              <a:rPr lang="en-US" sz="2000" dirty="0"/>
              <a:t>Confidentiality/Anonymity</a:t>
            </a:r>
          </a:p>
          <a:p>
            <a:pPr>
              <a:buClr>
                <a:srgbClr val="529DBE"/>
              </a:buClr>
              <a:buFont typeface="Helvetica" pitchFamily="34" charset="0"/>
              <a:buChar char="−"/>
            </a:pPr>
            <a:r>
              <a:rPr lang="en-US" sz="2400" dirty="0">
                <a:solidFill>
                  <a:srgbClr val="529DBE"/>
                </a:solidFill>
              </a:rPr>
              <a:t>Sample</a:t>
            </a:r>
          </a:p>
          <a:p>
            <a:pPr marL="533400" indent="-533400">
              <a:buFontTx/>
              <a:buNone/>
            </a:pPr>
            <a:endParaRPr lang="en-US" sz="2400" dirty="0" smtClean="0"/>
          </a:p>
          <a:p>
            <a:pPr marL="533400" indent="-533400"/>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26720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554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2514600" y="614690"/>
            <a:ext cx="6477000" cy="523220"/>
          </a:xfrm>
        </p:spPr>
        <p:txBody>
          <a:bodyPr/>
          <a:lstStyle/>
          <a:p>
            <a:r>
              <a:rPr lang="en-US" sz="2800" b="1" dirty="0"/>
              <a:t>The Evaluation Cycle</a:t>
            </a:r>
            <a:endParaRPr lang="en-US" sz="2800" b="1" dirty="0" smtClean="0"/>
          </a:p>
        </p:txBody>
      </p:sp>
      <p:sp>
        <p:nvSpPr>
          <p:cNvPr id="23555" name="Rectangle 3"/>
          <p:cNvSpPr>
            <a:spLocks noGrp="1" noChangeArrowheads="1"/>
          </p:cNvSpPr>
          <p:nvPr>
            <p:ph type="body" idx="4294967295"/>
          </p:nvPr>
        </p:nvSpPr>
        <p:spPr>
          <a:xfrm>
            <a:off x="685800" y="1752600"/>
            <a:ext cx="7772400" cy="4114800"/>
          </a:xfrm>
        </p:spPr>
        <p:txBody>
          <a:bodyPr/>
          <a:lstStyle/>
          <a:p>
            <a:pPr marL="533400" indent="-533400">
              <a:buNone/>
            </a:pPr>
            <a:r>
              <a:rPr lang="en-US" dirty="0"/>
              <a:t>4. </a:t>
            </a:r>
            <a:r>
              <a:rPr lang="en-US" dirty="0" smtClean="0"/>
              <a:t> Data </a:t>
            </a:r>
            <a:r>
              <a:rPr lang="en-US" dirty="0"/>
              <a:t>Collection</a:t>
            </a:r>
          </a:p>
          <a:p>
            <a:pPr>
              <a:buClr>
                <a:srgbClr val="529DBE"/>
              </a:buClr>
              <a:buFont typeface="Helvetica" pitchFamily="34" charset="0"/>
              <a:buChar char="−"/>
            </a:pPr>
            <a:r>
              <a:rPr lang="en-US" sz="2400" dirty="0" smtClean="0">
                <a:solidFill>
                  <a:srgbClr val="529DBE"/>
                </a:solidFill>
              </a:rPr>
              <a:t>Gather </a:t>
            </a:r>
            <a:r>
              <a:rPr lang="en-US" sz="2400" dirty="0">
                <a:solidFill>
                  <a:srgbClr val="529DBE"/>
                </a:solidFill>
              </a:rPr>
              <a:t>Credible Evidence</a:t>
            </a:r>
          </a:p>
          <a:p>
            <a:pPr>
              <a:buClr>
                <a:srgbClr val="529DBE"/>
              </a:buClr>
              <a:buFont typeface="Helvetica" pitchFamily="34" charset="0"/>
              <a:buChar char="−"/>
            </a:pPr>
            <a:r>
              <a:rPr lang="en-US" sz="2400" dirty="0" smtClean="0">
                <a:solidFill>
                  <a:srgbClr val="529DBE"/>
                </a:solidFill>
              </a:rPr>
              <a:t>Measurement</a:t>
            </a:r>
          </a:p>
          <a:p>
            <a:pPr lvl="1">
              <a:buClr>
                <a:srgbClr val="529DBE"/>
              </a:buClr>
              <a:buFont typeface="Arial" pitchFamily="34" charset="0"/>
              <a:buChar char="•"/>
            </a:pPr>
            <a:r>
              <a:rPr lang="en-US" sz="2000" dirty="0" smtClean="0"/>
              <a:t>Type (Determined by Methodology)</a:t>
            </a:r>
          </a:p>
          <a:p>
            <a:pPr lvl="1">
              <a:buClr>
                <a:srgbClr val="529DBE"/>
              </a:buClr>
              <a:buFont typeface="Arial" pitchFamily="34" charset="0"/>
              <a:buChar char="•"/>
            </a:pPr>
            <a:r>
              <a:rPr lang="en-US" sz="2000" dirty="0" smtClean="0"/>
              <a:t>Baseline &amp; Intervals </a:t>
            </a:r>
            <a:endParaRPr lang="en-US" sz="2000" dirty="0">
              <a:solidFill>
                <a:srgbClr val="529DBE"/>
              </a:solidFill>
            </a:endParaRPr>
          </a:p>
          <a:p>
            <a:pPr>
              <a:buClr>
                <a:srgbClr val="529DBE"/>
              </a:buClr>
              <a:buFont typeface="Helvetica" pitchFamily="34" charset="0"/>
              <a:buChar char="−"/>
            </a:pPr>
            <a:r>
              <a:rPr lang="en-US" sz="2400" dirty="0">
                <a:solidFill>
                  <a:srgbClr val="529DBE"/>
                </a:solidFill>
              </a:rPr>
              <a:t>Quality </a:t>
            </a:r>
          </a:p>
          <a:p>
            <a:pPr>
              <a:buClr>
                <a:srgbClr val="529DBE"/>
              </a:buClr>
              <a:buFont typeface="Helvetica" pitchFamily="34" charset="0"/>
              <a:buChar char="−"/>
            </a:pPr>
            <a:r>
              <a:rPr lang="en-US" sz="2400" dirty="0">
                <a:solidFill>
                  <a:srgbClr val="529DBE"/>
                </a:solidFill>
              </a:rPr>
              <a:t>Logistics</a:t>
            </a:r>
          </a:p>
          <a:p>
            <a:endParaRPr lang="en-US" sz="2000" dirty="0" smtClean="0"/>
          </a:p>
          <a:p>
            <a:pPr>
              <a:buFontTx/>
              <a:buNone/>
            </a:pPr>
            <a:endParaRPr lang="en-US" sz="2000" dirty="0" smtClean="0"/>
          </a:p>
        </p:txBody>
      </p:sp>
      <p:pic>
        <p:nvPicPr>
          <p:cNvPr id="4" name="Picture 6" descr="MCj04398300000[1]"/>
          <p:cNvPicPr>
            <a:picLocks noChangeAspect="1" noChangeArrowheads="1"/>
          </p:cNvPicPr>
          <p:nvPr/>
        </p:nvPicPr>
        <p:blipFill>
          <a:blip r:embed="rId3"/>
          <a:srcRect/>
          <a:stretch>
            <a:fillRect/>
          </a:stretch>
        </p:blipFill>
        <p:spPr bwMode="auto">
          <a:xfrm>
            <a:off x="5867400" y="3200400"/>
            <a:ext cx="2743200" cy="2743200"/>
          </a:xfrm>
          <a:prstGeom prst="rect">
            <a:avLst/>
          </a:prstGeom>
          <a:noFill/>
          <a:ln w="9525">
            <a:noFill/>
            <a:miter lim="800000"/>
            <a:headEnd/>
            <a:tailEnd/>
          </a:ln>
        </p:spPr>
      </p:pic>
    </p:spTree>
    <p:extLst>
      <p:ext uri="{BB962C8B-B14F-4D97-AF65-F5344CB8AC3E}">
        <p14:creationId xmlns:p14="http://schemas.microsoft.com/office/powerpoint/2010/main" val="31408790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2514600" y="614690"/>
            <a:ext cx="6477000" cy="523220"/>
          </a:xfrm>
        </p:spPr>
        <p:txBody>
          <a:bodyPr/>
          <a:lstStyle/>
          <a:p>
            <a:r>
              <a:rPr lang="en-US" sz="2800" b="1" dirty="0"/>
              <a:t>The Evaluation Cycle</a:t>
            </a:r>
            <a:endParaRPr lang="en-US" sz="2800" b="1" dirty="0" smtClean="0"/>
          </a:p>
        </p:txBody>
      </p:sp>
      <p:sp>
        <p:nvSpPr>
          <p:cNvPr id="29699" name="Rectangle 3"/>
          <p:cNvSpPr>
            <a:spLocks noGrp="1" noChangeArrowheads="1"/>
          </p:cNvSpPr>
          <p:nvPr>
            <p:ph type="body" idx="4294967295"/>
          </p:nvPr>
        </p:nvSpPr>
        <p:spPr>
          <a:xfrm>
            <a:off x="685800" y="1752600"/>
            <a:ext cx="7772400" cy="4114800"/>
          </a:xfrm>
        </p:spPr>
        <p:txBody>
          <a:bodyPr/>
          <a:lstStyle/>
          <a:p>
            <a:pPr marL="533400" indent="-533400">
              <a:buNone/>
            </a:pPr>
            <a:r>
              <a:rPr lang="en-US" dirty="0" smtClean="0"/>
              <a:t>5.  Analysis </a:t>
            </a:r>
            <a:r>
              <a:rPr lang="en-US" dirty="0"/>
              <a:t>– A systematic way of assessing the data to justify conclusions</a:t>
            </a:r>
          </a:p>
          <a:p>
            <a:pPr lvl="1"/>
            <a:r>
              <a:rPr lang="en-US" dirty="0" smtClean="0"/>
              <a:t>Standards </a:t>
            </a:r>
          </a:p>
          <a:p>
            <a:pPr lvl="2"/>
            <a:r>
              <a:rPr lang="en-US" dirty="0" smtClean="0"/>
              <a:t>Methodological Rigor</a:t>
            </a:r>
          </a:p>
          <a:p>
            <a:pPr lvl="1"/>
            <a:r>
              <a:rPr lang="en-US" dirty="0" smtClean="0"/>
              <a:t>Interpretation of Results</a:t>
            </a:r>
          </a:p>
          <a:p>
            <a:pPr lvl="1"/>
            <a:r>
              <a:rPr lang="en-US" dirty="0" smtClean="0"/>
              <a:t>Judgment </a:t>
            </a:r>
          </a:p>
          <a:p>
            <a:pPr lvl="2"/>
            <a:r>
              <a:rPr lang="en-US" dirty="0" smtClean="0"/>
              <a:t>Conclusions</a:t>
            </a:r>
          </a:p>
          <a:p>
            <a:pPr lvl="2"/>
            <a:r>
              <a:rPr lang="en-US" dirty="0" smtClean="0"/>
              <a:t>Meaning of Results</a:t>
            </a:r>
          </a:p>
          <a:p>
            <a:pPr lvl="1"/>
            <a:r>
              <a:rPr lang="en-US" dirty="0" smtClean="0"/>
              <a:t>Recommendations (So, what?)</a:t>
            </a:r>
          </a:p>
          <a:p>
            <a:pPr lvl="1"/>
            <a:r>
              <a:rPr lang="en-US" dirty="0" smtClean="0"/>
              <a:t>Areas for Further Study (What’s next?)</a:t>
            </a:r>
          </a:p>
          <a:p>
            <a:endParaRPr lang="en-US" dirty="0" smtClean="0"/>
          </a:p>
          <a:p>
            <a:endParaRPr lang="en-US" sz="2400" dirty="0" smtClean="0"/>
          </a:p>
        </p:txBody>
      </p:sp>
    </p:spTree>
    <p:extLst>
      <p:ext uri="{BB962C8B-B14F-4D97-AF65-F5344CB8AC3E}">
        <p14:creationId xmlns:p14="http://schemas.microsoft.com/office/powerpoint/2010/main" val="880405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2514600" y="614690"/>
            <a:ext cx="6477000" cy="523220"/>
          </a:xfrm>
        </p:spPr>
        <p:txBody>
          <a:bodyPr/>
          <a:lstStyle/>
          <a:p>
            <a:r>
              <a:rPr lang="en-US" sz="2800" b="1" dirty="0"/>
              <a:t>The Evaluation Cycle</a:t>
            </a:r>
            <a:endParaRPr lang="en-US" sz="2800" b="1" dirty="0" smtClean="0"/>
          </a:p>
        </p:txBody>
      </p:sp>
      <p:sp>
        <p:nvSpPr>
          <p:cNvPr id="30723" name="Rectangle 3"/>
          <p:cNvSpPr>
            <a:spLocks noGrp="1" noChangeArrowheads="1"/>
          </p:cNvSpPr>
          <p:nvPr>
            <p:ph type="body" idx="4294967295"/>
          </p:nvPr>
        </p:nvSpPr>
        <p:spPr>
          <a:xfrm>
            <a:off x="3886200" y="1828800"/>
            <a:ext cx="4495800" cy="4267200"/>
          </a:xfrm>
        </p:spPr>
        <p:txBody>
          <a:bodyPr/>
          <a:lstStyle/>
          <a:p>
            <a:pPr>
              <a:buFontTx/>
              <a:buNone/>
            </a:pPr>
            <a:r>
              <a:rPr lang="en-US" dirty="0" smtClean="0"/>
              <a:t>6.  Disseminate </a:t>
            </a:r>
            <a:r>
              <a:rPr lang="en-US" dirty="0"/>
              <a:t>Findings</a:t>
            </a:r>
          </a:p>
          <a:p>
            <a:pPr>
              <a:buClr>
                <a:srgbClr val="529DBE"/>
              </a:buClr>
              <a:buFont typeface="Helvetica" pitchFamily="34" charset="0"/>
              <a:buChar char="−"/>
            </a:pPr>
            <a:r>
              <a:rPr lang="en-US" sz="2400" dirty="0">
                <a:solidFill>
                  <a:srgbClr val="529DBE"/>
                </a:solidFill>
              </a:rPr>
              <a:t>Ensure </a:t>
            </a:r>
            <a:r>
              <a:rPr lang="en-US" sz="2400" dirty="0" smtClean="0">
                <a:solidFill>
                  <a:srgbClr val="529DBE"/>
                </a:solidFill>
              </a:rPr>
              <a:t>Use </a:t>
            </a:r>
            <a:r>
              <a:rPr lang="en-US" sz="2400" dirty="0">
                <a:solidFill>
                  <a:srgbClr val="529DBE"/>
                </a:solidFill>
              </a:rPr>
              <a:t>and Lessons-Learned</a:t>
            </a:r>
          </a:p>
          <a:p>
            <a:pPr>
              <a:buClr>
                <a:srgbClr val="529DBE"/>
              </a:buClr>
              <a:buFont typeface="Helvetica" pitchFamily="34" charset="0"/>
              <a:buChar char="−"/>
            </a:pPr>
            <a:r>
              <a:rPr lang="en-US" sz="2400" dirty="0">
                <a:solidFill>
                  <a:srgbClr val="529DBE"/>
                </a:solidFill>
              </a:rPr>
              <a:t>Reports</a:t>
            </a:r>
          </a:p>
          <a:p>
            <a:pPr>
              <a:buClr>
                <a:srgbClr val="529DBE"/>
              </a:buClr>
              <a:buFont typeface="Helvetica" pitchFamily="34" charset="0"/>
              <a:buChar char="−"/>
            </a:pPr>
            <a:r>
              <a:rPr lang="en-US" sz="2400" dirty="0">
                <a:solidFill>
                  <a:srgbClr val="529DBE"/>
                </a:solidFill>
              </a:rPr>
              <a:t>Feedback</a:t>
            </a:r>
          </a:p>
          <a:p>
            <a:pPr>
              <a:buClr>
                <a:srgbClr val="529DBE"/>
              </a:buClr>
              <a:buFont typeface="Helvetica" pitchFamily="34" charset="0"/>
              <a:buChar char="−"/>
            </a:pPr>
            <a:r>
              <a:rPr lang="en-US" sz="2400" dirty="0">
                <a:solidFill>
                  <a:srgbClr val="529DBE"/>
                </a:solidFill>
              </a:rPr>
              <a:t>Audience</a:t>
            </a:r>
          </a:p>
          <a:p>
            <a:pPr>
              <a:buClr>
                <a:srgbClr val="529DBE"/>
              </a:buClr>
              <a:buFont typeface="Helvetica" pitchFamily="34" charset="0"/>
              <a:buChar char="−"/>
            </a:pPr>
            <a:r>
              <a:rPr lang="en-US" sz="2400" dirty="0">
                <a:solidFill>
                  <a:srgbClr val="529DBE"/>
                </a:solidFill>
              </a:rPr>
              <a:t>Data-Driven Decision-Making</a:t>
            </a:r>
          </a:p>
          <a:p>
            <a:pPr algn="ctr">
              <a:buFontTx/>
              <a:buNone/>
            </a:pPr>
            <a:endParaRPr lang="en-US" b="1" dirty="0" smtClean="0"/>
          </a:p>
        </p:txBody>
      </p:sp>
      <p:pic>
        <p:nvPicPr>
          <p:cNvPr id="5" name="Picture 4" descr="C:\Users\erin\AppData\Local\Microsoft\Windows\Temporary Internet Files\Content.IE5\311UDP8M\MP900422411[1].jpg"/>
          <p:cNvPicPr/>
          <p:nvPr/>
        </p:nvPicPr>
        <p:blipFill rotWithShape="1">
          <a:blip r:embed="rId3">
            <a:extLst>
              <a:ext uri="{28A0092B-C50C-407E-A947-70E740481C1C}">
                <a14:useLocalDpi xmlns:a14="http://schemas.microsoft.com/office/drawing/2010/main" val="0"/>
              </a:ext>
            </a:extLst>
          </a:blip>
          <a:srcRect l="9857" t="13677" r="15505" b="9034"/>
          <a:stretch/>
        </p:blipFill>
        <p:spPr bwMode="auto">
          <a:xfrm>
            <a:off x="838200" y="1676400"/>
            <a:ext cx="1995813" cy="4232754"/>
          </a:xfrm>
          <a:prstGeom prst="rect">
            <a:avLst/>
          </a:prstGeom>
          <a:noFill/>
          <a:ln>
            <a:noFill/>
          </a:ln>
        </p:spPr>
      </p:pic>
    </p:spTree>
    <p:extLst>
      <p:ext uri="{BB962C8B-B14F-4D97-AF65-F5344CB8AC3E}">
        <p14:creationId xmlns:p14="http://schemas.microsoft.com/office/powerpoint/2010/main" val="2574393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2514600" y="614690"/>
            <a:ext cx="6477000" cy="523220"/>
          </a:xfrm>
        </p:spPr>
        <p:txBody>
          <a:bodyPr/>
          <a:lstStyle/>
          <a:p>
            <a:r>
              <a:rPr lang="en-US" sz="2800" b="1" dirty="0" smtClean="0"/>
              <a:t>Closing</a:t>
            </a:r>
          </a:p>
        </p:txBody>
      </p:sp>
      <p:sp>
        <p:nvSpPr>
          <p:cNvPr id="38915" name="Rectangle 3"/>
          <p:cNvSpPr>
            <a:spLocks noGrp="1" noChangeArrowheads="1"/>
          </p:cNvSpPr>
          <p:nvPr>
            <p:ph type="body" idx="4294967295"/>
          </p:nvPr>
        </p:nvSpPr>
        <p:spPr/>
        <p:txBody>
          <a:bodyPr/>
          <a:lstStyle/>
          <a:p>
            <a:pPr algn="ctr">
              <a:buFontTx/>
              <a:buNone/>
            </a:pPr>
            <a:r>
              <a:rPr lang="en-US" b="1" dirty="0" smtClean="0"/>
              <a:t>A Few Things to Remember…</a:t>
            </a:r>
          </a:p>
          <a:p>
            <a:endParaRPr lang="en-US" dirty="0" smtClean="0"/>
          </a:p>
          <a:p>
            <a:r>
              <a:rPr lang="en-US" dirty="0" smtClean="0">
                <a:solidFill>
                  <a:srgbClr val="529DBE"/>
                </a:solidFill>
              </a:rPr>
              <a:t>Involve stakeholders from the beginning and throughout!</a:t>
            </a:r>
          </a:p>
          <a:p>
            <a:r>
              <a:rPr lang="en-US" dirty="0" smtClean="0">
                <a:solidFill>
                  <a:srgbClr val="529DBE"/>
                </a:solidFill>
              </a:rPr>
              <a:t>Keep it simple.</a:t>
            </a:r>
          </a:p>
          <a:p>
            <a:endParaRPr lang="en-US" dirty="0" smtClean="0"/>
          </a:p>
          <a:p>
            <a:endParaRPr lang="en-US" dirty="0" smtClean="0"/>
          </a:p>
        </p:txBody>
      </p:sp>
      <p:pic>
        <p:nvPicPr>
          <p:cNvPr id="38916" name="Picture 4" descr="MCj04326630000[1]"/>
          <p:cNvPicPr>
            <a:picLocks noChangeAspect="1" noChangeArrowheads="1"/>
          </p:cNvPicPr>
          <p:nvPr/>
        </p:nvPicPr>
        <p:blipFill>
          <a:blip r:embed="rId3"/>
          <a:srcRect/>
          <a:stretch>
            <a:fillRect/>
          </a:stretch>
        </p:blipFill>
        <p:spPr bwMode="auto">
          <a:xfrm>
            <a:off x="5410200" y="3505200"/>
            <a:ext cx="2590800" cy="2590800"/>
          </a:xfrm>
          <a:prstGeom prst="rect">
            <a:avLst/>
          </a:prstGeom>
          <a:noFill/>
          <a:ln w="9525">
            <a:noFill/>
            <a:miter lim="800000"/>
            <a:headEnd/>
            <a:tailEnd/>
          </a:ln>
        </p:spPr>
      </p:pic>
    </p:spTree>
    <p:extLst>
      <p:ext uri="{BB962C8B-B14F-4D97-AF65-F5344CB8AC3E}">
        <p14:creationId xmlns:p14="http://schemas.microsoft.com/office/powerpoint/2010/main" val="22483587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6858000" y="6324600"/>
            <a:ext cx="1905000" cy="457200"/>
          </a:xfrm>
          <a:prstGeom prst="rect">
            <a:avLst/>
          </a:prstGeom>
          <a:noFill/>
          <a:ln>
            <a:miter lim="800000"/>
            <a:headEnd/>
            <a:tailEnd/>
          </a:ln>
        </p:spPr>
        <p:txBody>
          <a:bodyPr/>
          <a:lstStyle/>
          <a:p>
            <a:pPr algn="r" eaLnBrk="0" hangingPunct="0">
              <a:defRPr/>
            </a:pPr>
            <a:fld id="{D225A07B-2435-4C35-83F3-A67BF07FD98C}" type="slidenum">
              <a:rPr lang="en-US" sz="1600" b="1">
                <a:solidFill>
                  <a:srgbClr val="FC9A31"/>
                </a:solidFill>
                <a:latin typeface="+mn-lt"/>
                <a:ea typeface="+mn-ea"/>
              </a:rPr>
              <a:pPr algn="r" eaLnBrk="0" hangingPunct="0">
                <a:defRPr/>
              </a:pPr>
              <a:t>27</a:t>
            </a:fld>
            <a:endParaRPr lang="en-US" sz="1600" b="1" dirty="0">
              <a:ea typeface="+mn-ea"/>
            </a:endParaRPr>
          </a:p>
        </p:txBody>
      </p:sp>
      <p:sp>
        <p:nvSpPr>
          <p:cNvPr id="39939" name="Rectangle 3"/>
          <p:cNvSpPr>
            <a:spLocks noGrp="1" noChangeArrowheads="1"/>
          </p:cNvSpPr>
          <p:nvPr>
            <p:ph type="body" idx="4294967295"/>
          </p:nvPr>
        </p:nvSpPr>
        <p:spPr>
          <a:xfrm>
            <a:off x="228600" y="1600200"/>
            <a:ext cx="8610600" cy="4343400"/>
          </a:xfrm>
        </p:spPr>
        <p:txBody>
          <a:bodyPr/>
          <a:lstStyle/>
          <a:p>
            <a:pPr algn="ctr" eaLnBrk="1" hangingPunct="1">
              <a:buFontTx/>
              <a:buNone/>
            </a:pPr>
            <a:r>
              <a:rPr lang="en-US" sz="3300" b="1" dirty="0" smtClean="0">
                <a:solidFill>
                  <a:srgbClr val="529DBE"/>
                </a:solidFill>
              </a:rPr>
              <a:t>Materials &amp; Resources</a:t>
            </a:r>
            <a:r>
              <a:rPr lang="en-US" sz="2400" dirty="0" smtClean="0"/>
              <a:t> </a:t>
            </a:r>
          </a:p>
          <a:p>
            <a:pPr eaLnBrk="1" hangingPunct="1">
              <a:buFontTx/>
              <a:buNone/>
            </a:pPr>
            <a:endParaRPr lang="en-US" sz="1000" dirty="0" smtClean="0">
              <a:solidFill>
                <a:schemeClr val="hlink"/>
              </a:solidFill>
            </a:endParaRPr>
          </a:p>
          <a:p>
            <a:pPr eaLnBrk="1" hangingPunct="1"/>
            <a:r>
              <a:rPr lang="en-US" sz="2600" dirty="0" smtClean="0"/>
              <a:t>Evaluation Plan Template</a:t>
            </a:r>
          </a:p>
          <a:p>
            <a:pPr lvl="1" eaLnBrk="1" hangingPunct="1"/>
            <a:r>
              <a:rPr lang="en-US" sz="2200" dirty="0" smtClean="0"/>
              <a:t>Texas Connector Evaluation Plan Outline</a:t>
            </a:r>
          </a:p>
          <a:p>
            <a:pPr lvl="1" eaLnBrk="1" hangingPunct="1"/>
            <a:r>
              <a:rPr lang="en-US" sz="2200" dirty="0" smtClean="0"/>
              <a:t>Oregon AmeriCorps Programs Evaluation Plan</a:t>
            </a:r>
          </a:p>
          <a:p>
            <a:pPr eaLnBrk="1" hangingPunct="1"/>
            <a:r>
              <a:rPr lang="en-US" sz="2600" dirty="0" smtClean="0"/>
              <a:t>Where to find an evaluator</a:t>
            </a:r>
          </a:p>
          <a:p>
            <a:pPr lvl="1" eaLnBrk="1" hangingPunct="1"/>
            <a:r>
              <a:rPr lang="en-US" sz="2200" dirty="0" smtClean="0"/>
              <a:t>Local College/University School of Social Work </a:t>
            </a:r>
          </a:p>
          <a:p>
            <a:pPr lvl="1" eaLnBrk="1" hangingPunct="1"/>
            <a:r>
              <a:rPr lang="en-US" sz="2200" dirty="0" smtClean="0"/>
              <a:t>American </a:t>
            </a:r>
            <a:r>
              <a:rPr lang="en-US" sz="2200" dirty="0"/>
              <a:t>Evaluation Association: </a:t>
            </a:r>
            <a:r>
              <a:rPr lang="en-US" sz="2200" dirty="0">
                <a:solidFill>
                  <a:schemeClr val="hlink"/>
                </a:solidFill>
                <a:hlinkClick r:id="rId3"/>
              </a:rPr>
              <a:t>http://www.eval.org</a:t>
            </a:r>
            <a:r>
              <a:rPr lang="en-US" sz="2200" dirty="0" smtClean="0">
                <a:solidFill>
                  <a:schemeClr val="hlink"/>
                </a:solidFill>
                <a:hlinkClick r:id="rId3"/>
              </a:rPr>
              <a:t>/</a:t>
            </a:r>
            <a:endParaRPr lang="en-US" sz="2200" dirty="0" smtClean="0">
              <a:solidFill>
                <a:schemeClr val="hlink"/>
              </a:solidFill>
            </a:endParaRPr>
          </a:p>
          <a:p>
            <a:pPr lvl="1" eaLnBrk="1" hangingPunct="1"/>
            <a:r>
              <a:rPr lang="en-US" sz="2200" dirty="0"/>
              <a:t>Association for Research on Nonprofit Organizations and Voluntary Action (ARNOVA): </a:t>
            </a:r>
            <a:r>
              <a:rPr lang="en-US" sz="2200" dirty="0">
                <a:solidFill>
                  <a:schemeClr val="hlink"/>
                </a:solidFill>
                <a:hlinkClick r:id="rId4"/>
              </a:rPr>
              <a:t>http://www.arnova.org/</a:t>
            </a:r>
            <a:endParaRPr lang="en-US" sz="2200" dirty="0">
              <a:solidFill>
                <a:schemeClr val="hlink"/>
              </a:solidFill>
            </a:endParaRPr>
          </a:p>
          <a:p>
            <a:pPr lvl="1" eaLnBrk="1" hangingPunct="1"/>
            <a:endParaRPr lang="en-US" sz="2000" dirty="0">
              <a:solidFill>
                <a:schemeClr val="hlink"/>
              </a:solidFill>
            </a:endParaRPr>
          </a:p>
          <a:p>
            <a:pPr lvl="1" eaLnBrk="1" hangingPunct="1"/>
            <a:endParaRPr lang="en-US" sz="2200" dirty="0" smtClean="0"/>
          </a:p>
          <a:p>
            <a:pPr eaLnBrk="1" hangingPunct="1"/>
            <a:endParaRPr lang="en-US" sz="1000" dirty="0" smtClean="0"/>
          </a:p>
          <a:p>
            <a:pPr eaLnBrk="1" hangingPunct="1"/>
            <a:endParaRPr lang="en-US" sz="1000" dirty="0" smtClean="0"/>
          </a:p>
          <a:p>
            <a:pPr eaLnBrk="1" hangingPunct="1">
              <a:buFontTx/>
              <a:buNone/>
            </a:pPr>
            <a:endParaRPr lang="en-US" sz="2600" dirty="0" smtClean="0">
              <a:solidFill>
                <a:schemeClr val="hlink"/>
              </a:solidFill>
            </a:endParaRPr>
          </a:p>
          <a:p>
            <a:pPr eaLnBrk="1" hangingPunct="1"/>
            <a:endParaRPr lang="en-US" sz="2600" dirty="0" smtClean="0">
              <a:solidFill>
                <a:schemeClr val="hlink"/>
              </a:solidFill>
            </a:endParaRPr>
          </a:p>
          <a:p>
            <a:pPr lvl="1" algn="r" eaLnBrk="1" hangingPunct="1">
              <a:buFontTx/>
              <a:buNone/>
            </a:pPr>
            <a:endParaRPr lang="en-US" dirty="0" smtClean="0"/>
          </a:p>
        </p:txBody>
      </p:sp>
      <p:sp>
        <p:nvSpPr>
          <p:cNvPr id="39940" name="Rectangle 6"/>
          <p:cNvSpPr>
            <a:spLocks noChangeArrowheads="1"/>
          </p:cNvSpPr>
          <p:nvPr/>
        </p:nvSpPr>
        <p:spPr bwMode="auto">
          <a:xfrm>
            <a:off x="2514600" y="681335"/>
            <a:ext cx="6477000" cy="461665"/>
          </a:xfrm>
          <a:prstGeom prst="rect">
            <a:avLst/>
          </a:prstGeom>
          <a:noFill/>
          <a:ln w="9525">
            <a:noFill/>
            <a:miter lim="800000"/>
            <a:headEnd/>
            <a:tailEnd/>
          </a:ln>
        </p:spPr>
        <p:txBody>
          <a:bodyPr anchor="ctr">
            <a:spAutoFit/>
          </a:bodyPr>
          <a:lstStyle/>
          <a:p>
            <a:pPr algn="r" eaLnBrk="0" hangingPunct="0"/>
            <a:r>
              <a:rPr lang="en-US" sz="2400" dirty="0" smtClean="0">
                <a:solidFill>
                  <a:schemeClr val="bg1"/>
                </a:solidFill>
              </a:rPr>
              <a:t>Closing</a:t>
            </a:r>
            <a:endParaRPr lang="en-US" sz="2400" dirty="0">
              <a:solidFill>
                <a:schemeClr val="bg1"/>
              </a:solidFill>
            </a:endParaRPr>
          </a:p>
        </p:txBody>
      </p:sp>
    </p:spTree>
    <p:extLst>
      <p:ext uri="{BB962C8B-B14F-4D97-AF65-F5344CB8AC3E}">
        <p14:creationId xmlns:p14="http://schemas.microsoft.com/office/powerpoint/2010/main" val="13006558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dirty="0" smtClean="0"/>
          </a:p>
        </p:txBody>
      </p:sp>
      <p:sp>
        <p:nvSpPr>
          <p:cNvPr id="40963" name="Content Placeholder 2"/>
          <p:cNvSpPr>
            <a:spLocks noGrp="1"/>
          </p:cNvSpPr>
          <p:nvPr>
            <p:ph idx="1"/>
          </p:nvPr>
        </p:nvSpPr>
        <p:spPr>
          <a:xfrm>
            <a:off x="685800" y="2057400"/>
            <a:ext cx="7772400" cy="1219200"/>
          </a:xfrm>
        </p:spPr>
        <p:txBody>
          <a:bodyPr/>
          <a:lstStyle/>
          <a:p>
            <a:pPr algn="ctr">
              <a:buFontTx/>
              <a:buNone/>
            </a:pPr>
            <a:r>
              <a:rPr lang="en-US" sz="3600" b="1" dirty="0" smtClean="0"/>
              <a:t>Questions?</a:t>
            </a:r>
          </a:p>
          <a:p>
            <a:endParaRPr lang="en-US" dirty="0" smtClean="0"/>
          </a:p>
        </p:txBody>
      </p:sp>
      <p:sp>
        <p:nvSpPr>
          <p:cNvPr id="40964" name="Slide Number Placeholder 3"/>
          <p:cNvSpPr>
            <a:spLocks noGrp="1"/>
          </p:cNvSpPr>
          <p:nvPr>
            <p:ph type="sldNum" sz="quarter" idx="10"/>
          </p:nvPr>
        </p:nvSpPr>
        <p:spPr>
          <a:noFill/>
        </p:spPr>
        <p:txBody>
          <a:bodyPr/>
          <a:lstStyle/>
          <a:p>
            <a:fld id="{79E8F1A8-6D5B-446F-936C-2B826863F29D}" type="slidenum">
              <a:rPr lang="en-US" smtClean="0"/>
              <a:pPr/>
              <a:t>28</a:t>
            </a:fld>
            <a:endParaRPr lang="en-US" dirty="0" smtClean="0">
              <a:latin typeface="Arial" charset="0"/>
            </a:endParaRPr>
          </a:p>
        </p:txBody>
      </p:sp>
      <p:pic>
        <p:nvPicPr>
          <p:cNvPr id="40965" name="Picture 6" descr="MCj04337970000[1]"/>
          <p:cNvPicPr>
            <a:picLocks noChangeAspect="1" noChangeArrowheads="1"/>
          </p:cNvPicPr>
          <p:nvPr/>
        </p:nvPicPr>
        <p:blipFill>
          <a:blip r:embed="rId2"/>
          <a:srcRect/>
          <a:stretch>
            <a:fillRect/>
          </a:stretch>
        </p:blipFill>
        <p:spPr bwMode="auto">
          <a:xfrm>
            <a:off x="3429000" y="2971800"/>
            <a:ext cx="2286000" cy="2286000"/>
          </a:xfrm>
          <a:prstGeom prst="rect">
            <a:avLst/>
          </a:prstGeom>
          <a:noFill/>
          <a:ln w="9525">
            <a:noFill/>
            <a:miter lim="800000"/>
            <a:headEnd/>
            <a:tailEnd/>
          </a:ln>
        </p:spPr>
      </p:pic>
    </p:spTree>
    <p:extLst>
      <p:ext uri="{BB962C8B-B14F-4D97-AF65-F5344CB8AC3E}">
        <p14:creationId xmlns:p14="http://schemas.microsoft.com/office/powerpoint/2010/main" val="36697967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514600" y="614690"/>
            <a:ext cx="6477000" cy="523220"/>
          </a:xfrm>
        </p:spPr>
        <p:txBody>
          <a:bodyPr/>
          <a:lstStyle/>
          <a:p>
            <a:r>
              <a:rPr lang="en-US" sz="2800" b="1" dirty="0" smtClean="0"/>
              <a:t>Texas Connector Demonstration</a:t>
            </a:r>
          </a:p>
        </p:txBody>
      </p:sp>
      <p:sp>
        <p:nvSpPr>
          <p:cNvPr id="40964" name="Slide Number Placeholder 3"/>
          <p:cNvSpPr>
            <a:spLocks noGrp="1"/>
          </p:cNvSpPr>
          <p:nvPr>
            <p:ph type="sldNum" sz="quarter" idx="10"/>
          </p:nvPr>
        </p:nvSpPr>
        <p:spPr>
          <a:noFill/>
        </p:spPr>
        <p:txBody>
          <a:bodyPr/>
          <a:lstStyle/>
          <a:p>
            <a:fld id="{79E8F1A8-6D5B-446F-936C-2B826863F29D}" type="slidenum">
              <a:rPr lang="en-US" smtClean="0"/>
              <a:pPr/>
              <a:t>29</a:t>
            </a:fld>
            <a:endParaRPr lang="en-US" dirty="0" smtClean="0">
              <a:latin typeface="Arial" charset="0"/>
            </a:endParaRPr>
          </a:p>
        </p:txBody>
      </p:sp>
      <p:pic>
        <p:nvPicPr>
          <p:cNvPr id="7" name="Picture 6" descr="cid:f7a7c6dd-a28a-48be-b7ff-ebf2c0cdd160@onestarfoundation.org"/>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09601" y="2438400"/>
            <a:ext cx="8153399" cy="1533525"/>
          </a:xfrm>
          <a:prstGeom prst="rect">
            <a:avLst/>
          </a:prstGeom>
          <a:noFill/>
          <a:ln>
            <a:noFill/>
          </a:ln>
        </p:spPr>
      </p:pic>
    </p:spTree>
    <p:extLst>
      <p:ext uri="{BB962C8B-B14F-4D97-AF65-F5344CB8AC3E}">
        <p14:creationId xmlns:p14="http://schemas.microsoft.com/office/powerpoint/2010/main" val="206017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ctrTitle"/>
          </p:nvPr>
        </p:nvSpPr>
        <p:spPr>
          <a:xfrm>
            <a:off x="4953000" y="332572"/>
            <a:ext cx="3962400" cy="954107"/>
          </a:xfrm>
        </p:spPr>
        <p:txBody>
          <a:bodyPr/>
          <a:lstStyle/>
          <a:p>
            <a:pPr eaLnBrk="1" hangingPunct="1"/>
            <a:r>
              <a:rPr lang="en-US" sz="2800" b="1" dirty="0" smtClean="0"/>
              <a:t>CEO Welcome + Intros</a:t>
            </a:r>
          </a:p>
        </p:txBody>
      </p:sp>
      <p:sp>
        <p:nvSpPr>
          <p:cNvPr id="3" name="Slide Number Placeholder 3"/>
          <p:cNvSpPr>
            <a:spLocks noGrp="1"/>
          </p:cNvSpPr>
          <p:nvPr>
            <p:ph type="sldNum" sz="quarter" idx="10"/>
          </p:nvPr>
        </p:nvSpPr>
        <p:spPr/>
        <p:txBody>
          <a:bodyPr/>
          <a:lstStyle/>
          <a:p>
            <a:pPr>
              <a:defRPr/>
            </a:pPr>
            <a:fld id="{004368C4-955E-4B05-AE15-EF39BD9F5A81}" type="slidenum">
              <a:rPr lang="en-US"/>
              <a:pPr>
                <a:defRPr/>
              </a:pPr>
              <a:t>3</a:t>
            </a:fld>
            <a:endParaRPr lang="en-US">
              <a:latin typeface="Arial" charset="0"/>
            </a:endParaRPr>
          </a:p>
        </p:txBody>
      </p:sp>
      <p:sp>
        <p:nvSpPr>
          <p:cNvPr id="2" name="Subtitle 1"/>
          <p:cNvSpPr>
            <a:spLocks noGrp="1"/>
          </p:cNvSpPr>
          <p:nvPr>
            <p:ph type="subTitle" idx="1"/>
          </p:nvPr>
        </p:nvSpPr>
        <p:spPr>
          <a:xfrm>
            <a:off x="457200" y="1676400"/>
            <a:ext cx="5257800" cy="4572000"/>
          </a:xfrm>
        </p:spPr>
        <p:txBody>
          <a:bodyPr/>
          <a:lstStyle/>
          <a:p>
            <a:pPr algn="l">
              <a:lnSpc>
                <a:spcPct val="80000"/>
              </a:lnSpc>
            </a:pPr>
            <a:r>
              <a:rPr lang="en-US" sz="4400" b="1" dirty="0" smtClean="0">
                <a:latin typeface="Helvetica" pitchFamily="34" charset="0"/>
                <a:cs typeface="Helvetica" pitchFamily="34" charset="0"/>
              </a:rPr>
              <a:t>Welcome! </a:t>
            </a:r>
          </a:p>
          <a:p>
            <a:pPr algn="l">
              <a:lnSpc>
                <a:spcPct val="80000"/>
              </a:lnSpc>
            </a:pPr>
            <a:endParaRPr lang="en-US" sz="2600" b="1" dirty="0" smtClean="0">
              <a:solidFill>
                <a:srgbClr val="529DBE"/>
              </a:solidFill>
              <a:latin typeface="Helvetica" pitchFamily="34" charset="0"/>
              <a:cs typeface="Helvetica" pitchFamily="34" charset="0"/>
            </a:endParaRPr>
          </a:p>
          <a:p>
            <a:pPr marL="457200" indent="-457200" algn="l">
              <a:lnSpc>
                <a:spcPct val="80000"/>
              </a:lnSpc>
              <a:buFont typeface="Arial" pitchFamily="34" charset="0"/>
              <a:buChar char="•"/>
            </a:pPr>
            <a:r>
              <a:rPr lang="en-US" dirty="0" smtClean="0">
                <a:solidFill>
                  <a:srgbClr val="529DBE"/>
                </a:solidFill>
                <a:latin typeface="Helvetica" pitchFamily="34" charset="0"/>
                <a:cs typeface="Helvetica" pitchFamily="34" charset="0"/>
              </a:rPr>
              <a:t>Liz Darling, President/CEO, </a:t>
            </a:r>
            <a:r>
              <a:rPr lang="en-US" dirty="0" err="1" smtClean="0">
                <a:solidFill>
                  <a:srgbClr val="529DBE"/>
                </a:solidFill>
                <a:latin typeface="Helvetica" pitchFamily="34" charset="0"/>
                <a:cs typeface="Helvetica" pitchFamily="34" charset="0"/>
              </a:rPr>
              <a:t>OneStar</a:t>
            </a:r>
            <a:r>
              <a:rPr lang="en-US" dirty="0" smtClean="0">
                <a:solidFill>
                  <a:srgbClr val="529DBE"/>
                </a:solidFill>
                <a:latin typeface="Helvetica" pitchFamily="34" charset="0"/>
                <a:cs typeface="Helvetica" pitchFamily="34" charset="0"/>
              </a:rPr>
              <a:t> Foundation</a:t>
            </a:r>
          </a:p>
          <a:p>
            <a:pPr algn="l">
              <a:lnSpc>
                <a:spcPct val="80000"/>
              </a:lnSpc>
            </a:pPr>
            <a:endParaRPr lang="en-US" dirty="0" smtClean="0">
              <a:solidFill>
                <a:srgbClr val="529DBE"/>
              </a:solidFill>
              <a:latin typeface="Helvetica" pitchFamily="34" charset="0"/>
              <a:cs typeface="Helvetica" pitchFamily="34" charset="0"/>
            </a:endParaRPr>
          </a:p>
          <a:p>
            <a:pPr marL="457200" indent="-457200" algn="l">
              <a:lnSpc>
                <a:spcPct val="80000"/>
              </a:lnSpc>
              <a:buFont typeface="Arial" pitchFamily="34" charset="0"/>
              <a:buChar char="•"/>
            </a:pPr>
            <a:r>
              <a:rPr lang="en-US" dirty="0" smtClean="0">
                <a:solidFill>
                  <a:srgbClr val="529DBE"/>
                </a:solidFill>
                <a:latin typeface="Helvetica" pitchFamily="34" charset="0"/>
                <a:cs typeface="Helvetica" pitchFamily="34" charset="0"/>
              </a:rPr>
              <a:t>Terry Gunnell, Texas State Program Director, Corporation for National and Community Service </a:t>
            </a:r>
          </a:p>
          <a:p>
            <a:pPr algn="l">
              <a:lnSpc>
                <a:spcPct val="80000"/>
              </a:lnSpc>
            </a:pPr>
            <a:endParaRPr lang="en-US" sz="2600" dirty="0">
              <a:solidFill>
                <a:srgbClr val="529DBE"/>
              </a:solidFill>
              <a:latin typeface="Helvetica" pitchFamily="34" charset="0"/>
              <a:cs typeface="Helvetica" pitchFamily="34" charset="0"/>
            </a:endParaRPr>
          </a:p>
          <a:p>
            <a:pPr algn="l">
              <a:lnSpc>
                <a:spcPct val="80000"/>
              </a:lnSpc>
            </a:pPr>
            <a:endParaRPr lang="en-US" sz="2600" dirty="0" smtClean="0">
              <a:solidFill>
                <a:srgbClr val="529DBE"/>
              </a:solidFill>
              <a:latin typeface="Helvetica" pitchFamily="34" charset="0"/>
              <a:cs typeface="Helvetica" pitchFamily="34" charset="0"/>
            </a:endParaRPr>
          </a:p>
          <a:p>
            <a:pPr>
              <a:lnSpc>
                <a:spcPct val="80000"/>
              </a:lnSpc>
            </a:pPr>
            <a:endParaRPr lang="en-US" sz="2600" dirty="0" smtClean="0">
              <a:solidFill>
                <a:srgbClr val="529DBE"/>
              </a:solidFill>
              <a:latin typeface="Helvetica" pitchFamily="34" charset="0"/>
              <a:cs typeface="Helvetica" pitchFamily="34" charset="0"/>
            </a:endParaRPr>
          </a:p>
          <a:p>
            <a:pPr lvl="1">
              <a:lnSpc>
                <a:spcPct val="80000"/>
              </a:lnSpc>
            </a:pPr>
            <a:endParaRPr lang="en-US" sz="2600" dirty="0" smtClean="0">
              <a:latin typeface="Helvetica" pitchFamily="34" charset="0"/>
              <a:cs typeface="Helvetica" pitchFamily="34" charset="0"/>
            </a:endParaRPr>
          </a:p>
          <a:p>
            <a:pPr lvl="1">
              <a:lnSpc>
                <a:spcPct val="80000"/>
              </a:lnSpc>
            </a:pPr>
            <a:endParaRPr lang="en-US" sz="2600" dirty="0" smtClean="0">
              <a:latin typeface="Helvetica" pitchFamily="34" charset="0"/>
              <a:cs typeface="Helvetica" pitchFamily="34" charset="0"/>
            </a:endParaRPr>
          </a:p>
          <a:p>
            <a:pPr lvl="1">
              <a:lnSpc>
                <a:spcPct val="80000"/>
              </a:lnSpc>
            </a:pPr>
            <a:endParaRPr lang="en-US" sz="2800" dirty="0" smtClean="0">
              <a:latin typeface="Helvetica" pitchFamily="34" charset="0"/>
              <a:cs typeface="Helvetica" pitchFamily="34" charset="0"/>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29000"/>
            <a:ext cx="2374900"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750" y="1721866"/>
            <a:ext cx="2819400" cy="1249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50311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ctrTitle"/>
          </p:nvPr>
        </p:nvSpPr>
        <p:spPr>
          <a:xfrm>
            <a:off x="4953000" y="548015"/>
            <a:ext cx="3962400" cy="523220"/>
          </a:xfrm>
        </p:spPr>
        <p:txBody>
          <a:bodyPr/>
          <a:lstStyle/>
          <a:p>
            <a:pPr eaLnBrk="1" hangingPunct="1"/>
            <a:endParaRPr lang="en-US" sz="2800" b="1" dirty="0" smtClean="0"/>
          </a:p>
        </p:txBody>
      </p:sp>
      <p:sp>
        <p:nvSpPr>
          <p:cNvPr id="3" name="Slide Number Placeholder 3"/>
          <p:cNvSpPr>
            <a:spLocks noGrp="1"/>
          </p:cNvSpPr>
          <p:nvPr>
            <p:ph type="sldNum" sz="quarter" idx="10"/>
          </p:nvPr>
        </p:nvSpPr>
        <p:spPr/>
        <p:txBody>
          <a:bodyPr/>
          <a:lstStyle/>
          <a:p>
            <a:pPr>
              <a:defRPr/>
            </a:pPr>
            <a:fld id="{004368C4-955E-4B05-AE15-EF39BD9F5A81}" type="slidenum">
              <a:rPr lang="en-US"/>
              <a:pPr>
                <a:defRPr/>
              </a:pPr>
              <a:t>30</a:t>
            </a:fld>
            <a:endParaRPr lang="en-US">
              <a:latin typeface="Arial" charset="0"/>
            </a:endParaRPr>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752600"/>
            <a:ext cx="5047488"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71451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pPr>
              <a:defRPr/>
            </a:pPr>
            <a:fld id="{004368C4-955E-4B05-AE15-EF39BD9F5A81}" type="slidenum">
              <a:rPr lang="en-US"/>
              <a:pPr>
                <a:defRPr/>
              </a:pPr>
              <a:t>31</a:t>
            </a:fld>
            <a:endParaRPr lang="en-US">
              <a:latin typeface="Arial" charset="0"/>
            </a:endParaRPr>
          </a:p>
        </p:txBody>
      </p:sp>
      <p:sp>
        <p:nvSpPr>
          <p:cNvPr id="2" name="Subtitle 1"/>
          <p:cNvSpPr>
            <a:spLocks noGrp="1"/>
          </p:cNvSpPr>
          <p:nvPr>
            <p:ph type="subTitle" idx="1"/>
          </p:nvPr>
        </p:nvSpPr>
        <p:spPr>
          <a:xfrm>
            <a:off x="581025" y="1219200"/>
            <a:ext cx="8070850" cy="4876800"/>
          </a:xfrm>
        </p:spPr>
        <p:txBody>
          <a:bodyPr/>
          <a:lstStyle/>
          <a:p>
            <a:pPr algn="l">
              <a:lnSpc>
                <a:spcPct val="80000"/>
              </a:lnSpc>
            </a:pPr>
            <a:endParaRPr lang="en-US" sz="3200" b="1" dirty="0" smtClean="0">
              <a:latin typeface="Helvetica" pitchFamily="34" charset="0"/>
              <a:cs typeface="Helvetica" pitchFamily="34" charset="0"/>
            </a:endParaRPr>
          </a:p>
          <a:p>
            <a:pPr>
              <a:lnSpc>
                <a:spcPct val="80000"/>
              </a:lnSpc>
            </a:pPr>
            <a:r>
              <a:rPr lang="en-US" sz="4400" b="1" dirty="0" smtClean="0">
                <a:latin typeface="Helvetica" pitchFamily="34" charset="0"/>
                <a:cs typeface="Helvetica" pitchFamily="34" charset="0"/>
              </a:rPr>
              <a:t>LUNCH – on your own</a:t>
            </a:r>
          </a:p>
          <a:p>
            <a:pPr algn="l">
              <a:lnSpc>
                <a:spcPct val="80000"/>
              </a:lnSpc>
            </a:pPr>
            <a:endParaRPr lang="en-US" sz="1200" dirty="0" smtClean="0">
              <a:latin typeface="Helvetica" pitchFamily="34" charset="0"/>
              <a:cs typeface="Helvetica" pitchFamily="34" charset="0"/>
            </a:endParaRPr>
          </a:p>
          <a:p>
            <a:pPr algn="l">
              <a:lnSpc>
                <a:spcPct val="80000"/>
              </a:lnSpc>
            </a:pPr>
            <a:endParaRPr lang="en-US" sz="1200" dirty="0">
              <a:latin typeface="Helvetica" pitchFamily="34" charset="0"/>
              <a:cs typeface="Helvetica" pitchFamily="34" charset="0"/>
            </a:endParaRPr>
          </a:p>
          <a:p>
            <a:pPr algn="l">
              <a:lnSpc>
                <a:spcPct val="80000"/>
              </a:lnSpc>
            </a:pPr>
            <a:endParaRPr lang="en-US" sz="1200" dirty="0" smtClean="0">
              <a:latin typeface="Helvetica" pitchFamily="34" charset="0"/>
              <a:cs typeface="Helvetica" pitchFamily="34" charset="0"/>
            </a:endParaRPr>
          </a:p>
          <a:p>
            <a:pPr>
              <a:lnSpc>
                <a:spcPct val="80000"/>
              </a:lnSpc>
            </a:pPr>
            <a:endParaRPr lang="en-US" sz="1200" dirty="0" smtClean="0">
              <a:latin typeface="Helvetica" pitchFamily="34" charset="0"/>
              <a:cs typeface="Helvetica" pitchFamily="34" charset="0"/>
            </a:endParaRPr>
          </a:p>
          <a:p>
            <a:pPr lvl="1">
              <a:lnSpc>
                <a:spcPct val="80000"/>
              </a:lnSpc>
            </a:pPr>
            <a:endParaRPr lang="en-US" sz="2000" dirty="0" smtClean="0">
              <a:latin typeface="Helvetica" pitchFamily="34" charset="0"/>
              <a:cs typeface="Helvetica" pitchFamily="34" charset="0"/>
            </a:endParaRPr>
          </a:p>
          <a:p>
            <a:pPr lvl="1">
              <a:lnSpc>
                <a:spcPct val="80000"/>
              </a:lnSpc>
            </a:pPr>
            <a:endParaRPr lang="en-US" sz="2800" dirty="0" smtClean="0">
              <a:latin typeface="Helvetica" pitchFamily="34" charset="0"/>
              <a:cs typeface="Helvetica" pitchFamily="34" charset="0"/>
            </a:endParaRPr>
          </a:p>
          <a:p>
            <a:pPr lvl="1">
              <a:lnSpc>
                <a:spcPct val="80000"/>
              </a:lnSpc>
            </a:pPr>
            <a:endParaRPr lang="en-US" sz="2800" dirty="0" smtClean="0">
              <a:latin typeface="Helvetica" pitchFamily="34" charset="0"/>
              <a:cs typeface="Helvetica" pitchFamily="34" charset="0"/>
            </a:endParaRPr>
          </a:p>
          <a:p>
            <a:pPr lvl="1">
              <a:lnSpc>
                <a:spcPct val="80000"/>
              </a:lnSpc>
            </a:pPr>
            <a:endParaRPr lang="en-US" sz="2800" dirty="0">
              <a:latin typeface="Helvetica" pitchFamily="34" charset="0"/>
              <a:cs typeface="Helvetica" pitchFamily="34" charset="0"/>
            </a:endParaRPr>
          </a:p>
          <a:p>
            <a:pPr lvl="1">
              <a:lnSpc>
                <a:spcPct val="80000"/>
              </a:lnSpc>
            </a:pPr>
            <a:endParaRPr lang="en-US" sz="2800" dirty="0" smtClean="0">
              <a:latin typeface="Helvetica" pitchFamily="34" charset="0"/>
              <a:cs typeface="Helvetica" pitchFamily="34" charset="0"/>
            </a:endParaRPr>
          </a:p>
          <a:p>
            <a:pPr lvl="1">
              <a:lnSpc>
                <a:spcPct val="80000"/>
              </a:lnSpc>
            </a:pPr>
            <a:endParaRPr lang="en-US" sz="2800" dirty="0" smtClean="0">
              <a:latin typeface="Helvetica" pitchFamily="34" charset="0"/>
              <a:cs typeface="Helvetica" pitchFamily="34" charset="0"/>
            </a:endParaRPr>
          </a:p>
          <a:p>
            <a:pPr marL="0" lvl="1">
              <a:lnSpc>
                <a:spcPct val="80000"/>
              </a:lnSpc>
            </a:pPr>
            <a:r>
              <a:rPr lang="en-US" sz="2800" dirty="0" smtClean="0">
                <a:latin typeface="Helvetica" pitchFamily="34" charset="0"/>
                <a:cs typeface="Helvetica" pitchFamily="34" charset="0"/>
              </a:rPr>
              <a:t>See you at 1:30pm!</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590800"/>
            <a:ext cx="2374900"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7971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pPr>
              <a:defRPr/>
            </a:pPr>
            <a:fld id="{563B802A-BAF8-4451-A3E8-6F84BD109C12}" type="slidenum">
              <a:rPr lang="en-US">
                <a:solidFill>
                  <a:srgbClr val="FFFFFF"/>
                </a:solidFill>
              </a:rPr>
              <a:pPr>
                <a:defRPr/>
              </a:pPr>
              <a:t>32</a:t>
            </a:fld>
            <a:endParaRPr lang="en-US">
              <a:solidFill>
                <a:srgbClr val="FFFFFF"/>
              </a:solidFill>
              <a:latin typeface="Arial" charset="0"/>
            </a:endParaRPr>
          </a:p>
        </p:txBody>
      </p:sp>
      <p:pic>
        <p:nvPicPr>
          <p:cNvPr id="14339" name="Picture 5"/>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Subtitle 4"/>
          <p:cNvSpPr>
            <a:spLocks noGrp="1"/>
          </p:cNvSpPr>
          <p:nvPr>
            <p:ph type="subTitle" idx="1"/>
          </p:nvPr>
        </p:nvSpPr>
        <p:spPr>
          <a:xfrm>
            <a:off x="838200" y="4114800"/>
            <a:ext cx="7772400" cy="2590800"/>
          </a:xfrm>
        </p:spPr>
        <p:txBody>
          <a:bodyPr/>
          <a:lstStyle/>
          <a:p>
            <a:pPr>
              <a:defRPr/>
            </a:pPr>
            <a:r>
              <a:rPr lang="en-US" sz="3600" b="1" dirty="0" smtClean="0">
                <a:solidFill>
                  <a:schemeClr val="accent3"/>
                </a:solidFill>
                <a:latin typeface="Arial" charset="0"/>
              </a:rPr>
              <a:t>NSCHC Town Hall:</a:t>
            </a:r>
          </a:p>
          <a:p>
            <a:pPr>
              <a:defRPr/>
            </a:pPr>
            <a:r>
              <a:rPr lang="en-US" sz="2400" b="1" dirty="0" smtClean="0">
                <a:solidFill>
                  <a:schemeClr val="accent3"/>
                </a:solidFill>
                <a:latin typeface="Arial" charset="0"/>
              </a:rPr>
              <a:t>Report-back from 2012 Self-Audit and Looking Ahead at 2013 and Beyond</a:t>
            </a:r>
          </a:p>
          <a:p>
            <a:pPr>
              <a:defRPr/>
            </a:pPr>
            <a:r>
              <a:rPr lang="en-US" b="1" i="1" dirty="0" smtClean="0">
                <a:solidFill>
                  <a:schemeClr val="accent3"/>
                </a:solidFill>
                <a:latin typeface="Arial" charset="0"/>
              </a:rPr>
              <a:t>Presenters: Anna Thiele, Emily Steinberg</a:t>
            </a:r>
            <a:endParaRPr lang="en-US" b="1" i="1" dirty="0">
              <a:solidFill>
                <a:schemeClr val="accent3"/>
              </a:solidFill>
              <a:latin typeface="Arial" charset="0"/>
            </a:endParaRPr>
          </a:p>
          <a:p>
            <a:pPr>
              <a:defRPr/>
            </a:pPr>
            <a:endParaRPr lang="en-US" sz="1000" dirty="0" smtClean="0">
              <a:solidFill>
                <a:schemeClr val="accent3"/>
              </a:solidFill>
              <a:latin typeface="Arial" charset="0"/>
            </a:endParaRPr>
          </a:p>
        </p:txBody>
      </p:sp>
    </p:spTree>
    <p:extLst>
      <p:ext uri="{BB962C8B-B14F-4D97-AF65-F5344CB8AC3E}">
        <p14:creationId xmlns:p14="http://schemas.microsoft.com/office/powerpoint/2010/main" val="14800283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ctrTitle"/>
          </p:nvPr>
        </p:nvSpPr>
        <p:spPr>
          <a:xfrm>
            <a:off x="4953000" y="548015"/>
            <a:ext cx="3962400" cy="523220"/>
          </a:xfrm>
        </p:spPr>
        <p:txBody>
          <a:bodyPr/>
          <a:lstStyle/>
          <a:p>
            <a:pPr eaLnBrk="1" hangingPunct="1"/>
            <a:r>
              <a:rPr lang="en-US" sz="2800" b="1" dirty="0" smtClean="0"/>
              <a:t>NSCHC Town Hall</a:t>
            </a:r>
          </a:p>
        </p:txBody>
      </p:sp>
      <p:sp>
        <p:nvSpPr>
          <p:cNvPr id="3" name="Slide Number Placeholder 3"/>
          <p:cNvSpPr>
            <a:spLocks noGrp="1"/>
          </p:cNvSpPr>
          <p:nvPr>
            <p:ph type="sldNum" sz="quarter" idx="10"/>
          </p:nvPr>
        </p:nvSpPr>
        <p:spPr/>
        <p:txBody>
          <a:bodyPr/>
          <a:lstStyle/>
          <a:p>
            <a:pPr>
              <a:defRPr/>
            </a:pPr>
            <a:fld id="{004368C4-955E-4B05-AE15-EF39BD9F5A81}" type="slidenum">
              <a:rPr lang="en-US"/>
              <a:pPr>
                <a:defRPr/>
              </a:pPr>
              <a:t>33</a:t>
            </a:fld>
            <a:endParaRPr lang="en-US">
              <a:latin typeface="Arial" charset="0"/>
            </a:endParaRPr>
          </a:p>
        </p:txBody>
      </p:sp>
      <p:sp>
        <p:nvSpPr>
          <p:cNvPr id="2" name="Subtitle 1"/>
          <p:cNvSpPr>
            <a:spLocks noGrp="1"/>
          </p:cNvSpPr>
          <p:nvPr>
            <p:ph type="subTitle" idx="1"/>
          </p:nvPr>
        </p:nvSpPr>
        <p:spPr>
          <a:xfrm>
            <a:off x="1371600" y="2438400"/>
            <a:ext cx="6400800" cy="3124200"/>
          </a:xfrm>
        </p:spPr>
        <p:txBody>
          <a:bodyPr/>
          <a:lstStyle/>
          <a:p>
            <a:pPr algn="l"/>
            <a:r>
              <a:rPr lang="en-US" dirty="0" smtClean="0"/>
              <a:t>Overview of 2012 NSCHC Self-Audit</a:t>
            </a:r>
          </a:p>
          <a:p>
            <a:pPr marL="457200" indent="-457200" algn="l">
              <a:buFont typeface="Arial" pitchFamily="34" charset="0"/>
              <a:buChar char="•"/>
            </a:pPr>
            <a:r>
              <a:rPr lang="en-US" dirty="0" smtClean="0">
                <a:solidFill>
                  <a:srgbClr val="529DBE"/>
                </a:solidFill>
              </a:rPr>
              <a:t>What OneStar and grantees did</a:t>
            </a:r>
          </a:p>
          <a:p>
            <a:pPr marL="457200" indent="-457200" algn="l">
              <a:buFont typeface="Arial" pitchFamily="34" charset="0"/>
              <a:buChar char="•"/>
            </a:pPr>
            <a:r>
              <a:rPr lang="en-US" dirty="0" smtClean="0">
                <a:solidFill>
                  <a:srgbClr val="529DBE"/>
                </a:solidFill>
              </a:rPr>
              <a:t>Why we did it</a:t>
            </a:r>
          </a:p>
          <a:p>
            <a:pPr marL="457200" indent="-457200" algn="l">
              <a:buFont typeface="Arial" pitchFamily="34" charset="0"/>
              <a:buChar char="•"/>
            </a:pPr>
            <a:r>
              <a:rPr lang="en-US" dirty="0" smtClean="0">
                <a:solidFill>
                  <a:srgbClr val="529DBE"/>
                </a:solidFill>
              </a:rPr>
              <a:t>Where we are now</a:t>
            </a:r>
          </a:p>
          <a:p>
            <a:pPr algn="l"/>
            <a:endParaRPr lang="en-US" dirty="0" smtClean="0"/>
          </a:p>
          <a:p>
            <a:pPr algn="l"/>
            <a:endParaRPr lang="en-US" dirty="0" smtClean="0"/>
          </a:p>
          <a:p>
            <a:pPr marL="457200" indent="-457200" algn="l">
              <a:buFont typeface="Arial" pitchFamily="34" charset="0"/>
              <a:buChar char="•"/>
            </a:pPr>
            <a:endParaRPr lang="en-US" dirty="0" smtClean="0"/>
          </a:p>
          <a:p>
            <a:endParaRPr lang="en-US" dirty="0"/>
          </a:p>
        </p:txBody>
      </p:sp>
    </p:spTree>
    <p:extLst>
      <p:ext uri="{BB962C8B-B14F-4D97-AF65-F5344CB8AC3E}">
        <p14:creationId xmlns:p14="http://schemas.microsoft.com/office/powerpoint/2010/main" val="4144648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ctrTitle"/>
          </p:nvPr>
        </p:nvSpPr>
        <p:spPr>
          <a:xfrm>
            <a:off x="4953000" y="548015"/>
            <a:ext cx="3962400" cy="523220"/>
          </a:xfrm>
        </p:spPr>
        <p:txBody>
          <a:bodyPr/>
          <a:lstStyle/>
          <a:p>
            <a:pPr eaLnBrk="1" hangingPunct="1"/>
            <a:r>
              <a:rPr lang="en-US" sz="2800" b="1" dirty="0"/>
              <a:t>NSCHC Town Hall</a:t>
            </a:r>
            <a:endParaRPr lang="en-US" sz="2800" b="1" dirty="0" smtClean="0"/>
          </a:p>
        </p:txBody>
      </p:sp>
      <p:sp>
        <p:nvSpPr>
          <p:cNvPr id="3" name="Slide Number Placeholder 3"/>
          <p:cNvSpPr>
            <a:spLocks noGrp="1"/>
          </p:cNvSpPr>
          <p:nvPr>
            <p:ph type="sldNum" sz="quarter" idx="10"/>
          </p:nvPr>
        </p:nvSpPr>
        <p:spPr/>
        <p:txBody>
          <a:bodyPr/>
          <a:lstStyle/>
          <a:p>
            <a:pPr>
              <a:defRPr/>
            </a:pPr>
            <a:fld id="{004368C4-955E-4B05-AE15-EF39BD9F5A81}" type="slidenum">
              <a:rPr lang="en-US"/>
              <a:pPr>
                <a:defRPr/>
              </a:pPr>
              <a:t>34</a:t>
            </a:fld>
            <a:endParaRPr lang="en-US">
              <a:latin typeface="Arial" charset="0"/>
            </a:endParaRPr>
          </a:p>
        </p:txBody>
      </p:sp>
      <p:sp>
        <p:nvSpPr>
          <p:cNvPr id="2" name="Subtitle 1"/>
          <p:cNvSpPr>
            <a:spLocks noGrp="1"/>
          </p:cNvSpPr>
          <p:nvPr>
            <p:ph type="subTitle" idx="1"/>
          </p:nvPr>
        </p:nvSpPr>
        <p:spPr>
          <a:xfrm>
            <a:off x="1371600" y="1524000"/>
            <a:ext cx="6400800" cy="4191000"/>
          </a:xfrm>
        </p:spPr>
        <p:txBody>
          <a:bodyPr/>
          <a:lstStyle/>
          <a:p>
            <a:pPr marL="457200" indent="-457200" algn="l">
              <a:buFont typeface="Arial" pitchFamily="34" charset="0"/>
              <a:buChar char="•"/>
            </a:pPr>
            <a:r>
              <a:rPr lang="en-US" dirty="0" smtClean="0">
                <a:solidFill>
                  <a:srgbClr val="529DBE"/>
                </a:solidFill>
              </a:rPr>
              <a:t>What did you learn from doing the self-audit?</a:t>
            </a:r>
            <a:endParaRPr lang="en-US" dirty="0">
              <a:solidFill>
                <a:srgbClr val="529DBE"/>
              </a:solidFill>
            </a:endParaRPr>
          </a:p>
          <a:p>
            <a:pPr marL="457200" indent="-457200" algn="l">
              <a:buFont typeface="Arial" pitchFamily="34" charset="0"/>
              <a:buChar char="•"/>
            </a:pPr>
            <a:r>
              <a:rPr lang="en-US" dirty="0" smtClean="0">
                <a:solidFill>
                  <a:srgbClr val="529DBE"/>
                </a:solidFill>
              </a:rPr>
              <a:t>Did you discover best practices that you had or did you subsequently develop best practices as a result of the self-audit that you would share with others?</a:t>
            </a:r>
            <a:endParaRPr lang="en-US" dirty="0">
              <a:solidFill>
                <a:srgbClr val="529DBE"/>
              </a:solidFill>
            </a:endParaRPr>
          </a:p>
          <a:p>
            <a:pPr marL="457200" indent="-457200" algn="l">
              <a:buFont typeface="Arial" pitchFamily="34" charset="0"/>
              <a:buChar char="•"/>
            </a:pPr>
            <a:r>
              <a:rPr lang="en-US" dirty="0" smtClean="0">
                <a:solidFill>
                  <a:srgbClr val="529DBE"/>
                </a:solidFill>
              </a:rPr>
              <a:t>General tips to share with other programs about NSCHCs from what we’ve learned in the past several years.</a:t>
            </a:r>
            <a:endParaRPr lang="en-US" dirty="0">
              <a:solidFill>
                <a:srgbClr val="529DBE"/>
              </a:solidFill>
            </a:endParaRPr>
          </a:p>
          <a:p>
            <a:endParaRPr lang="en-US" dirty="0"/>
          </a:p>
        </p:txBody>
      </p:sp>
    </p:spTree>
    <p:extLst>
      <p:ext uri="{BB962C8B-B14F-4D97-AF65-F5344CB8AC3E}">
        <p14:creationId xmlns:p14="http://schemas.microsoft.com/office/powerpoint/2010/main" val="24527726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ctrTitle"/>
          </p:nvPr>
        </p:nvSpPr>
        <p:spPr>
          <a:xfrm>
            <a:off x="4953000" y="548015"/>
            <a:ext cx="3962400" cy="523220"/>
          </a:xfrm>
        </p:spPr>
        <p:txBody>
          <a:bodyPr/>
          <a:lstStyle/>
          <a:p>
            <a:pPr eaLnBrk="1" hangingPunct="1"/>
            <a:r>
              <a:rPr lang="en-US" sz="2800" b="1" dirty="0"/>
              <a:t>NSCHC Town Hall</a:t>
            </a:r>
            <a:endParaRPr lang="en-US" sz="2800" b="1" dirty="0" smtClean="0"/>
          </a:p>
        </p:txBody>
      </p:sp>
      <p:sp>
        <p:nvSpPr>
          <p:cNvPr id="3" name="Slide Number Placeholder 3"/>
          <p:cNvSpPr>
            <a:spLocks noGrp="1"/>
          </p:cNvSpPr>
          <p:nvPr>
            <p:ph type="sldNum" sz="quarter" idx="10"/>
          </p:nvPr>
        </p:nvSpPr>
        <p:spPr/>
        <p:txBody>
          <a:bodyPr/>
          <a:lstStyle/>
          <a:p>
            <a:pPr>
              <a:defRPr/>
            </a:pPr>
            <a:fld id="{004368C4-955E-4B05-AE15-EF39BD9F5A81}" type="slidenum">
              <a:rPr lang="en-US"/>
              <a:pPr>
                <a:defRPr/>
              </a:pPr>
              <a:t>35</a:t>
            </a:fld>
            <a:endParaRPr lang="en-US">
              <a:latin typeface="Arial" charset="0"/>
            </a:endParaRPr>
          </a:p>
        </p:txBody>
      </p:sp>
      <p:sp>
        <p:nvSpPr>
          <p:cNvPr id="2" name="Subtitle 1"/>
          <p:cNvSpPr>
            <a:spLocks noGrp="1"/>
          </p:cNvSpPr>
          <p:nvPr>
            <p:ph type="subTitle" idx="1"/>
          </p:nvPr>
        </p:nvSpPr>
        <p:spPr>
          <a:xfrm>
            <a:off x="1371600" y="2438400"/>
            <a:ext cx="6400800" cy="1752600"/>
          </a:xfrm>
        </p:spPr>
        <p:txBody>
          <a:bodyPr/>
          <a:lstStyle/>
          <a:p>
            <a:pPr marL="457200" indent="-457200" algn="l">
              <a:buFont typeface="Arial" pitchFamily="34" charset="0"/>
              <a:buChar char="•"/>
            </a:pPr>
            <a:r>
              <a:rPr lang="en-US" dirty="0">
                <a:solidFill>
                  <a:srgbClr val="529DBE"/>
                </a:solidFill>
              </a:rPr>
              <a:t>Best Self-Audit Award</a:t>
            </a:r>
          </a:p>
          <a:p>
            <a:pPr marL="457200" indent="-457200" algn="l">
              <a:buFont typeface="Arial" pitchFamily="34" charset="0"/>
              <a:buChar char="•"/>
            </a:pPr>
            <a:r>
              <a:rPr lang="en-US" dirty="0" smtClean="0">
                <a:solidFill>
                  <a:srgbClr val="529DBE"/>
                </a:solidFill>
              </a:rPr>
              <a:t>Trends from </a:t>
            </a:r>
            <a:r>
              <a:rPr lang="en-US" dirty="0" err="1" smtClean="0">
                <a:solidFill>
                  <a:srgbClr val="529DBE"/>
                </a:solidFill>
              </a:rPr>
              <a:t>OneStar’s</a:t>
            </a:r>
            <a:r>
              <a:rPr lang="en-US" dirty="0" smtClean="0">
                <a:solidFill>
                  <a:srgbClr val="529DBE"/>
                </a:solidFill>
              </a:rPr>
              <a:t> Perspective</a:t>
            </a:r>
          </a:p>
          <a:p>
            <a:pPr marL="457200" indent="-457200" algn="l">
              <a:buFont typeface="Arial" pitchFamily="34" charset="0"/>
              <a:buChar char="•"/>
            </a:pPr>
            <a:r>
              <a:rPr lang="en-US" dirty="0" smtClean="0">
                <a:solidFill>
                  <a:srgbClr val="529DBE"/>
                </a:solidFill>
              </a:rPr>
              <a:t>Looking Ahead</a:t>
            </a:r>
            <a:endParaRPr lang="en-US" dirty="0">
              <a:solidFill>
                <a:srgbClr val="529DBE"/>
              </a:solidFill>
            </a:endParaRPr>
          </a:p>
        </p:txBody>
      </p:sp>
    </p:spTree>
    <p:extLst>
      <p:ext uri="{BB962C8B-B14F-4D97-AF65-F5344CB8AC3E}">
        <p14:creationId xmlns:p14="http://schemas.microsoft.com/office/powerpoint/2010/main" val="29637908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2514600" y="614690"/>
            <a:ext cx="6477000" cy="523220"/>
          </a:xfrm>
        </p:spPr>
        <p:txBody>
          <a:bodyPr/>
          <a:lstStyle/>
          <a:p>
            <a:pPr eaLnBrk="1" hangingPunct="1"/>
            <a:endParaRPr lang="en-US" sz="2800" b="1" dirty="0" smtClean="0"/>
          </a:p>
        </p:txBody>
      </p:sp>
      <p:sp>
        <p:nvSpPr>
          <p:cNvPr id="3" name="Slide Number Placeholder 3"/>
          <p:cNvSpPr>
            <a:spLocks noGrp="1"/>
          </p:cNvSpPr>
          <p:nvPr>
            <p:ph type="sldNum" sz="quarter" idx="10"/>
          </p:nvPr>
        </p:nvSpPr>
        <p:spPr/>
        <p:txBody>
          <a:bodyPr/>
          <a:lstStyle/>
          <a:p>
            <a:pPr>
              <a:defRPr/>
            </a:pPr>
            <a:fld id="{004368C4-955E-4B05-AE15-EF39BD9F5A81}" type="slidenum">
              <a:rPr lang="en-US"/>
              <a:pPr>
                <a:defRPr/>
              </a:pPr>
              <a:t>36</a:t>
            </a:fld>
            <a:endParaRPr lang="en-US">
              <a:latin typeface="Arial" charset="0"/>
            </a:endParaRP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57400"/>
            <a:ext cx="634365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31865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pPr>
              <a:defRPr/>
            </a:pPr>
            <a:fld id="{004368C4-955E-4B05-AE15-EF39BD9F5A81}" type="slidenum">
              <a:rPr lang="en-US"/>
              <a:pPr>
                <a:defRPr/>
              </a:pPr>
              <a:t>37</a:t>
            </a:fld>
            <a:endParaRPr lang="en-US">
              <a:latin typeface="Arial" charset="0"/>
            </a:endParaRPr>
          </a:p>
        </p:txBody>
      </p:sp>
      <p:sp>
        <p:nvSpPr>
          <p:cNvPr id="2" name="Subtitle 1"/>
          <p:cNvSpPr>
            <a:spLocks noGrp="1"/>
          </p:cNvSpPr>
          <p:nvPr>
            <p:ph type="subTitle" idx="1"/>
          </p:nvPr>
        </p:nvSpPr>
        <p:spPr>
          <a:xfrm>
            <a:off x="581025" y="1219200"/>
            <a:ext cx="8070850" cy="4876800"/>
          </a:xfrm>
        </p:spPr>
        <p:txBody>
          <a:bodyPr/>
          <a:lstStyle/>
          <a:p>
            <a:pPr algn="l">
              <a:lnSpc>
                <a:spcPct val="80000"/>
              </a:lnSpc>
            </a:pPr>
            <a:endParaRPr lang="en-US" sz="3200" b="1" dirty="0" smtClean="0">
              <a:latin typeface="Helvetica" pitchFamily="34" charset="0"/>
              <a:cs typeface="Helvetica" pitchFamily="34" charset="0"/>
            </a:endParaRPr>
          </a:p>
          <a:p>
            <a:pPr>
              <a:lnSpc>
                <a:spcPct val="80000"/>
              </a:lnSpc>
            </a:pPr>
            <a:r>
              <a:rPr lang="en-US" sz="4400" b="1" dirty="0" smtClean="0">
                <a:latin typeface="Helvetica" pitchFamily="34" charset="0"/>
                <a:cs typeface="Helvetica" pitchFamily="34" charset="0"/>
              </a:rPr>
              <a:t>BREAK!</a:t>
            </a:r>
          </a:p>
          <a:p>
            <a:pPr algn="l">
              <a:lnSpc>
                <a:spcPct val="80000"/>
              </a:lnSpc>
            </a:pPr>
            <a:endParaRPr lang="en-US" sz="1200" dirty="0" smtClean="0">
              <a:latin typeface="Helvetica" pitchFamily="34" charset="0"/>
              <a:cs typeface="Helvetica" pitchFamily="34" charset="0"/>
            </a:endParaRPr>
          </a:p>
          <a:p>
            <a:pPr algn="l">
              <a:lnSpc>
                <a:spcPct val="80000"/>
              </a:lnSpc>
            </a:pPr>
            <a:endParaRPr lang="en-US" sz="1200" dirty="0">
              <a:latin typeface="Helvetica" pitchFamily="34" charset="0"/>
              <a:cs typeface="Helvetica" pitchFamily="34" charset="0"/>
            </a:endParaRPr>
          </a:p>
          <a:p>
            <a:pPr algn="l">
              <a:lnSpc>
                <a:spcPct val="80000"/>
              </a:lnSpc>
            </a:pPr>
            <a:endParaRPr lang="en-US" sz="1200" dirty="0" smtClean="0">
              <a:latin typeface="Helvetica" pitchFamily="34" charset="0"/>
              <a:cs typeface="Helvetica" pitchFamily="34" charset="0"/>
            </a:endParaRPr>
          </a:p>
          <a:p>
            <a:pPr>
              <a:lnSpc>
                <a:spcPct val="80000"/>
              </a:lnSpc>
            </a:pPr>
            <a:endParaRPr lang="en-US" sz="1200" dirty="0" smtClean="0">
              <a:latin typeface="Helvetica" pitchFamily="34" charset="0"/>
              <a:cs typeface="Helvetica" pitchFamily="34" charset="0"/>
            </a:endParaRPr>
          </a:p>
          <a:p>
            <a:pPr lvl="1">
              <a:lnSpc>
                <a:spcPct val="80000"/>
              </a:lnSpc>
            </a:pPr>
            <a:endParaRPr lang="en-US" sz="2000" dirty="0" smtClean="0">
              <a:latin typeface="Helvetica" pitchFamily="34" charset="0"/>
              <a:cs typeface="Helvetica" pitchFamily="34" charset="0"/>
            </a:endParaRPr>
          </a:p>
          <a:p>
            <a:pPr lvl="1">
              <a:lnSpc>
                <a:spcPct val="80000"/>
              </a:lnSpc>
            </a:pPr>
            <a:endParaRPr lang="en-US" sz="2800" dirty="0" smtClean="0">
              <a:latin typeface="Helvetica" pitchFamily="34" charset="0"/>
              <a:cs typeface="Helvetica" pitchFamily="34" charset="0"/>
            </a:endParaRPr>
          </a:p>
          <a:p>
            <a:pPr lvl="1">
              <a:lnSpc>
                <a:spcPct val="80000"/>
              </a:lnSpc>
            </a:pPr>
            <a:endParaRPr lang="en-US" sz="2800" dirty="0" smtClean="0">
              <a:latin typeface="Helvetica" pitchFamily="34" charset="0"/>
              <a:cs typeface="Helvetica" pitchFamily="34" charset="0"/>
            </a:endParaRPr>
          </a:p>
          <a:p>
            <a:pPr lvl="1">
              <a:lnSpc>
                <a:spcPct val="80000"/>
              </a:lnSpc>
            </a:pPr>
            <a:endParaRPr lang="en-US" sz="2800" dirty="0">
              <a:latin typeface="Helvetica" pitchFamily="34" charset="0"/>
              <a:cs typeface="Helvetica" pitchFamily="34" charset="0"/>
            </a:endParaRPr>
          </a:p>
          <a:p>
            <a:pPr lvl="1">
              <a:lnSpc>
                <a:spcPct val="80000"/>
              </a:lnSpc>
            </a:pPr>
            <a:endParaRPr lang="en-US" sz="2800" dirty="0" smtClean="0">
              <a:latin typeface="Helvetica" pitchFamily="34" charset="0"/>
              <a:cs typeface="Helvetica" pitchFamily="34" charset="0"/>
            </a:endParaRPr>
          </a:p>
          <a:p>
            <a:pPr lvl="1">
              <a:lnSpc>
                <a:spcPct val="80000"/>
              </a:lnSpc>
            </a:pPr>
            <a:endParaRPr lang="en-US" sz="2800" dirty="0" smtClean="0">
              <a:latin typeface="Helvetica" pitchFamily="34" charset="0"/>
              <a:cs typeface="Helvetica" pitchFamily="34" charset="0"/>
            </a:endParaRPr>
          </a:p>
          <a:p>
            <a:pPr marL="0" lvl="1">
              <a:lnSpc>
                <a:spcPct val="80000"/>
              </a:lnSpc>
            </a:pPr>
            <a:r>
              <a:rPr lang="en-US" sz="2800" dirty="0" smtClean="0">
                <a:latin typeface="Helvetica" pitchFamily="34" charset="0"/>
                <a:cs typeface="Helvetica" pitchFamily="34" charset="0"/>
              </a:rPr>
              <a:t>See you at 1:45pm</a:t>
            </a:r>
            <a:r>
              <a:rPr lang="en-US" sz="2800" dirty="0">
                <a:latin typeface="Helvetica" pitchFamily="34" charset="0"/>
                <a:cs typeface="Helvetica" pitchFamily="34" charset="0"/>
              </a:rPr>
              <a:t> </a:t>
            </a:r>
            <a:r>
              <a:rPr lang="en-US" sz="2800" dirty="0" smtClean="0">
                <a:latin typeface="Helvetica" pitchFamily="34" charset="0"/>
                <a:cs typeface="Helvetica" pitchFamily="34" charset="0"/>
              </a:rPr>
              <a:t>for your final challenge!</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590800"/>
            <a:ext cx="2374900"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6677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pPr>
              <a:defRPr/>
            </a:pPr>
            <a:fld id="{004368C4-955E-4B05-AE15-EF39BD9F5A81}" type="slidenum">
              <a:rPr lang="en-US"/>
              <a:pPr>
                <a:defRPr/>
              </a:pPr>
              <a:t>38</a:t>
            </a:fld>
            <a:endParaRPr lang="en-US">
              <a:latin typeface="Arial" charset="0"/>
            </a:endParaRPr>
          </a:p>
        </p:txBody>
      </p:sp>
      <p:sp>
        <p:nvSpPr>
          <p:cNvPr id="2" name="Subtitle 1"/>
          <p:cNvSpPr>
            <a:spLocks noGrp="1"/>
          </p:cNvSpPr>
          <p:nvPr>
            <p:ph type="subTitle" idx="1"/>
          </p:nvPr>
        </p:nvSpPr>
        <p:spPr>
          <a:xfrm>
            <a:off x="2667000" y="609600"/>
            <a:ext cx="6400800" cy="533400"/>
          </a:xfrm>
        </p:spPr>
        <p:txBody>
          <a:bodyPr/>
          <a:lstStyle/>
          <a:p>
            <a:pPr algn="r">
              <a:lnSpc>
                <a:spcPct val="80000"/>
              </a:lnSpc>
            </a:pPr>
            <a:r>
              <a:rPr lang="en-US" b="1" dirty="0" smtClean="0">
                <a:solidFill>
                  <a:schemeClr val="bg1"/>
                </a:solidFill>
                <a:latin typeface="Helvetica" pitchFamily="34" charset="0"/>
                <a:cs typeface="Helvetica" pitchFamily="34" charset="0"/>
              </a:rPr>
              <a:t>Test Your AmeriCorps  Knowledge!</a:t>
            </a:r>
          </a:p>
          <a:p>
            <a:pPr algn="r">
              <a:lnSpc>
                <a:spcPct val="80000"/>
              </a:lnSpc>
            </a:pPr>
            <a:endParaRPr lang="en-US" dirty="0" smtClean="0">
              <a:solidFill>
                <a:schemeClr val="bg1"/>
              </a:solidFill>
              <a:latin typeface="Helvetica" pitchFamily="34" charset="0"/>
              <a:cs typeface="Helvetica" pitchFamily="34" charset="0"/>
            </a:endParaRPr>
          </a:p>
          <a:p>
            <a:pPr algn="r">
              <a:lnSpc>
                <a:spcPct val="80000"/>
              </a:lnSpc>
            </a:pPr>
            <a:endParaRPr lang="en-US" dirty="0">
              <a:solidFill>
                <a:schemeClr val="bg1"/>
              </a:solidFill>
              <a:latin typeface="Helvetica" pitchFamily="34" charset="0"/>
              <a:cs typeface="Helvetica" pitchFamily="34" charset="0"/>
            </a:endParaRPr>
          </a:p>
          <a:p>
            <a:pPr algn="r">
              <a:lnSpc>
                <a:spcPct val="80000"/>
              </a:lnSpc>
            </a:pPr>
            <a:endParaRPr lang="en-US" dirty="0" smtClean="0">
              <a:solidFill>
                <a:schemeClr val="bg1"/>
              </a:solidFill>
              <a:latin typeface="Helvetica" pitchFamily="34" charset="0"/>
              <a:cs typeface="Helvetica" pitchFamily="34" charset="0"/>
            </a:endParaRPr>
          </a:p>
          <a:p>
            <a:pPr algn="r">
              <a:lnSpc>
                <a:spcPct val="80000"/>
              </a:lnSpc>
            </a:pPr>
            <a:endParaRPr lang="en-US" dirty="0" smtClean="0">
              <a:solidFill>
                <a:schemeClr val="bg1"/>
              </a:solidFill>
              <a:latin typeface="Helvetica" pitchFamily="34" charset="0"/>
              <a:cs typeface="Helvetica" pitchFamily="34" charset="0"/>
            </a:endParaRPr>
          </a:p>
          <a:p>
            <a:pPr lvl="1" algn="r">
              <a:lnSpc>
                <a:spcPct val="80000"/>
              </a:lnSpc>
            </a:pPr>
            <a:endParaRPr lang="en-US" sz="2800" dirty="0" smtClean="0">
              <a:solidFill>
                <a:schemeClr val="bg1"/>
              </a:solidFill>
              <a:latin typeface="Helvetica" pitchFamily="34" charset="0"/>
              <a:cs typeface="Helvetica" pitchFamily="34" charset="0"/>
            </a:endParaRPr>
          </a:p>
          <a:p>
            <a:pPr lvl="1" algn="r">
              <a:lnSpc>
                <a:spcPct val="80000"/>
              </a:lnSpc>
            </a:pPr>
            <a:endParaRPr lang="en-US" sz="2800" dirty="0" smtClean="0">
              <a:solidFill>
                <a:schemeClr val="bg1"/>
              </a:solidFill>
              <a:latin typeface="Helvetica" pitchFamily="34" charset="0"/>
              <a:cs typeface="Helvetica" pitchFamily="34" charset="0"/>
            </a:endParaRPr>
          </a:p>
          <a:p>
            <a:pPr lvl="1" algn="r">
              <a:lnSpc>
                <a:spcPct val="80000"/>
              </a:lnSpc>
            </a:pPr>
            <a:endParaRPr lang="en-US" sz="2800" dirty="0" smtClean="0">
              <a:solidFill>
                <a:schemeClr val="bg1"/>
              </a:solidFill>
              <a:latin typeface="Helvetica" pitchFamily="34" charset="0"/>
              <a:cs typeface="Helvetica" pitchFamily="34" charset="0"/>
            </a:endParaRPr>
          </a:p>
        </p:txBody>
      </p:sp>
      <p:sp>
        <p:nvSpPr>
          <p:cNvPr id="7" name="Subtitle 1"/>
          <p:cNvSpPr txBox="1">
            <a:spLocks/>
          </p:cNvSpPr>
          <p:nvPr/>
        </p:nvSpPr>
        <p:spPr bwMode="auto">
          <a:xfrm>
            <a:off x="2743200" y="4572000"/>
            <a:ext cx="584835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800">
                <a:solidFill>
                  <a:srgbClr val="FF9900"/>
                </a:solidFill>
                <a:latin typeface="+mn-lt"/>
                <a:ea typeface="+mn-ea"/>
                <a:cs typeface="+mn-cs"/>
              </a:defRPr>
            </a:lvl1pPr>
            <a:lvl2pPr marL="457200" indent="0" algn="ctr" rtl="0" eaLnBrk="0" fontAlgn="base" hangingPunct="0">
              <a:spcBef>
                <a:spcPct val="20000"/>
              </a:spcBef>
              <a:spcAft>
                <a:spcPct val="0"/>
              </a:spcAft>
              <a:buNone/>
              <a:defRPr sz="2400">
                <a:solidFill>
                  <a:srgbClr val="529DBE"/>
                </a:solidFill>
                <a:latin typeface="+mn-lt"/>
                <a:ea typeface="+mn-ea"/>
              </a:defRPr>
            </a:lvl2pPr>
            <a:lvl3pPr marL="914400" indent="0" algn="ctr" rtl="0" eaLnBrk="0" fontAlgn="base" hangingPunct="0">
              <a:spcBef>
                <a:spcPct val="20000"/>
              </a:spcBef>
              <a:spcAft>
                <a:spcPct val="0"/>
              </a:spcAft>
              <a:buNone/>
              <a:defRPr sz="2000">
                <a:solidFill>
                  <a:srgbClr val="529DBE"/>
                </a:solidFill>
                <a:latin typeface="+mn-lt"/>
                <a:ea typeface="+mn-ea"/>
              </a:defRPr>
            </a:lvl3pPr>
            <a:lvl4pPr marL="1371600" indent="0" algn="ctr" rtl="0" eaLnBrk="0" fontAlgn="base" hangingPunct="0">
              <a:spcBef>
                <a:spcPct val="20000"/>
              </a:spcBef>
              <a:spcAft>
                <a:spcPct val="0"/>
              </a:spcAft>
              <a:buNone/>
              <a:defRPr sz="2000">
                <a:solidFill>
                  <a:srgbClr val="529DBE"/>
                </a:solidFill>
                <a:latin typeface="+mn-lt"/>
                <a:ea typeface="+mn-ea"/>
              </a:defRPr>
            </a:lvl4pPr>
            <a:lvl5pPr marL="1828800" indent="0" algn="ctr" rtl="0" eaLnBrk="0" fontAlgn="base" hangingPunct="0">
              <a:spcBef>
                <a:spcPct val="20000"/>
              </a:spcBef>
              <a:spcAft>
                <a:spcPct val="0"/>
              </a:spcAft>
              <a:buNone/>
              <a:defRPr sz="2000">
                <a:solidFill>
                  <a:srgbClr val="529DBE"/>
                </a:solidFill>
                <a:latin typeface="+mn-lt"/>
                <a:ea typeface="+mn-ea"/>
              </a:defRPr>
            </a:lvl5pPr>
            <a:lvl6pPr marL="2286000" indent="0" algn="ctr" rtl="0" fontAlgn="base">
              <a:spcBef>
                <a:spcPct val="20000"/>
              </a:spcBef>
              <a:spcAft>
                <a:spcPct val="0"/>
              </a:spcAft>
              <a:buNone/>
              <a:defRPr>
                <a:solidFill>
                  <a:srgbClr val="529DBE"/>
                </a:solidFill>
                <a:latin typeface="+mn-lt"/>
                <a:ea typeface="+mn-ea"/>
              </a:defRPr>
            </a:lvl6pPr>
            <a:lvl7pPr marL="2743200" indent="0" algn="ctr" rtl="0" fontAlgn="base">
              <a:spcBef>
                <a:spcPct val="20000"/>
              </a:spcBef>
              <a:spcAft>
                <a:spcPct val="0"/>
              </a:spcAft>
              <a:buNone/>
              <a:defRPr>
                <a:solidFill>
                  <a:srgbClr val="529DBE"/>
                </a:solidFill>
                <a:latin typeface="+mn-lt"/>
                <a:ea typeface="+mn-ea"/>
              </a:defRPr>
            </a:lvl7pPr>
            <a:lvl8pPr marL="3200400" indent="0" algn="ctr" rtl="0" fontAlgn="base">
              <a:spcBef>
                <a:spcPct val="20000"/>
              </a:spcBef>
              <a:spcAft>
                <a:spcPct val="0"/>
              </a:spcAft>
              <a:buNone/>
              <a:defRPr>
                <a:solidFill>
                  <a:srgbClr val="529DBE"/>
                </a:solidFill>
                <a:latin typeface="+mn-lt"/>
                <a:ea typeface="+mn-ea"/>
              </a:defRPr>
            </a:lvl8pPr>
            <a:lvl9pPr marL="3657600" indent="0" algn="ctr" rtl="0" fontAlgn="base">
              <a:spcBef>
                <a:spcPct val="20000"/>
              </a:spcBef>
              <a:spcAft>
                <a:spcPct val="0"/>
              </a:spcAft>
              <a:buNone/>
              <a:defRPr>
                <a:solidFill>
                  <a:srgbClr val="529DBE"/>
                </a:solidFill>
                <a:latin typeface="+mn-lt"/>
                <a:ea typeface="+mn-ea"/>
              </a:defRPr>
            </a:lvl9pPr>
          </a:lstStyle>
          <a:p>
            <a:pPr algn="l">
              <a:lnSpc>
                <a:spcPct val="80000"/>
              </a:lnSpc>
            </a:pPr>
            <a:endParaRPr lang="en-US" kern="0" dirty="0" smtClean="0">
              <a:latin typeface="Helvetica" pitchFamily="34" charset="0"/>
              <a:cs typeface="Helvetica" pitchFamily="34" charset="0"/>
            </a:endParaRPr>
          </a:p>
          <a:p>
            <a:pPr lvl="1">
              <a:lnSpc>
                <a:spcPct val="80000"/>
              </a:lnSpc>
            </a:pPr>
            <a:endParaRPr lang="en-US" sz="2800" kern="0" dirty="0" smtClean="0">
              <a:latin typeface="Helvetica" pitchFamily="34" charset="0"/>
              <a:cs typeface="Helvetica" pitchFamily="34" charset="0"/>
            </a:endParaRPr>
          </a:p>
          <a:p>
            <a:pPr lvl="1">
              <a:lnSpc>
                <a:spcPct val="80000"/>
              </a:lnSpc>
            </a:pPr>
            <a:endParaRPr lang="en-US" sz="2800" kern="0" dirty="0" smtClean="0">
              <a:latin typeface="Helvetica" pitchFamily="34" charset="0"/>
              <a:cs typeface="Helvetica"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00200"/>
            <a:ext cx="6172200"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50353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pPr>
              <a:defRPr/>
            </a:pPr>
            <a:fld id="{004368C4-955E-4B05-AE15-EF39BD9F5A81}" type="slidenum">
              <a:rPr lang="en-US"/>
              <a:pPr>
                <a:defRPr/>
              </a:pPr>
              <a:t>39</a:t>
            </a:fld>
            <a:endParaRPr lang="en-US">
              <a:latin typeface="Arial" charset="0"/>
            </a:endParaRPr>
          </a:p>
        </p:txBody>
      </p:sp>
      <p:sp>
        <p:nvSpPr>
          <p:cNvPr id="2" name="Subtitle 1"/>
          <p:cNvSpPr>
            <a:spLocks noGrp="1"/>
          </p:cNvSpPr>
          <p:nvPr>
            <p:ph type="subTitle" idx="1"/>
          </p:nvPr>
        </p:nvSpPr>
        <p:spPr>
          <a:xfrm>
            <a:off x="2990850" y="1981200"/>
            <a:ext cx="5924550" cy="4267200"/>
          </a:xfrm>
        </p:spPr>
        <p:txBody>
          <a:bodyPr/>
          <a:lstStyle/>
          <a:p>
            <a:pPr>
              <a:lnSpc>
                <a:spcPct val="80000"/>
              </a:lnSpc>
            </a:pPr>
            <a:endParaRPr lang="en-US" sz="4400" b="1" dirty="0" smtClean="0">
              <a:latin typeface="Helvetica" pitchFamily="34" charset="0"/>
              <a:cs typeface="Helvetica" pitchFamily="34" charset="0"/>
            </a:endParaRPr>
          </a:p>
          <a:p>
            <a:pPr>
              <a:lnSpc>
                <a:spcPct val="80000"/>
              </a:lnSpc>
            </a:pPr>
            <a:r>
              <a:rPr lang="en-US" sz="4400" b="1" dirty="0" smtClean="0">
                <a:latin typeface="Helvetica" pitchFamily="34" charset="0"/>
                <a:cs typeface="Helvetica" pitchFamily="34" charset="0"/>
              </a:rPr>
              <a:t>Close/Wrap-up </a:t>
            </a:r>
          </a:p>
          <a:p>
            <a:pPr>
              <a:lnSpc>
                <a:spcPct val="80000"/>
              </a:lnSpc>
            </a:pPr>
            <a:endParaRPr lang="en-US" sz="2400" b="1" dirty="0">
              <a:latin typeface="Helvetica" pitchFamily="34" charset="0"/>
              <a:cs typeface="Helvetica" pitchFamily="34" charset="0"/>
            </a:endParaRPr>
          </a:p>
          <a:p>
            <a:pPr>
              <a:lnSpc>
                <a:spcPct val="80000"/>
              </a:lnSpc>
            </a:pPr>
            <a:r>
              <a:rPr lang="en-US" sz="4400" b="1" dirty="0" smtClean="0">
                <a:latin typeface="Helvetica" pitchFamily="34" charset="0"/>
                <a:cs typeface="Helvetica" pitchFamily="34" charset="0"/>
              </a:rPr>
              <a:t>Evaluations</a:t>
            </a:r>
          </a:p>
          <a:p>
            <a:pPr algn="l">
              <a:lnSpc>
                <a:spcPct val="80000"/>
              </a:lnSpc>
            </a:pPr>
            <a:endParaRPr lang="en-US" sz="1200" dirty="0" smtClean="0">
              <a:latin typeface="Helvetica" pitchFamily="34" charset="0"/>
              <a:cs typeface="Helvetica" pitchFamily="34" charset="0"/>
            </a:endParaRPr>
          </a:p>
          <a:p>
            <a:pPr algn="l">
              <a:lnSpc>
                <a:spcPct val="80000"/>
              </a:lnSpc>
            </a:pPr>
            <a:endParaRPr lang="en-US" sz="1200" dirty="0">
              <a:latin typeface="Helvetica" pitchFamily="34" charset="0"/>
              <a:cs typeface="Helvetica" pitchFamily="34" charset="0"/>
            </a:endParaRPr>
          </a:p>
          <a:p>
            <a:pPr algn="l">
              <a:lnSpc>
                <a:spcPct val="80000"/>
              </a:lnSpc>
            </a:pPr>
            <a:endParaRPr lang="en-US" sz="1200" dirty="0" smtClean="0">
              <a:latin typeface="Helvetica" pitchFamily="34" charset="0"/>
              <a:cs typeface="Helvetica" pitchFamily="34" charset="0"/>
            </a:endParaRPr>
          </a:p>
          <a:p>
            <a:pPr>
              <a:lnSpc>
                <a:spcPct val="80000"/>
              </a:lnSpc>
            </a:pPr>
            <a:endParaRPr lang="en-US" sz="1200" dirty="0" smtClean="0">
              <a:latin typeface="Helvetica" pitchFamily="34" charset="0"/>
              <a:cs typeface="Helvetica" pitchFamily="34" charset="0"/>
            </a:endParaRPr>
          </a:p>
          <a:p>
            <a:pPr lvl="1">
              <a:lnSpc>
                <a:spcPct val="80000"/>
              </a:lnSpc>
            </a:pPr>
            <a:endParaRPr lang="en-US" sz="2000" dirty="0" smtClean="0">
              <a:latin typeface="Helvetica" pitchFamily="34" charset="0"/>
              <a:cs typeface="Helvetica" pitchFamily="34" charset="0"/>
            </a:endParaRPr>
          </a:p>
          <a:p>
            <a:pPr lvl="1">
              <a:lnSpc>
                <a:spcPct val="80000"/>
              </a:lnSpc>
            </a:pPr>
            <a:endParaRPr lang="en-US" sz="2800" dirty="0" smtClean="0">
              <a:latin typeface="Helvetica" pitchFamily="34" charset="0"/>
              <a:cs typeface="Helvetica" pitchFamily="34" charset="0"/>
            </a:endParaRPr>
          </a:p>
          <a:p>
            <a:pPr lvl="1">
              <a:lnSpc>
                <a:spcPct val="80000"/>
              </a:lnSpc>
            </a:pPr>
            <a:endParaRPr lang="en-US" sz="2800" dirty="0" smtClean="0">
              <a:latin typeface="Helvetica" pitchFamily="34" charset="0"/>
              <a:cs typeface="Helvetica" pitchFamily="34" charset="0"/>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300" y="2120900"/>
            <a:ext cx="2374900"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ubtitle 1"/>
          <p:cNvSpPr txBox="1">
            <a:spLocks/>
          </p:cNvSpPr>
          <p:nvPr/>
        </p:nvSpPr>
        <p:spPr bwMode="auto">
          <a:xfrm>
            <a:off x="2743200" y="4572000"/>
            <a:ext cx="584835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800">
                <a:solidFill>
                  <a:srgbClr val="FF9900"/>
                </a:solidFill>
                <a:latin typeface="+mn-lt"/>
                <a:ea typeface="+mn-ea"/>
                <a:cs typeface="+mn-cs"/>
              </a:defRPr>
            </a:lvl1pPr>
            <a:lvl2pPr marL="457200" indent="0" algn="ctr" rtl="0" eaLnBrk="0" fontAlgn="base" hangingPunct="0">
              <a:spcBef>
                <a:spcPct val="20000"/>
              </a:spcBef>
              <a:spcAft>
                <a:spcPct val="0"/>
              </a:spcAft>
              <a:buNone/>
              <a:defRPr sz="2400">
                <a:solidFill>
                  <a:srgbClr val="529DBE"/>
                </a:solidFill>
                <a:latin typeface="+mn-lt"/>
                <a:ea typeface="+mn-ea"/>
              </a:defRPr>
            </a:lvl2pPr>
            <a:lvl3pPr marL="914400" indent="0" algn="ctr" rtl="0" eaLnBrk="0" fontAlgn="base" hangingPunct="0">
              <a:spcBef>
                <a:spcPct val="20000"/>
              </a:spcBef>
              <a:spcAft>
                <a:spcPct val="0"/>
              </a:spcAft>
              <a:buNone/>
              <a:defRPr sz="2000">
                <a:solidFill>
                  <a:srgbClr val="529DBE"/>
                </a:solidFill>
                <a:latin typeface="+mn-lt"/>
                <a:ea typeface="+mn-ea"/>
              </a:defRPr>
            </a:lvl3pPr>
            <a:lvl4pPr marL="1371600" indent="0" algn="ctr" rtl="0" eaLnBrk="0" fontAlgn="base" hangingPunct="0">
              <a:spcBef>
                <a:spcPct val="20000"/>
              </a:spcBef>
              <a:spcAft>
                <a:spcPct val="0"/>
              </a:spcAft>
              <a:buNone/>
              <a:defRPr sz="2000">
                <a:solidFill>
                  <a:srgbClr val="529DBE"/>
                </a:solidFill>
                <a:latin typeface="+mn-lt"/>
                <a:ea typeface="+mn-ea"/>
              </a:defRPr>
            </a:lvl4pPr>
            <a:lvl5pPr marL="1828800" indent="0" algn="ctr" rtl="0" eaLnBrk="0" fontAlgn="base" hangingPunct="0">
              <a:spcBef>
                <a:spcPct val="20000"/>
              </a:spcBef>
              <a:spcAft>
                <a:spcPct val="0"/>
              </a:spcAft>
              <a:buNone/>
              <a:defRPr sz="2000">
                <a:solidFill>
                  <a:srgbClr val="529DBE"/>
                </a:solidFill>
                <a:latin typeface="+mn-lt"/>
                <a:ea typeface="+mn-ea"/>
              </a:defRPr>
            </a:lvl5pPr>
            <a:lvl6pPr marL="2286000" indent="0" algn="ctr" rtl="0" fontAlgn="base">
              <a:spcBef>
                <a:spcPct val="20000"/>
              </a:spcBef>
              <a:spcAft>
                <a:spcPct val="0"/>
              </a:spcAft>
              <a:buNone/>
              <a:defRPr>
                <a:solidFill>
                  <a:srgbClr val="529DBE"/>
                </a:solidFill>
                <a:latin typeface="+mn-lt"/>
                <a:ea typeface="+mn-ea"/>
              </a:defRPr>
            </a:lvl6pPr>
            <a:lvl7pPr marL="2743200" indent="0" algn="ctr" rtl="0" fontAlgn="base">
              <a:spcBef>
                <a:spcPct val="20000"/>
              </a:spcBef>
              <a:spcAft>
                <a:spcPct val="0"/>
              </a:spcAft>
              <a:buNone/>
              <a:defRPr>
                <a:solidFill>
                  <a:srgbClr val="529DBE"/>
                </a:solidFill>
                <a:latin typeface="+mn-lt"/>
                <a:ea typeface="+mn-ea"/>
              </a:defRPr>
            </a:lvl7pPr>
            <a:lvl8pPr marL="3200400" indent="0" algn="ctr" rtl="0" fontAlgn="base">
              <a:spcBef>
                <a:spcPct val="20000"/>
              </a:spcBef>
              <a:spcAft>
                <a:spcPct val="0"/>
              </a:spcAft>
              <a:buNone/>
              <a:defRPr>
                <a:solidFill>
                  <a:srgbClr val="529DBE"/>
                </a:solidFill>
                <a:latin typeface="+mn-lt"/>
                <a:ea typeface="+mn-ea"/>
              </a:defRPr>
            </a:lvl8pPr>
            <a:lvl9pPr marL="3657600" indent="0" algn="ctr" rtl="0" fontAlgn="base">
              <a:spcBef>
                <a:spcPct val="20000"/>
              </a:spcBef>
              <a:spcAft>
                <a:spcPct val="0"/>
              </a:spcAft>
              <a:buNone/>
              <a:defRPr>
                <a:solidFill>
                  <a:srgbClr val="529DBE"/>
                </a:solidFill>
                <a:latin typeface="+mn-lt"/>
                <a:ea typeface="+mn-ea"/>
              </a:defRPr>
            </a:lvl9pPr>
          </a:lstStyle>
          <a:p>
            <a:pPr algn="l">
              <a:lnSpc>
                <a:spcPct val="80000"/>
              </a:lnSpc>
            </a:pPr>
            <a:endParaRPr lang="en-US" kern="0" dirty="0" smtClean="0">
              <a:latin typeface="Helvetica" pitchFamily="34" charset="0"/>
              <a:cs typeface="Helvetica" pitchFamily="34" charset="0"/>
            </a:endParaRPr>
          </a:p>
          <a:p>
            <a:pPr lvl="1">
              <a:lnSpc>
                <a:spcPct val="80000"/>
              </a:lnSpc>
            </a:pPr>
            <a:endParaRPr lang="en-US" sz="2800" kern="0" dirty="0" smtClean="0">
              <a:latin typeface="Helvetica" pitchFamily="34" charset="0"/>
              <a:cs typeface="Helvetica" pitchFamily="34" charset="0"/>
            </a:endParaRPr>
          </a:p>
          <a:p>
            <a:pPr lvl="1">
              <a:lnSpc>
                <a:spcPct val="80000"/>
              </a:lnSpc>
            </a:pPr>
            <a:endParaRPr lang="en-US" sz="2800" kern="0" dirty="0" smtClean="0">
              <a:latin typeface="Helvetica" pitchFamily="34" charset="0"/>
              <a:cs typeface="Helvetica" pitchFamily="34" charset="0"/>
            </a:endParaRPr>
          </a:p>
        </p:txBody>
      </p:sp>
    </p:spTree>
    <p:extLst>
      <p:ext uri="{BB962C8B-B14F-4D97-AF65-F5344CB8AC3E}">
        <p14:creationId xmlns:p14="http://schemas.microsoft.com/office/powerpoint/2010/main" val="3993155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ctrTitle"/>
          </p:nvPr>
        </p:nvSpPr>
        <p:spPr>
          <a:xfrm>
            <a:off x="3810000" y="548015"/>
            <a:ext cx="5105400" cy="523220"/>
          </a:xfrm>
        </p:spPr>
        <p:txBody>
          <a:bodyPr/>
          <a:lstStyle/>
          <a:p>
            <a:pPr eaLnBrk="1" hangingPunct="1"/>
            <a:r>
              <a:rPr lang="en-US" sz="2800" b="1" dirty="0" smtClean="0"/>
              <a:t>Civic Reflection</a:t>
            </a:r>
          </a:p>
        </p:txBody>
      </p:sp>
      <p:sp>
        <p:nvSpPr>
          <p:cNvPr id="3" name="Slide Number Placeholder 3"/>
          <p:cNvSpPr>
            <a:spLocks noGrp="1"/>
          </p:cNvSpPr>
          <p:nvPr>
            <p:ph type="sldNum" sz="quarter" idx="10"/>
          </p:nvPr>
        </p:nvSpPr>
        <p:spPr/>
        <p:txBody>
          <a:bodyPr/>
          <a:lstStyle/>
          <a:p>
            <a:pPr>
              <a:defRPr/>
            </a:pPr>
            <a:fld id="{004368C4-955E-4B05-AE15-EF39BD9F5A81}" type="slidenum">
              <a:rPr lang="en-US"/>
              <a:pPr>
                <a:defRPr/>
              </a:pPr>
              <a:t>4</a:t>
            </a:fld>
            <a:endParaRPr lang="en-US">
              <a:latin typeface="Arial" charset="0"/>
            </a:endParaRPr>
          </a:p>
        </p:txBody>
      </p:sp>
      <p:sp>
        <p:nvSpPr>
          <p:cNvPr id="2" name="Subtitle 1"/>
          <p:cNvSpPr>
            <a:spLocks noGrp="1"/>
          </p:cNvSpPr>
          <p:nvPr>
            <p:ph type="subTitle" idx="1"/>
          </p:nvPr>
        </p:nvSpPr>
        <p:spPr>
          <a:xfrm>
            <a:off x="533400" y="1752600"/>
            <a:ext cx="8077200" cy="4876800"/>
          </a:xfrm>
        </p:spPr>
        <p:txBody>
          <a:bodyPr/>
          <a:lstStyle/>
          <a:p>
            <a:r>
              <a:rPr lang="en-US" b="1" dirty="0" smtClean="0">
                <a:latin typeface="Arial" pitchFamily="34" charset="0"/>
                <a:cs typeface="Arial" pitchFamily="34" charset="0"/>
              </a:rPr>
              <a:t>Civic Reflection Activity</a:t>
            </a:r>
          </a:p>
          <a:p>
            <a:endParaRPr lang="en-US" sz="1200" dirty="0" smtClean="0">
              <a:solidFill>
                <a:srgbClr val="529DBE"/>
              </a:solidFill>
              <a:latin typeface="Arial" pitchFamily="34" charset="0"/>
              <a:cs typeface="Arial" pitchFamily="34" charset="0"/>
            </a:endParaRPr>
          </a:p>
          <a:p>
            <a:r>
              <a:rPr lang="en-US" sz="2000" b="1" dirty="0" smtClean="0">
                <a:solidFill>
                  <a:srgbClr val="529DBE"/>
                </a:solidFill>
                <a:latin typeface="Arial" pitchFamily="34" charset="0"/>
                <a:cs typeface="Arial" pitchFamily="34" charset="0"/>
              </a:rPr>
              <a:t>What is it?</a:t>
            </a:r>
          </a:p>
          <a:p>
            <a:r>
              <a:rPr lang="en-US" sz="1800" b="1" dirty="0">
                <a:solidFill>
                  <a:srgbClr val="529DBE"/>
                </a:solidFill>
                <a:latin typeface="Arial" pitchFamily="34" charset="0"/>
                <a:cs typeface="Arial" pitchFamily="34" charset="0"/>
              </a:rPr>
              <a:t>Civic reflection</a:t>
            </a:r>
            <a:r>
              <a:rPr lang="en-US" sz="1800" dirty="0">
                <a:solidFill>
                  <a:srgbClr val="529DBE"/>
                </a:solidFill>
                <a:latin typeface="Arial" pitchFamily="34" charset="0"/>
                <a:cs typeface="Arial" pitchFamily="34" charset="0"/>
              </a:rPr>
              <a:t> is the practice of reading and discussing short pieces of literature </a:t>
            </a:r>
            <a:r>
              <a:rPr lang="en-US" sz="1800" dirty="0" smtClean="0">
                <a:solidFill>
                  <a:srgbClr val="529DBE"/>
                </a:solidFill>
                <a:latin typeface="Arial" pitchFamily="34" charset="0"/>
                <a:cs typeface="Arial" pitchFamily="34" charset="0"/>
              </a:rPr>
              <a:t>or other media as </a:t>
            </a:r>
            <a:r>
              <a:rPr lang="en-US" sz="1800" dirty="0">
                <a:solidFill>
                  <a:srgbClr val="529DBE"/>
                </a:solidFill>
                <a:latin typeface="Arial" pitchFamily="34" charset="0"/>
                <a:cs typeface="Arial" pitchFamily="34" charset="0"/>
              </a:rPr>
              <a:t>a means of reflecting on </a:t>
            </a:r>
            <a:endParaRPr lang="en-US" sz="1800" dirty="0" smtClean="0">
              <a:solidFill>
                <a:srgbClr val="529DBE"/>
              </a:solidFill>
              <a:latin typeface="Arial" pitchFamily="34" charset="0"/>
              <a:cs typeface="Arial" pitchFamily="34" charset="0"/>
            </a:endParaRPr>
          </a:p>
          <a:p>
            <a:r>
              <a:rPr lang="en-US" sz="1800" dirty="0" smtClean="0">
                <a:solidFill>
                  <a:srgbClr val="529DBE"/>
                </a:solidFill>
                <a:latin typeface="Arial" pitchFamily="34" charset="0"/>
                <a:cs typeface="Arial" pitchFamily="34" charset="0"/>
              </a:rPr>
              <a:t>the </a:t>
            </a:r>
            <a:r>
              <a:rPr lang="en-US" sz="1800" dirty="0">
                <a:solidFill>
                  <a:srgbClr val="529DBE"/>
                </a:solidFill>
                <a:latin typeface="Arial" pitchFamily="34" charset="0"/>
                <a:cs typeface="Arial" pitchFamily="34" charset="0"/>
              </a:rPr>
              <a:t>central questions of civic life</a:t>
            </a:r>
            <a:r>
              <a:rPr lang="en-US" sz="1800" dirty="0" smtClean="0">
                <a:solidFill>
                  <a:srgbClr val="529DBE"/>
                </a:solidFill>
                <a:latin typeface="Arial" pitchFamily="34" charset="0"/>
                <a:cs typeface="Arial" pitchFamily="34" charset="0"/>
              </a:rPr>
              <a:t>.</a:t>
            </a:r>
          </a:p>
          <a:p>
            <a:endParaRPr lang="en-US" sz="1200" dirty="0">
              <a:solidFill>
                <a:srgbClr val="529DBE"/>
              </a:solidFill>
              <a:latin typeface="Arial" pitchFamily="34" charset="0"/>
              <a:cs typeface="Arial" pitchFamily="34" charset="0"/>
            </a:endParaRPr>
          </a:p>
          <a:p>
            <a:r>
              <a:rPr lang="en-US" sz="2000" b="1" dirty="0" smtClean="0">
                <a:solidFill>
                  <a:srgbClr val="529DBE"/>
                </a:solidFill>
                <a:latin typeface="Arial" pitchFamily="34" charset="0"/>
                <a:cs typeface="Arial" pitchFamily="34" charset="0"/>
              </a:rPr>
              <a:t>Why are we doing it?</a:t>
            </a:r>
            <a:endParaRPr lang="en-US" sz="2000" b="1" dirty="0">
              <a:solidFill>
                <a:srgbClr val="529DBE"/>
              </a:solidFill>
              <a:latin typeface="Arial" pitchFamily="34" charset="0"/>
              <a:cs typeface="Arial" pitchFamily="34" charset="0"/>
            </a:endParaRPr>
          </a:p>
          <a:p>
            <a:pPr marL="342900" indent="-342900">
              <a:buFont typeface="Arial" pitchFamily="34" charset="0"/>
              <a:buChar char="•"/>
            </a:pPr>
            <a:r>
              <a:rPr lang="en-US" sz="1800" dirty="0" smtClean="0">
                <a:solidFill>
                  <a:srgbClr val="529DBE"/>
                </a:solidFill>
                <a:latin typeface="Arial" pitchFamily="34" charset="0"/>
                <a:cs typeface="Arial" pitchFamily="34" charset="0"/>
              </a:rPr>
              <a:t>To help us reflect on our values, choices and ideas</a:t>
            </a:r>
          </a:p>
          <a:p>
            <a:pPr marL="342900" indent="-342900">
              <a:buFont typeface="Arial" pitchFamily="34" charset="0"/>
              <a:buChar char="•"/>
            </a:pPr>
            <a:r>
              <a:rPr lang="en-US" sz="1800" dirty="0" smtClean="0">
                <a:solidFill>
                  <a:srgbClr val="529DBE"/>
                </a:solidFill>
                <a:latin typeface="Arial" pitchFamily="34" charset="0"/>
                <a:cs typeface="Arial" pitchFamily="34" charset="0"/>
              </a:rPr>
              <a:t>To think </a:t>
            </a:r>
            <a:r>
              <a:rPr lang="en-US" sz="1800" dirty="0">
                <a:solidFill>
                  <a:srgbClr val="529DBE"/>
                </a:solidFill>
                <a:latin typeface="Arial" pitchFamily="34" charset="0"/>
                <a:cs typeface="Arial" pitchFamily="34" charset="0"/>
              </a:rPr>
              <a:t>more deeply about </a:t>
            </a:r>
            <a:r>
              <a:rPr lang="en-US" sz="1800" dirty="0" smtClean="0">
                <a:solidFill>
                  <a:srgbClr val="529DBE"/>
                </a:solidFill>
                <a:latin typeface="Arial" pitchFamily="34" charset="0"/>
                <a:cs typeface="Arial" pitchFamily="34" charset="0"/>
              </a:rPr>
              <a:t>our work</a:t>
            </a:r>
          </a:p>
          <a:p>
            <a:pPr marL="342900" indent="-342900">
              <a:buFont typeface="Arial" pitchFamily="34" charset="0"/>
              <a:buChar char="•"/>
            </a:pPr>
            <a:r>
              <a:rPr lang="en-US" sz="1800" dirty="0" smtClean="0">
                <a:solidFill>
                  <a:srgbClr val="529DBE"/>
                </a:solidFill>
                <a:latin typeface="Arial" pitchFamily="34" charset="0"/>
                <a:cs typeface="Arial" pitchFamily="34" charset="0"/>
              </a:rPr>
              <a:t>To build connections between each other</a:t>
            </a:r>
          </a:p>
          <a:p>
            <a:pPr marL="342900" indent="-342900">
              <a:buFont typeface="Arial" pitchFamily="34" charset="0"/>
              <a:buChar char="•"/>
            </a:pPr>
            <a:r>
              <a:rPr lang="en-US" sz="1800" dirty="0" smtClean="0">
                <a:solidFill>
                  <a:srgbClr val="529DBE"/>
                </a:solidFill>
                <a:latin typeface="Arial" pitchFamily="34" charset="0"/>
                <a:cs typeface="Arial" pitchFamily="34" charset="0"/>
              </a:rPr>
              <a:t>To respond </a:t>
            </a:r>
            <a:r>
              <a:rPr lang="en-US" sz="1800" dirty="0">
                <a:solidFill>
                  <a:srgbClr val="529DBE"/>
                </a:solidFill>
                <a:latin typeface="Arial" pitchFamily="34" charset="0"/>
                <a:cs typeface="Arial" pitchFamily="34" charset="0"/>
              </a:rPr>
              <a:t>more imaginatively to the needs of </a:t>
            </a:r>
            <a:r>
              <a:rPr lang="en-US" sz="1800" dirty="0" smtClean="0">
                <a:solidFill>
                  <a:srgbClr val="529DBE"/>
                </a:solidFill>
                <a:latin typeface="Arial" pitchFamily="34" charset="0"/>
                <a:cs typeface="Arial" pitchFamily="34" charset="0"/>
              </a:rPr>
              <a:t>our </a:t>
            </a:r>
            <a:r>
              <a:rPr lang="en-US" sz="1800" dirty="0">
                <a:solidFill>
                  <a:srgbClr val="529DBE"/>
                </a:solidFill>
                <a:latin typeface="Arial" pitchFamily="34" charset="0"/>
                <a:cs typeface="Arial" pitchFamily="34" charset="0"/>
              </a:rPr>
              <a:t>communities</a:t>
            </a:r>
            <a:r>
              <a:rPr lang="en-US" sz="2000" dirty="0">
                <a:solidFill>
                  <a:srgbClr val="529DBE"/>
                </a:solidFill>
                <a:latin typeface="Arial" pitchFamily="34" charset="0"/>
                <a:cs typeface="Arial" pitchFamily="34" charset="0"/>
              </a:rPr>
              <a:t>.</a:t>
            </a:r>
          </a:p>
          <a:p>
            <a:endParaRPr lang="en-US" sz="800" dirty="0" smtClean="0">
              <a:latin typeface="Arial" pitchFamily="34" charset="0"/>
              <a:cs typeface="Arial" pitchFamily="34" charset="0"/>
            </a:endParaRPr>
          </a:p>
        </p:txBody>
      </p:sp>
    </p:spTree>
    <p:extLst>
      <p:ext uri="{BB962C8B-B14F-4D97-AF65-F5344CB8AC3E}">
        <p14:creationId xmlns:p14="http://schemas.microsoft.com/office/powerpoint/2010/main" val="17288917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pPr>
              <a:defRPr/>
            </a:pPr>
            <a:fld id="{004368C4-955E-4B05-AE15-EF39BD9F5A81}" type="slidenum">
              <a:rPr lang="en-US"/>
              <a:pPr>
                <a:defRPr/>
              </a:pPr>
              <a:t>40</a:t>
            </a:fld>
            <a:endParaRPr lang="en-US">
              <a:latin typeface="Arial" charset="0"/>
            </a:endParaRPr>
          </a:p>
        </p:txBody>
      </p:sp>
      <p:sp>
        <p:nvSpPr>
          <p:cNvPr id="7" name="Subtitle 1"/>
          <p:cNvSpPr txBox="1">
            <a:spLocks/>
          </p:cNvSpPr>
          <p:nvPr/>
        </p:nvSpPr>
        <p:spPr bwMode="auto">
          <a:xfrm>
            <a:off x="3124200" y="609600"/>
            <a:ext cx="5848350" cy="51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800">
                <a:solidFill>
                  <a:srgbClr val="FF9900"/>
                </a:solidFill>
                <a:latin typeface="+mn-lt"/>
                <a:ea typeface="+mn-ea"/>
                <a:cs typeface="+mn-cs"/>
              </a:defRPr>
            </a:lvl1pPr>
            <a:lvl2pPr marL="457200" indent="0" algn="ctr" rtl="0" eaLnBrk="0" fontAlgn="base" hangingPunct="0">
              <a:spcBef>
                <a:spcPct val="20000"/>
              </a:spcBef>
              <a:spcAft>
                <a:spcPct val="0"/>
              </a:spcAft>
              <a:buNone/>
              <a:defRPr sz="2400">
                <a:solidFill>
                  <a:srgbClr val="529DBE"/>
                </a:solidFill>
                <a:latin typeface="+mn-lt"/>
                <a:ea typeface="+mn-ea"/>
              </a:defRPr>
            </a:lvl2pPr>
            <a:lvl3pPr marL="914400" indent="0" algn="ctr" rtl="0" eaLnBrk="0" fontAlgn="base" hangingPunct="0">
              <a:spcBef>
                <a:spcPct val="20000"/>
              </a:spcBef>
              <a:spcAft>
                <a:spcPct val="0"/>
              </a:spcAft>
              <a:buNone/>
              <a:defRPr sz="2000">
                <a:solidFill>
                  <a:srgbClr val="529DBE"/>
                </a:solidFill>
                <a:latin typeface="+mn-lt"/>
                <a:ea typeface="+mn-ea"/>
              </a:defRPr>
            </a:lvl3pPr>
            <a:lvl4pPr marL="1371600" indent="0" algn="ctr" rtl="0" eaLnBrk="0" fontAlgn="base" hangingPunct="0">
              <a:spcBef>
                <a:spcPct val="20000"/>
              </a:spcBef>
              <a:spcAft>
                <a:spcPct val="0"/>
              </a:spcAft>
              <a:buNone/>
              <a:defRPr sz="2000">
                <a:solidFill>
                  <a:srgbClr val="529DBE"/>
                </a:solidFill>
                <a:latin typeface="+mn-lt"/>
                <a:ea typeface="+mn-ea"/>
              </a:defRPr>
            </a:lvl4pPr>
            <a:lvl5pPr marL="1828800" indent="0" algn="ctr" rtl="0" eaLnBrk="0" fontAlgn="base" hangingPunct="0">
              <a:spcBef>
                <a:spcPct val="20000"/>
              </a:spcBef>
              <a:spcAft>
                <a:spcPct val="0"/>
              </a:spcAft>
              <a:buNone/>
              <a:defRPr sz="2000">
                <a:solidFill>
                  <a:srgbClr val="529DBE"/>
                </a:solidFill>
                <a:latin typeface="+mn-lt"/>
                <a:ea typeface="+mn-ea"/>
              </a:defRPr>
            </a:lvl5pPr>
            <a:lvl6pPr marL="2286000" indent="0" algn="ctr" rtl="0" fontAlgn="base">
              <a:spcBef>
                <a:spcPct val="20000"/>
              </a:spcBef>
              <a:spcAft>
                <a:spcPct val="0"/>
              </a:spcAft>
              <a:buNone/>
              <a:defRPr>
                <a:solidFill>
                  <a:srgbClr val="529DBE"/>
                </a:solidFill>
                <a:latin typeface="+mn-lt"/>
                <a:ea typeface="+mn-ea"/>
              </a:defRPr>
            </a:lvl6pPr>
            <a:lvl7pPr marL="2743200" indent="0" algn="ctr" rtl="0" fontAlgn="base">
              <a:spcBef>
                <a:spcPct val="20000"/>
              </a:spcBef>
              <a:spcAft>
                <a:spcPct val="0"/>
              </a:spcAft>
              <a:buNone/>
              <a:defRPr>
                <a:solidFill>
                  <a:srgbClr val="529DBE"/>
                </a:solidFill>
                <a:latin typeface="+mn-lt"/>
                <a:ea typeface="+mn-ea"/>
              </a:defRPr>
            </a:lvl7pPr>
            <a:lvl8pPr marL="3200400" indent="0" algn="ctr" rtl="0" fontAlgn="base">
              <a:spcBef>
                <a:spcPct val="20000"/>
              </a:spcBef>
              <a:spcAft>
                <a:spcPct val="0"/>
              </a:spcAft>
              <a:buNone/>
              <a:defRPr>
                <a:solidFill>
                  <a:srgbClr val="529DBE"/>
                </a:solidFill>
                <a:latin typeface="+mn-lt"/>
                <a:ea typeface="+mn-ea"/>
              </a:defRPr>
            </a:lvl8pPr>
            <a:lvl9pPr marL="3657600" indent="0" algn="ctr" rtl="0" fontAlgn="base">
              <a:spcBef>
                <a:spcPct val="20000"/>
              </a:spcBef>
              <a:spcAft>
                <a:spcPct val="0"/>
              </a:spcAft>
              <a:buNone/>
              <a:defRPr>
                <a:solidFill>
                  <a:srgbClr val="529DBE"/>
                </a:solidFill>
                <a:latin typeface="+mn-lt"/>
                <a:ea typeface="+mn-ea"/>
              </a:defRPr>
            </a:lvl9pPr>
          </a:lstStyle>
          <a:p>
            <a:pPr lvl="1" algn="r">
              <a:lnSpc>
                <a:spcPct val="80000"/>
              </a:lnSpc>
            </a:pPr>
            <a:r>
              <a:rPr lang="en-US" sz="2800" b="1" kern="0" dirty="0" smtClean="0">
                <a:solidFill>
                  <a:schemeClr val="bg1"/>
                </a:solidFill>
                <a:latin typeface="Helvetica" pitchFamily="34" charset="0"/>
                <a:cs typeface="Helvetica" pitchFamily="34" charset="0"/>
              </a:rPr>
              <a:t>See you next year!</a:t>
            </a:r>
          </a:p>
          <a:p>
            <a:pPr lvl="1" algn="r">
              <a:lnSpc>
                <a:spcPct val="80000"/>
              </a:lnSpc>
            </a:pPr>
            <a:endParaRPr lang="en-US" sz="2800" kern="0" dirty="0" smtClean="0">
              <a:latin typeface="Helvetica" pitchFamily="34" charset="0"/>
              <a:cs typeface="Helvetica" pitchFamily="34" charset="0"/>
            </a:endParaRPr>
          </a:p>
          <a:p>
            <a:pPr lvl="1" algn="r">
              <a:lnSpc>
                <a:spcPct val="80000"/>
              </a:lnSpc>
            </a:pPr>
            <a:endParaRPr lang="en-US" sz="2800" kern="0" dirty="0" smtClean="0">
              <a:latin typeface="Helvetica" pitchFamily="34" charset="0"/>
              <a:cs typeface="Helvetica" pitchFamily="34" charset="0"/>
            </a:endParaRPr>
          </a:p>
        </p:txBody>
      </p:sp>
      <p:pic>
        <p:nvPicPr>
          <p:cNvPr id="8194" name="Picture 2" descr="C:\Users\emily\Pictures\Team_jazz hands (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504950"/>
            <a:ext cx="5918200" cy="443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4991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pPr>
              <a:defRPr/>
            </a:pPr>
            <a:fld id="{563B802A-BAF8-4451-A3E8-6F84BD109C12}" type="slidenum">
              <a:rPr lang="en-US"/>
              <a:pPr>
                <a:defRPr/>
              </a:pPr>
              <a:t>41</a:t>
            </a:fld>
            <a:endParaRPr lang="en-US">
              <a:latin typeface="Arial" charset="0"/>
            </a:endParaRPr>
          </a:p>
        </p:txBody>
      </p:sp>
      <p:pic>
        <p:nvPicPr>
          <p:cNvPr id="14339" name="Picture 5"/>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Subtitle 4"/>
          <p:cNvSpPr>
            <a:spLocks noGrp="1"/>
          </p:cNvSpPr>
          <p:nvPr>
            <p:ph type="subTitle" idx="1"/>
          </p:nvPr>
        </p:nvSpPr>
        <p:spPr>
          <a:xfrm>
            <a:off x="1371600" y="4419600"/>
            <a:ext cx="6629400" cy="1676400"/>
          </a:xfrm>
        </p:spPr>
        <p:txBody>
          <a:bodyPr/>
          <a:lstStyle/>
          <a:p>
            <a:pPr>
              <a:defRPr/>
            </a:pPr>
            <a:r>
              <a:rPr lang="en-US" b="1" dirty="0" smtClean="0">
                <a:solidFill>
                  <a:schemeClr val="accent3"/>
                </a:solidFill>
                <a:latin typeface="Arial" charset="0"/>
              </a:rPr>
              <a:t>2013 AmeriCorps*Texas </a:t>
            </a:r>
          </a:p>
          <a:p>
            <a:pPr>
              <a:defRPr/>
            </a:pPr>
            <a:r>
              <a:rPr lang="en-US" b="1" dirty="0" smtClean="0">
                <a:solidFill>
                  <a:schemeClr val="accent3"/>
                </a:solidFill>
                <a:latin typeface="Arial" charset="0"/>
              </a:rPr>
              <a:t>All-Grantee Meeting </a:t>
            </a:r>
          </a:p>
          <a:p>
            <a:pPr>
              <a:defRPr/>
            </a:pPr>
            <a:r>
              <a:rPr lang="en-US" b="1" dirty="0" smtClean="0">
                <a:solidFill>
                  <a:schemeClr val="accent3"/>
                </a:solidFill>
                <a:latin typeface="Arial" charset="0"/>
              </a:rPr>
              <a:t>April 4-5, 2013</a:t>
            </a:r>
            <a:endParaRPr lang="en-US" b="1" dirty="0">
              <a:solidFill>
                <a:schemeClr val="accent3"/>
              </a:solidFill>
              <a:latin typeface="Arial" charset="0"/>
            </a:endParaRPr>
          </a:p>
          <a:p>
            <a:pPr>
              <a:defRPr/>
            </a:pPr>
            <a:endParaRPr lang="en-US" sz="1000" dirty="0" smtClean="0">
              <a:solidFill>
                <a:schemeClr val="accent3"/>
              </a:solidFill>
              <a:latin typeface="Arial" charset="0"/>
            </a:endParaRPr>
          </a:p>
        </p:txBody>
      </p:sp>
    </p:spTree>
    <p:extLst>
      <p:ext uri="{BB962C8B-B14F-4D97-AF65-F5344CB8AC3E}">
        <p14:creationId xmlns:p14="http://schemas.microsoft.com/office/powerpoint/2010/main" val="3644936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ctrTitle"/>
          </p:nvPr>
        </p:nvSpPr>
        <p:spPr>
          <a:xfrm>
            <a:off x="3810000" y="548015"/>
            <a:ext cx="5105400" cy="523220"/>
          </a:xfrm>
        </p:spPr>
        <p:txBody>
          <a:bodyPr/>
          <a:lstStyle/>
          <a:p>
            <a:pPr eaLnBrk="1" hangingPunct="1"/>
            <a:r>
              <a:rPr lang="en-US" sz="2800" b="1" dirty="0" smtClean="0"/>
              <a:t>Civic Reflection Groups</a:t>
            </a:r>
          </a:p>
        </p:txBody>
      </p:sp>
      <p:sp>
        <p:nvSpPr>
          <p:cNvPr id="3" name="Slide Number Placeholder 3"/>
          <p:cNvSpPr>
            <a:spLocks noGrp="1"/>
          </p:cNvSpPr>
          <p:nvPr>
            <p:ph type="sldNum" sz="quarter" idx="10"/>
          </p:nvPr>
        </p:nvSpPr>
        <p:spPr/>
        <p:txBody>
          <a:bodyPr/>
          <a:lstStyle/>
          <a:p>
            <a:pPr>
              <a:defRPr/>
            </a:pPr>
            <a:fld id="{004368C4-955E-4B05-AE15-EF39BD9F5A81}" type="slidenum">
              <a:rPr lang="en-US"/>
              <a:pPr>
                <a:defRPr/>
              </a:pPr>
              <a:t>5</a:t>
            </a:fld>
            <a:endParaRPr lang="en-US">
              <a:latin typeface="Arial" charset="0"/>
            </a:endParaRPr>
          </a:p>
        </p:txBody>
      </p:sp>
      <p:sp>
        <p:nvSpPr>
          <p:cNvPr id="2" name="Subtitle 1"/>
          <p:cNvSpPr>
            <a:spLocks noGrp="1"/>
          </p:cNvSpPr>
          <p:nvPr>
            <p:ph type="subTitle" idx="1"/>
          </p:nvPr>
        </p:nvSpPr>
        <p:spPr>
          <a:xfrm>
            <a:off x="533400" y="1524000"/>
            <a:ext cx="8077200" cy="4724400"/>
          </a:xfrm>
        </p:spPr>
        <p:txBody>
          <a:bodyPr/>
          <a:lstStyle/>
          <a:p>
            <a:pPr algn="l"/>
            <a:endParaRPr lang="en-US" b="1" dirty="0" smtClean="0"/>
          </a:p>
          <a:p>
            <a:pPr algn="l"/>
            <a:endParaRPr lang="en-US" sz="2400" dirty="0" smtClean="0">
              <a:latin typeface="Arial" pitchFamily="34" charset="0"/>
              <a:cs typeface="Arial" pitchFamily="34" charset="0"/>
            </a:endParaRPr>
          </a:p>
          <a:p>
            <a:pPr algn="l"/>
            <a:endParaRPr lang="en-US" dirty="0">
              <a:solidFill>
                <a:srgbClr val="529DBE"/>
              </a:solidFill>
              <a:latin typeface="Arial" pitchFamily="34" charset="0"/>
              <a:cs typeface="Arial" pitchFamily="34" charset="0"/>
            </a:endParaRPr>
          </a:p>
        </p:txBody>
      </p:sp>
      <p:sp>
        <p:nvSpPr>
          <p:cNvPr id="4" name="Rectangle 3"/>
          <p:cNvSpPr/>
          <p:nvPr/>
        </p:nvSpPr>
        <p:spPr>
          <a:xfrm>
            <a:off x="838200" y="1752600"/>
            <a:ext cx="7543800" cy="3970318"/>
          </a:xfrm>
          <a:prstGeom prst="rect">
            <a:avLst/>
          </a:prstGeom>
        </p:spPr>
        <p:txBody>
          <a:bodyPr wrap="square">
            <a:spAutoFit/>
          </a:bodyPr>
          <a:lstStyle/>
          <a:p>
            <a:pPr>
              <a:lnSpc>
                <a:spcPct val="150000"/>
              </a:lnSpc>
            </a:pPr>
            <a:r>
              <a:rPr lang="en-US" sz="2800" dirty="0">
                <a:solidFill>
                  <a:srgbClr val="FF9900"/>
                </a:solidFill>
              </a:rPr>
              <a:t>Abby Ames (Group 1) – Lantana B</a:t>
            </a:r>
          </a:p>
          <a:p>
            <a:pPr>
              <a:lnSpc>
                <a:spcPct val="150000"/>
              </a:lnSpc>
            </a:pPr>
            <a:r>
              <a:rPr lang="en-US" sz="2800" dirty="0">
                <a:solidFill>
                  <a:srgbClr val="529DBE"/>
                </a:solidFill>
              </a:rPr>
              <a:t>Jennifer Rajkumar (Group 2) – Lantana C</a:t>
            </a:r>
          </a:p>
          <a:p>
            <a:pPr>
              <a:lnSpc>
                <a:spcPct val="150000"/>
              </a:lnSpc>
            </a:pPr>
            <a:r>
              <a:rPr lang="en-US" sz="2800" dirty="0">
                <a:solidFill>
                  <a:srgbClr val="FF9900"/>
                </a:solidFill>
              </a:rPr>
              <a:t>Jeremy Fox (Group 3) – Azalea</a:t>
            </a:r>
          </a:p>
          <a:p>
            <a:pPr>
              <a:lnSpc>
                <a:spcPct val="150000"/>
              </a:lnSpc>
            </a:pPr>
            <a:r>
              <a:rPr lang="en-US" sz="2800" dirty="0">
                <a:solidFill>
                  <a:srgbClr val="529DBE"/>
                </a:solidFill>
              </a:rPr>
              <a:t>Jerry Bertrand (Group 4) </a:t>
            </a:r>
            <a:r>
              <a:rPr lang="en-US" sz="2800" dirty="0" smtClean="0">
                <a:solidFill>
                  <a:srgbClr val="529DBE"/>
                </a:solidFill>
              </a:rPr>
              <a:t>– Tavern</a:t>
            </a:r>
            <a:endParaRPr lang="en-US" sz="2800" dirty="0">
              <a:solidFill>
                <a:srgbClr val="529DBE"/>
              </a:solidFill>
            </a:endParaRPr>
          </a:p>
          <a:p>
            <a:pPr>
              <a:lnSpc>
                <a:spcPct val="150000"/>
              </a:lnSpc>
            </a:pPr>
            <a:r>
              <a:rPr lang="en-US" sz="2800" dirty="0">
                <a:solidFill>
                  <a:srgbClr val="FF9900"/>
                </a:solidFill>
              </a:rPr>
              <a:t>Keshia Bruno (Group 5) – Upper Dining Hall</a:t>
            </a:r>
          </a:p>
          <a:p>
            <a:pPr>
              <a:lnSpc>
                <a:spcPct val="150000"/>
              </a:lnSpc>
            </a:pPr>
            <a:r>
              <a:rPr lang="en-US" sz="2800" dirty="0" err="1">
                <a:solidFill>
                  <a:srgbClr val="529DBE"/>
                </a:solidFill>
              </a:rPr>
              <a:t>Mareko</a:t>
            </a:r>
            <a:r>
              <a:rPr lang="en-US" sz="2800" dirty="0">
                <a:solidFill>
                  <a:srgbClr val="529DBE"/>
                </a:solidFill>
              </a:rPr>
              <a:t> Prior (Group 6</a:t>
            </a:r>
            <a:r>
              <a:rPr lang="en-US" sz="2800" dirty="0" smtClean="0">
                <a:solidFill>
                  <a:srgbClr val="529DBE"/>
                </a:solidFill>
              </a:rPr>
              <a:t>) – Bluebonnet</a:t>
            </a:r>
            <a:endParaRPr lang="en-US" sz="2800" dirty="0">
              <a:solidFill>
                <a:srgbClr val="529DBE"/>
              </a:solidFill>
            </a:endParaRPr>
          </a:p>
        </p:txBody>
      </p:sp>
    </p:spTree>
    <p:extLst>
      <p:ext uri="{BB962C8B-B14F-4D97-AF65-F5344CB8AC3E}">
        <p14:creationId xmlns:p14="http://schemas.microsoft.com/office/powerpoint/2010/main" val="179143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ctrTitle"/>
          </p:nvPr>
        </p:nvSpPr>
        <p:spPr>
          <a:xfrm>
            <a:off x="3810000" y="548015"/>
            <a:ext cx="5105400" cy="523220"/>
          </a:xfrm>
        </p:spPr>
        <p:txBody>
          <a:bodyPr/>
          <a:lstStyle/>
          <a:p>
            <a:pPr eaLnBrk="1" hangingPunct="1"/>
            <a:r>
              <a:rPr lang="en-US" sz="2800" b="1" dirty="0" smtClean="0"/>
              <a:t>Civic Reflection Resources</a:t>
            </a:r>
          </a:p>
        </p:txBody>
      </p:sp>
      <p:sp>
        <p:nvSpPr>
          <p:cNvPr id="3" name="Slide Number Placeholder 3"/>
          <p:cNvSpPr>
            <a:spLocks noGrp="1"/>
          </p:cNvSpPr>
          <p:nvPr>
            <p:ph type="sldNum" sz="quarter" idx="10"/>
          </p:nvPr>
        </p:nvSpPr>
        <p:spPr/>
        <p:txBody>
          <a:bodyPr/>
          <a:lstStyle/>
          <a:p>
            <a:pPr>
              <a:defRPr/>
            </a:pPr>
            <a:fld id="{004368C4-955E-4B05-AE15-EF39BD9F5A81}" type="slidenum">
              <a:rPr lang="en-US"/>
              <a:pPr>
                <a:defRPr/>
              </a:pPr>
              <a:t>6</a:t>
            </a:fld>
            <a:endParaRPr lang="en-US">
              <a:latin typeface="Arial" charset="0"/>
            </a:endParaRPr>
          </a:p>
        </p:txBody>
      </p:sp>
      <p:sp>
        <p:nvSpPr>
          <p:cNvPr id="2" name="Subtitle 1"/>
          <p:cNvSpPr>
            <a:spLocks noGrp="1"/>
          </p:cNvSpPr>
          <p:nvPr>
            <p:ph type="subTitle" idx="1"/>
          </p:nvPr>
        </p:nvSpPr>
        <p:spPr>
          <a:xfrm>
            <a:off x="533400" y="1524000"/>
            <a:ext cx="8077200" cy="4724400"/>
          </a:xfrm>
        </p:spPr>
        <p:txBody>
          <a:bodyPr/>
          <a:lstStyle/>
          <a:p>
            <a:endParaRPr lang="en-US" b="1" dirty="0" smtClean="0"/>
          </a:p>
          <a:p>
            <a:endParaRPr lang="en-US" sz="2400" dirty="0" smtClean="0">
              <a:latin typeface="Arial" pitchFamily="34" charset="0"/>
              <a:cs typeface="Arial" pitchFamily="34" charset="0"/>
            </a:endParaRPr>
          </a:p>
          <a:p>
            <a:endParaRPr lang="en-US" dirty="0">
              <a:solidFill>
                <a:srgbClr val="529DBE"/>
              </a:solidFill>
              <a:latin typeface="Arial" pitchFamily="34" charset="0"/>
              <a:cs typeface="Arial" pitchFamily="34" charset="0"/>
            </a:endParaRPr>
          </a:p>
        </p:txBody>
      </p:sp>
      <p:pic>
        <p:nvPicPr>
          <p:cNvPr id="6146" name="Picture 2" descr="C:\Users\emily\Pictures\ccr new webs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95400"/>
            <a:ext cx="5722938" cy="472673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754035" y="6019800"/>
            <a:ext cx="3635931" cy="461665"/>
          </a:xfrm>
          <a:prstGeom prst="rect">
            <a:avLst/>
          </a:prstGeom>
        </p:spPr>
        <p:txBody>
          <a:bodyPr wrap="none">
            <a:spAutoFit/>
          </a:bodyPr>
          <a:lstStyle/>
          <a:p>
            <a:pPr lvl="0" algn="ctr">
              <a:spcBef>
                <a:spcPct val="20000"/>
              </a:spcBef>
            </a:pPr>
            <a:r>
              <a:rPr lang="en-US" sz="2400" b="1" kern="0" dirty="0" smtClean="0">
                <a:solidFill>
                  <a:srgbClr val="FF9900"/>
                </a:solidFill>
                <a:latin typeface="Arial" pitchFamily="34" charset="0"/>
                <a:ea typeface="ＭＳ Ｐゴシック"/>
                <a:cs typeface="Arial" pitchFamily="34" charset="0"/>
                <a:hlinkClick r:id="rId4"/>
              </a:rPr>
              <a:t>www.civicreflection.org</a:t>
            </a:r>
            <a:endParaRPr lang="en-US" sz="2400" b="1" kern="0" dirty="0">
              <a:solidFill>
                <a:srgbClr val="FF9900"/>
              </a:solidFill>
              <a:latin typeface="Arial" pitchFamily="34" charset="0"/>
              <a:ea typeface="ＭＳ Ｐゴシック"/>
              <a:cs typeface="Arial" pitchFamily="34" charset="0"/>
            </a:endParaRPr>
          </a:p>
        </p:txBody>
      </p:sp>
    </p:spTree>
    <p:extLst>
      <p:ext uri="{BB962C8B-B14F-4D97-AF65-F5344CB8AC3E}">
        <p14:creationId xmlns:p14="http://schemas.microsoft.com/office/powerpoint/2010/main" val="717886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pPr>
              <a:defRPr/>
            </a:pPr>
            <a:fld id="{563B802A-BAF8-4451-A3E8-6F84BD109C12}" type="slidenum">
              <a:rPr lang="en-US">
                <a:solidFill>
                  <a:srgbClr val="FFFFFF"/>
                </a:solidFill>
              </a:rPr>
              <a:pPr>
                <a:defRPr/>
              </a:pPr>
              <a:t>7</a:t>
            </a:fld>
            <a:endParaRPr lang="en-US">
              <a:solidFill>
                <a:srgbClr val="FFFFFF"/>
              </a:solidFill>
              <a:latin typeface="Arial" charset="0"/>
            </a:endParaRPr>
          </a:p>
        </p:txBody>
      </p:sp>
      <p:pic>
        <p:nvPicPr>
          <p:cNvPr id="14339" name="Picture 5"/>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Subtitle 4"/>
          <p:cNvSpPr>
            <a:spLocks noGrp="1"/>
          </p:cNvSpPr>
          <p:nvPr>
            <p:ph type="subTitle" idx="1"/>
          </p:nvPr>
        </p:nvSpPr>
        <p:spPr>
          <a:xfrm>
            <a:off x="838200" y="4191000"/>
            <a:ext cx="7772400" cy="2590800"/>
          </a:xfrm>
        </p:spPr>
        <p:txBody>
          <a:bodyPr/>
          <a:lstStyle/>
          <a:p>
            <a:pPr>
              <a:defRPr/>
            </a:pPr>
            <a:r>
              <a:rPr lang="en-US" sz="3600" b="1" dirty="0" smtClean="0">
                <a:solidFill>
                  <a:schemeClr val="accent3"/>
                </a:solidFill>
                <a:latin typeface="Arial" charset="0"/>
              </a:rPr>
              <a:t>Understanding AmeriCorps Evaluation Requirements</a:t>
            </a:r>
          </a:p>
          <a:p>
            <a:pPr>
              <a:defRPr/>
            </a:pPr>
            <a:endParaRPr lang="en-US" sz="1000" b="1" i="1" dirty="0" smtClean="0">
              <a:solidFill>
                <a:schemeClr val="accent3"/>
              </a:solidFill>
              <a:latin typeface="Arial" charset="0"/>
            </a:endParaRPr>
          </a:p>
          <a:p>
            <a:pPr>
              <a:defRPr/>
            </a:pPr>
            <a:r>
              <a:rPr lang="en-US" b="1" i="1" dirty="0" smtClean="0">
                <a:solidFill>
                  <a:schemeClr val="accent3"/>
                </a:solidFill>
                <a:latin typeface="Arial" charset="0"/>
              </a:rPr>
              <a:t>Presenters: Erin Brackney, Emily Steinberg</a:t>
            </a:r>
            <a:endParaRPr lang="en-US" b="1" i="1" dirty="0">
              <a:solidFill>
                <a:schemeClr val="accent3"/>
              </a:solidFill>
              <a:latin typeface="Arial" charset="0"/>
            </a:endParaRPr>
          </a:p>
          <a:p>
            <a:pPr>
              <a:defRPr/>
            </a:pPr>
            <a:endParaRPr lang="en-US" sz="1000" dirty="0" smtClean="0">
              <a:solidFill>
                <a:schemeClr val="accent3"/>
              </a:solidFill>
              <a:latin typeface="Arial" charset="0"/>
            </a:endParaRPr>
          </a:p>
        </p:txBody>
      </p:sp>
    </p:spTree>
    <p:extLst>
      <p:ext uri="{BB962C8B-B14F-4D97-AF65-F5344CB8AC3E}">
        <p14:creationId xmlns:p14="http://schemas.microsoft.com/office/powerpoint/2010/main" val="1763941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614690"/>
            <a:ext cx="6477000" cy="523220"/>
          </a:xfrm>
        </p:spPr>
        <p:txBody>
          <a:bodyPr/>
          <a:lstStyle/>
          <a:p>
            <a:r>
              <a:rPr lang="en-US" sz="2800" b="1" dirty="0" smtClean="0"/>
              <a:t>Why Evaluation Matters</a:t>
            </a:r>
            <a:endParaRPr lang="en-US" sz="2800" b="1" dirty="0"/>
          </a:p>
        </p:txBody>
      </p:sp>
      <p:sp>
        <p:nvSpPr>
          <p:cNvPr id="3" name="Content Placeholder 2"/>
          <p:cNvSpPr>
            <a:spLocks noGrp="1"/>
          </p:cNvSpPr>
          <p:nvPr>
            <p:ph idx="1"/>
          </p:nvPr>
        </p:nvSpPr>
        <p:spPr>
          <a:xfrm>
            <a:off x="685800" y="1371600"/>
            <a:ext cx="7772400" cy="5105400"/>
          </a:xfrm>
        </p:spPr>
        <p:txBody>
          <a:bodyPr/>
          <a:lstStyle/>
          <a:p>
            <a:r>
              <a:rPr lang="en-US" dirty="0" smtClean="0"/>
              <a:t>Accountability and Stewardship</a:t>
            </a:r>
          </a:p>
          <a:p>
            <a:pPr lvl="1"/>
            <a:r>
              <a:rPr lang="en-US" dirty="0" smtClean="0"/>
              <a:t>CNCS / </a:t>
            </a:r>
            <a:r>
              <a:rPr lang="en-US" dirty="0" err="1" smtClean="0"/>
              <a:t>OneStar</a:t>
            </a:r>
            <a:endParaRPr lang="en-US" dirty="0" smtClean="0"/>
          </a:p>
          <a:p>
            <a:pPr lvl="1"/>
            <a:r>
              <a:rPr lang="en-US" dirty="0" smtClean="0"/>
              <a:t>Other Funders, Supporters, and Advocates</a:t>
            </a:r>
          </a:p>
          <a:p>
            <a:pPr lvl="1"/>
            <a:r>
              <a:rPr lang="en-US" dirty="0" smtClean="0"/>
              <a:t>Taxpayers</a:t>
            </a:r>
          </a:p>
          <a:p>
            <a:r>
              <a:rPr lang="en-US" dirty="0" smtClean="0"/>
              <a:t>Continuous Improvement</a:t>
            </a:r>
          </a:p>
          <a:p>
            <a:pPr lvl="1"/>
            <a:r>
              <a:rPr lang="en-US" dirty="0" smtClean="0"/>
              <a:t>Data-Driven Decisions</a:t>
            </a:r>
          </a:p>
          <a:p>
            <a:pPr lvl="1"/>
            <a:r>
              <a:rPr lang="en-US" dirty="0" smtClean="0"/>
              <a:t>Working smarter, better, faster (and cheaper!)</a:t>
            </a:r>
          </a:p>
          <a:p>
            <a:r>
              <a:rPr lang="en-US" dirty="0" smtClean="0"/>
              <a:t>Increasing Knowledge-Base of our Field</a:t>
            </a:r>
          </a:p>
          <a:p>
            <a:pPr lvl="1"/>
            <a:r>
              <a:rPr lang="en-US" dirty="0" smtClean="0"/>
              <a:t>Sharing What Works</a:t>
            </a:r>
          </a:p>
          <a:p>
            <a:pPr lvl="1"/>
            <a:r>
              <a:rPr lang="en-US" dirty="0" smtClean="0"/>
              <a:t>External Communications</a:t>
            </a:r>
          </a:p>
          <a:p>
            <a:pPr lvl="1"/>
            <a:r>
              <a:rPr lang="en-US" dirty="0" smtClean="0"/>
              <a:t>Contributing to the “Larger Solutions”</a:t>
            </a:r>
          </a:p>
        </p:txBody>
      </p:sp>
      <p:sp>
        <p:nvSpPr>
          <p:cNvPr id="4" name="Slide Number Placeholder 3"/>
          <p:cNvSpPr>
            <a:spLocks noGrp="1"/>
          </p:cNvSpPr>
          <p:nvPr>
            <p:ph type="sldNum" sz="quarter" idx="10"/>
          </p:nvPr>
        </p:nvSpPr>
        <p:spPr/>
        <p:txBody>
          <a:bodyPr/>
          <a:lstStyle/>
          <a:p>
            <a:pPr>
              <a:defRPr/>
            </a:pPr>
            <a:fld id="{694EE62B-8A5D-41D8-A5A8-7E36069CA268}" type="slidenum">
              <a:rPr lang="en-US" smtClean="0"/>
              <a:pPr>
                <a:defRPr/>
              </a:pPr>
              <a:t>8</a:t>
            </a:fld>
            <a:endParaRPr lang="en-US" dirty="0">
              <a:latin typeface="Arial" charset="0"/>
            </a:endParaRPr>
          </a:p>
        </p:txBody>
      </p:sp>
    </p:spTree>
    <p:extLst>
      <p:ext uri="{BB962C8B-B14F-4D97-AF65-F5344CB8AC3E}">
        <p14:creationId xmlns:p14="http://schemas.microsoft.com/office/powerpoint/2010/main" val="3171642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614690"/>
            <a:ext cx="6477000" cy="523220"/>
          </a:xfrm>
        </p:spPr>
        <p:txBody>
          <a:bodyPr/>
          <a:lstStyle/>
          <a:p>
            <a:r>
              <a:rPr lang="en-US" sz="2800" b="1" dirty="0" smtClean="0"/>
              <a:t>What We’ve Learned</a:t>
            </a:r>
            <a:endParaRPr lang="en-US" sz="2800" b="1" dirty="0"/>
          </a:p>
        </p:txBody>
      </p:sp>
      <p:sp>
        <p:nvSpPr>
          <p:cNvPr id="3" name="Content Placeholder 2"/>
          <p:cNvSpPr>
            <a:spLocks noGrp="1"/>
          </p:cNvSpPr>
          <p:nvPr>
            <p:ph idx="1"/>
          </p:nvPr>
        </p:nvSpPr>
        <p:spPr>
          <a:xfrm>
            <a:off x="762000" y="1447800"/>
            <a:ext cx="7772400" cy="5105400"/>
          </a:xfrm>
        </p:spPr>
        <p:txBody>
          <a:bodyPr/>
          <a:lstStyle/>
          <a:p>
            <a:r>
              <a:rPr lang="en-US" dirty="0" smtClean="0"/>
              <a:t>Lessons from the Statewide Evaluation</a:t>
            </a:r>
          </a:p>
          <a:p>
            <a:pPr lvl="1"/>
            <a:r>
              <a:rPr lang="en-US" dirty="0" smtClean="0"/>
              <a:t>Contributed to the field on a state/national level, but not a program-specific level</a:t>
            </a:r>
          </a:p>
          <a:p>
            <a:pPr lvl="1"/>
            <a:r>
              <a:rPr lang="en-US" dirty="0" smtClean="0"/>
              <a:t>Difficult to evaluate diverse program designs</a:t>
            </a:r>
          </a:p>
          <a:p>
            <a:pPr lvl="1"/>
            <a:r>
              <a:rPr lang="en-US" dirty="0" smtClean="0"/>
              <a:t>Limited budget = limited scope</a:t>
            </a:r>
          </a:p>
          <a:p>
            <a:endParaRPr lang="en-US" sz="1000" dirty="0" smtClean="0"/>
          </a:p>
          <a:p>
            <a:r>
              <a:rPr lang="en-US" dirty="0" smtClean="0"/>
              <a:t>Approach Moving Forward</a:t>
            </a:r>
          </a:p>
          <a:p>
            <a:pPr lvl="1"/>
            <a:r>
              <a:rPr lang="en-US" dirty="0" smtClean="0"/>
              <a:t>Bring evaluation back to the program-specific level</a:t>
            </a:r>
          </a:p>
          <a:p>
            <a:pPr lvl="1"/>
            <a:r>
              <a:rPr lang="en-US" dirty="0" smtClean="0"/>
              <a:t>Provide portfolio-wide guidance and TTA</a:t>
            </a:r>
          </a:p>
          <a:p>
            <a:pPr lvl="1"/>
            <a:r>
              <a:rPr lang="en-US" dirty="0" smtClean="0"/>
              <a:t>More “hands on” to ensure both parties (grantee/</a:t>
            </a:r>
            <a:r>
              <a:rPr lang="en-US" dirty="0" err="1" smtClean="0"/>
              <a:t>subgrantee</a:t>
            </a:r>
            <a:r>
              <a:rPr lang="en-US" dirty="0" smtClean="0"/>
              <a:t>) get meaningful results</a:t>
            </a:r>
          </a:p>
        </p:txBody>
      </p:sp>
      <p:sp>
        <p:nvSpPr>
          <p:cNvPr id="4" name="Slide Number Placeholder 3"/>
          <p:cNvSpPr>
            <a:spLocks noGrp="1"/>
          </p:cNvSpPr>
          <p:nvPr>
            <p:ph type="sldNum" sz="quarter" idx="10"/>
          </p:nvPr>
        </p:nvSpPr>
        <p:spPr/>
        <p:txBody>
          <a:bodyPr/>
          <a:lstStyle/>
          <a:p>
            <a:pPr>
              <a:defRPr/>
            </a:pPr>
            <a:fld id="{694EE62B-8A5D-41D8-A5A8-7E36069CA268}" type="slidenum">
              <a:rPr lang="en-US" smtClean="0"/>
              <a:pPr>
                <a:defRPr/>
              </a:pPr>
              <a:t>9</a:t>
            </a:fld>
            <a:endParaRPr lang="en-US" dirty="0">
              <a:latin typeface="Arial" charset="0"/>
            </a:endParaRPr>
          </a:p>
        </p:txBody>
      </p:sp>
    </p:spTree>
    <p:extLst>
      <p:ext uri="{BB962C8B-B14F-4D97-AF65-F5344CB8AC3E}">
        <p14:creationId xmlns:p14="http://schemas.microsoft.com/office/powerpoint/2010/main" val="2691497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sf">
  <a:themeElements>
    <a:clrScheme name="o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sf">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4785</TotalTime>
  <Words>1432</Words>
  <Application>Microsoft Office PowerPoint</Application>
  <PresentationFormat>On-screen Show (4:3)</PresentationFormat>
  <Paragraphs>395</Paragraphs>
  <Slides>41</Slides>
  <Notes>35</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osf</vt:lpstr>
      <vt:lpstr>PowerPoint Presentation</vt:lpstr>
      <vt:lpstr>Overview</vt:lpstr>
      <vt:lpstr>CEO Welcome + Intros</vt:lpstr>
      <vt:lpstr>Civic Reflection</vt:lpstr>
      <vt:lpstr>Civic Reflection Groups</vt:lpstr>
      <vt:lpstr>Civic Reflection Resources</vt:lpstr>
      <vt:lpstr>PowerPoint Presentation</vt:lpstr>
      <vt:lpstr>Why Evaluation Matters</vt:lpstr>
      <vt:lpstr>What We’ve Learned</vt:lpstr>
      <vt:lpstr>AmeriCorps Requirements</vt:lpstr>
      <vt:lpstr>AmeriCorps Requirements</vt:lpstr>
      <vt:lpstr>AmeriCorps Requirements</vt:lpstr>
      <vt:lpstr>AmeriCorps Requirements</vt:lpstr>
      <vt:lpstr>AmeriCorps Requirements</vt:lpstr>
      <vt:lpstr>OneStar Requirements</vt:lpstr>
      <vt:lpstr>Triple Bottom Line</vt:lpstr>
      <vt:lpstr>PowerPoint Presentation</vt:lpstr>
      <vt:lpstr>The Evaluation Cycle</vt:lpstr>
      <vt:lpstr>The Evaluation Cycle</vt:lpstr>
      <vt:lpstr>The Evaluation Cycle</vt:lpstr>
      <vt:lpstr>The Evaluation Cycle</vt:lpstr>
      <vt:lpstr>The Evaluation Cycle</vt:lpstr>
      <vt:lpstr>The Evaluation Cycle</vt:lpstr>
      <vt:lpstr>The Evaluation Cycle</vt:lpstr>
      <vt:lpstr>The Evaluation Cycle</vt:lpstr>
      <vt:lpstr>Closing</vt:lpstr>
      <vt:lpstr>PowerPoint Presentation</vt:lpstr>
      <vt:lpstr>PowerPoint Presentation</vt:lpstr>
      <vt:lpstr>Texas Connector Demonstration</vt:lpstr>
      <vt:lpstr>PowerPoint Presentation</vt:lpstr>
      <vt:lpstr>PowerPoint Presentation</vt:lpstr>
      <vt:lpstr>PowerPoint Presentation</vt:lpstr>
      <vt:lpstr>NSCHC Town Hall</vt:lpstr>
      <vt:lpstr>NSCHC Town Hall</vt:lpstr>
      <vt:lpstr>NSCHC Town Hall</vt:lpstr>
      <vt:lpstr>PowerPoint Presentation</vt:lpstr>
      <vt:lpstr>PowerPoint Presentation</vt:lpstr>
      <vt:lpstr>PowerPoint Presentation</vt:lpstr>
      <vt:lpstr>PowerPoint Presentation</vt:lpstr>
      <vt:lpstr>PowerPoint Presentation</vt:lpstr>
      <vt:lpstr>PowerPoint Presentation</vt:lpstr>
    </vt:vector>
  </TitlesOfParts>
  <Company>Indiana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Emily Steinberg</dc:creator>
  <cp:lastModifiedBy>Emily Steinberg</cp:lastModifiedBy>
  <cp:revision>241</cp:revision>
  <cp:lastPrinted>2012-01-19T19:15:59Z</cp:lastPrinted>
  <dcterms:created xsi:type="dcterms:W3CDTF">2006-05-01T18:09:43Z</dcterms:created>
  <dcterms:modified xsi:type="dcterms:W3CDTF">2013-04-09T00:54:15Z</dcterms:modified>
</cp:coreProperties>
</file>