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76" r:id="rId1"/>
    <p:sldMasterId id="2147483900" r:id="rId2"/>
  </p:sldMasterIdLst>
  <p:notesMasterIdLst>
    <p:notesMasterId r:id="rId11"/>
  </p:notesMasterIdLst>
  <p:handoutMasterIdLst>
    <p:handoutMasterId r:id="rId12"/>
  </p:handoutMasterIdLst>
  <p:sldIdLst>
    <p:sldId id="261" r:id="rId3"/>
    <p:sldId id="281" r:id="rId4"/>
    <p:sldId id="283" r:id="rId5"/>
    <p:sldId id="265" r:id="rId6"/>
    <p:sldId id="278" r:id="rId7"/>
    <p:sldId id="279" r:id="rId8"/>
    <p:sldId id="280" r:id="rId9"/>
    <p:sldId id="282" r:id="rId10"/>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ＭＳ Ｐゴシック" pitchFamily="-105"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105"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105"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105"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105" charset="-128"/>
        <a:cs typeface="+mn-cs"/>
      </a:defRPr>
    </a:lvl5pPr>
    <a:lvl6pPr marL="2286000" algn="l" defTabSz="914400" rtl="0" eaLnBrk="1" latinLnBrk="0" hangingPunct="1">
      <a:defRPr kern="1200">
        <a:solidFill>
          <a:schemeClr val="tx1"/>
        </a:solidFill>
        <a:latin typeface="Arial" charset="0"/>
        <a:ea typeface="ＭＳ Ｐゴシック" pitchFamily="-105" charset="-128"/>
        <a:cs typeface="+mn-cs"/>
      </a:defRPr>
    </a:lvl6pPr>
    <a:lvl7pPr marL="2743200" algn="l" defTabSz="914400" rtl="0" eaLnBrk="1" latinLnBrk="0" hangingPunct="1">
      <a:defRPr kern="1200">
        <a:solidFill>
          <a:schemeClr val="tx1"/>
        </a:solidFill>
        <a:latin typeface="Arial" charset="0"/>
        <a:ea typeface="ＭＳ Ｐゴシック" pitchFamily="-105" charset="-128"/>
        <a:cs typeface="+mn-cs"/>
      </a:defRPr>
    </a:lvl7pPr>
    <a:lvl8pPr marL="3200400" algn="l" defTabSz="914400" rtl="0" eaLnBrk="1" latinLnBrk="0" hangingPunct="1">
      <a:defRPr kern="1200">
        <a:solidFill>
          <a:schemeClr val="tx1"/>
        </a:solidFill>
        <a:latin typeface="Arial" charset="0"/>
        <a:ea typeface="ＭＳ Ｐゴシック" pitchFamily="-105" charset="-128"/>
        <a:cs typeface="+mn-cs"/>
      </a:defRPr>
    </a:lvl8pPr>
    <a:lvl9pPr marL="3657600" algn="l" defTabSz="914400" rtl="0" eaLnBrk="1" latinLnBrk="0" hangingPunct="1">
      <a:defRPr kern="1200">
        <a:solidFill>
          <a:schemeClr val="tx1"/>
        </a:solidFill>
        <a:latin typeface="Arial" charset="0"/>
        <a:ea typeface="ＭＳ Ｐゴシック" pitchFamily="-105"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529DBE"/>
    <a:srgbClr val="FFCC66"/>
    <a:srgbClr val="4388A7"/>
    <a:srgbClr val="C1D07A"/>
    <a:srgbClr val="B4D1E4"/>
    <a:srgbClr val="FF9900"/>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86203" autoAdjust="0"/>
  </p:normalViewPr>
  <p:slideViewPr>
    <p:cSldViewPr>
      <p:cViewPr varScale="1">
        <p:scale>
          <a:sx n="94" d="100"/>
          <a:sy n="94" d="100"/>
        </p:scale>
        <p:origin x="-468" y="-96"/>
      </p:cViewPr>
      <p:guideLst>
        <p:guide orient="horz" pos="2160"/>
        <p:guide pos="2880"/>
      </p:guideLst>
    </p:cSldViewPr>
  </p:slideViewPr>
  <p:outlineViewPr>
    <p:cViewPr>
      <p:scale>
        <a:sx n="33" d="100"/>
        <a:sy n="33" d="100"/>
      </p:scale>
      <p:origin x="0" y="4446"/>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18" d="100"/>
          <a:sy n="118" d="100"/>
        </p:scale>
        <p:origin x="-3216" y="-12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eaLnBrk="1" hangingPunct="1">
              <a:defRPr sz="1300">
                <a:latin typeface="Arial" pitchFamily="-105" charset="0"/>
                <a:ea typeface="+mn-ea"/>
              </a:defRPr>
            </a:lvl1pPr>
          </a:lstStyle>
          <a:p>
            <a:pPr>
              <a:defRPr/>
            </a:pPr>
            <a:endParaRPr lang="en-US"/>
          </a:p>
        </p:txBody>
      </p:sp>
      <p:sp>
        <p:nvSpPr>
          <p:cNvPr id="51203" name="Rectangle 3"/>
          <p:cNvSpPr>
            <a:spLocks noGrp="1" noChangeArrowheads="1"/>
          </p:cNvSpPr>
          <p:nvPr>
            <p:ph type="dt" sz="quarter" idx="1"/>
          </p:nvPr>
        </p:nvSpPr>
        <p:spPr bwMode="auto">
          <a:xfrm>
            <a:off x="3970938" y="0"/>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eaLnBrk="1" hangingPunct="1">
              <a:defRPr sz="1300">
                <a:latin typeface="Arial" pitchFamily="-105" charset="0"/>
                <a:ea typeface="+mn-ea"/>
              </a:defRPr>
            </a:lvl1pPr>
          </a:lstStyle>
          <a:p>
            <a:pPr>
              <a:defRPr/>
            </a:pPr>
            <a:endParaRPr lang="en-US"/>
          </a:p>
        </p:txBody>
      </p:sp>
      <p:sp>
        <p:nvSpPr>
          <p:cNvPr id="51204" name="Rectangle 4"/>
          <p:cNvSpPr>
            <a:spLocks noGrp="1" noChangeArrowheads="1"/>
          </p:cNvSpPr>
          <p:nvPr>
            <p:ph type="ftr" sz="quarter" idx="2"/>
          </p:nvPr>
        </p:nvSpPr>
        <p:spPr bwMode="auto">
          <a:xfrm>
            <a:off x="0"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eaLnBrk="1" hangingPunct="1">
              <a:defRPr sz="1300">
                <a:latin typeface="Arial" pitchFamily="-105" charset="0"/>
                <a:ea typeface="+mn-ea"/>
              </a:defRPr>
            </a:lvl1pPr>
          </a:lstStyle>
          <a:p>
            <a:pPr>
              <a:defRPr/>
            </a:pPr>
            <a:endParaRPr lang="en-US"/>
          </a:p>
        </p:txBody>
      </p:sp>
      <p:sp>
        <p:nvSpPr>
          <p:cNvPr id="51205" name="Rectangle 5"/>
          <p:cNvSpPr>
            <a:spLocks noGrp="1" noChangeArrowheads="1"/>
          </p:cNvSpPr>
          <p:nvPr>
            <p:ph type="sldNum" sz="quarter" idx="3"/>
          </p:nvPr>
        </p:nvSpPr>
        <p:spPr bwMode="auto">
          <a:xfrm>
            <a:off x="3970938"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eaLnBrk="1" hangingPunct="1">
              <a:defRPr sz="1300" smtClean="0"/>
            </a:lvl1pPr>
          </a:lstStyle>
          <a:p>
            <a:pPr>
              <a:defRPr/>
            </a:pPr>
            <a:fld id="{306A59F1-682D-4247-831F-243A92D9B6D9}" type="slidenum">
              <a:rPr lang="en-US"/>
              <a:pPr>
                <a:defRPr/>
              </a:pPr>
              <a:t>‹#›</a:t>
            </a:fld>
            <a:endParaRPr lang="en-US"/>
          </a:p>
        </p:txBody>
      </p:sp>
    </p:spTree>
    <p:extLst>
      <p:ext uri="{BB962C8B-B14F-4D97-AF65-F5344CB8AC3E}">
        <p14:creationId xmlns:p14="http://schemas.microsoft.com/office/powerpoint/2010/main" val="27239104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eaLnBrk="1" hangingPunct="1">
              <a:defRPr sz="1300">
                <a:latin typeface="Arial" pitchFamily="-105" charset="0"/>
                <a:ea typeface="+mn-ea"/>
              </a:defRPr>
            </a:lvl1pPr>
          </a:lstStyle>
          <a:p>
            <a:pPr>
              <a:defRPr/>
            </a:pPr>
            <a:endParaRPr lang="en-US"/>
          </a:p>
        </p:txBody>
      </p:sp>
      <p:sp>
        <p:nvSpPr>
          <p:cNvPr id="87043"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lvl1pPr algn="r" eaLnBrk="1" hangingPunct="1">
              <a:defRPr sz="1300">
                <a:latin typeface="Arial" pitchFamily="-105" charset="0"/>
                <a:ea typeface="+mn-ea"/>
              </a:defRPr>
            </a:lvl1pPr>
          </a:lstStyle>
          <a:p>
            <a:pPr>
              <a:defRPr/>
            </a:pPr>
            <a:endParaRPr lang="en-US"/>
          </a:p>
        </p:txBody>
      </p:sp>
      <p:sp>
        <p:nvSpPr>
          <p:cNvPr id="18436"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8704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2" tIns="46586" rIns="93172" bIns="4658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7046"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eaLnBrk="1" hangingPunct="1">
              <a:defRPr sz="1300">
                <a:latin typeface="Arial" pitchFamily="-105" charset="0"/>
                <a:ea typeface="+mn-ea"/>
              </a:defRPr>
            </a:lvl1pPr>
          </a:lstStyle>
          <a:p>
            <a:pPr>
              <a:defRPr/>
            </a:pPr>
            <a:endParaRPr lang="en-US"/>
          </a:p>
        </p:txBody>
      </p:sp>
      <p:sp>
        <p:nvSpPr>
          <p:cNvPr id="8704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2" tIns="46586" rIns="93172" bIns="46586" numCol="1" anchor="b" anchorCtr="0" compatLnSpc="1">
            <a:prstTxWarp prst="textNoShape">
              <a:avLst/>
            </a:prstTxWarp>
          </a:bodyPr>
          <a:lstStyle>
            <a:lvl1pPr algn="r" eaLnBrk="1" hangingPunct="1">
              <a:defRPr sz="1300" smtClean="0"/>
            </a:lvl1pPr>
          </a:lstStyle>
          <a:p>
            <a:pPr>
              <a:defRPr/>
            </a:pPr>
            <a:fld id="{7AB53E04-473E-4C6B-ACB3-F9F84FB89A7B}" type="slidenum">
              <a:rPr lang="en-US"/>
              <a:pPr>
                <a:defRPr/>
              </a:pPr>
              <a:t>‹#›</a:t>
            </a:fld>
            <a:endParaRPr lang="en-US"/>
          </a:p>
        </p:txBody>
      </p:sp>
    </p:spTree>
    <p:extLst>
      <p:ext uri="{BB962C8B-B14F-4D97-AF65-F5344CB8AC3E}">
        <p14:creationId xmlns:p14="http://schemas.microsoft.com/office/powerpoint/2010/main" val="17852436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en.wikipedia.org/wiki/Fire" TargetMode="External"/><Relationship Id="rId3" Type="http://schemas.openxmlformats.org/officeDocument/2006/relationships/hyperlink" Target="http://en.wikipedia.org/wiki/Surety_bond" TargetMode="External"/><Relationship Id="rId7" Type="http://schemas.openxmlformats.org/officeDocument/2006/relationships/hyperlink" Target="http://en.wikipedia.org/wiki/Burglary" TargetMode="External"/><Relationship Id="rId2" Type="http://schemas.openxmlformats.org/officeDocument/2006/relationships/slide" Target="../slides/slide6.xml"/><Relationship Id="rId1" Type="http://schemas.openxmlformats.org/officeDocument/2006/relationships/notesMaster" Target="../notesMasters/notesMaster1.xml"/><Relationship Id="rId6" Type="http://schemas.openxmlformats.org/officeDocument/2006/relationships/hyperlink" Target="http://en.wikipedia.org/wiki/Securities" TargetMode="External"/><Relationship Id="rId5" Type="http://schemas.openxmlformats.org/officeDocument/2006/relationships/hyperlink" Target="#cite_note-1"/><Relationship Id="rId10" Type="http://schemas.openxmlformats.org/officeDocument/2006/relationships/hyperlink" Target="http://en.wikipedia.org/wiki/Assets" TargetMode="External"/><Relationship Id="rId4" Type="http://schemas.openxmlformats.org/officeDocument/2006/relationships/hyperlink" Target="http://en.wikipedia.org/wiki/Employer" TargetMode="External"/><Relationship Id="rId9" Type="http://schemas.openxmlformats.org/officeDocument/2006/relationships/hyperlink" Target="http://en.wikipedia.org/wiki/Forgery"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FC4F54A6-BB9E-48C5-914F-6E009E03DC42}" type="slidenum">
              <a:rPr lang="en-US"/>
              <a:pPr/>
              <a:t>1</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dirty="0" smtClean="0">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AB53E04-473E-4C6B-ACB3-F9F84FB89A7B}" type="slidenum">
              <a:rPr lang="en-US" smtClean="0"/>
              <a:pPr>
                <a:defRPr/>
              </a:pPr>
              <a:t>2</a:t>
            </a:fld>
            <a:endParaRPr lang="en-US"/>
          </a:p>
        </p:txBody>
      </p:sp>
    </p:spTree>
    <p:extLst>
      <p:ext uri="{BB962C8B-B14F-4D97-AF65-F5344CB8AC3E}">
        <p14:creationId xmlns:p14="http://schemas.microsoft.com/office/powerpoint/2010/main" val="14841370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 Ounce of Prevention is Worth a Pound of Cure. It’s better not to get hit.</a:t>
            </a:r>
          </a:p>
          <a:p>
            <a:r>
              <a:rPr lang="en-US" dirty="0" smtClean="0"/>
              <a:t>Most employers are shocked when they learn of employee dishonesty and fraud in their work place because it adds up to so much and went undetected for such a long period of time. Trusted employees of many years seniority that occupy important positions in the business are also often involved. Employers are amazed that their bookkeeping or financial audits did not catch the fraud.</a:t>
            </a:r>
          </a:p>
          <a:p>
            <a:endParaRPr lang="en-US" dirty="0" smtClean="0"/>
          </a:p>
          <a:p>
            <a:r>
              <a:rPr lang="en-US" dirty="0" smtClean="0"/>
              <a:t>Internal audits, external audits, and background checks can significantly reduce fraud losses.</a:t>
            </a:r>
          </a:p>
          <a:p>
            <a:endParaRPr lang="en-US" dirty="0" smtClean="0"/>
          </a:p>
          <a:p>
            <a:r>
              <a:rPr lang="en-US" dirty="0" smtClean="0"/>
              <a:t>(1) Review Personnel Forms and Procedures. Make sure your employment application forms ask whether the applicant has ever been convicted of a felony. Include the question in your interview of the applicant. In addition, you should perform thorough background checks on all of your employees. This does not mean that you can decide not to hire an employee solely on the basis of an employee’s past felony conviction or other crimes. The Equal Employment Opportunity Commission guidelines prohibit making decisions on hiring solely on the basis of a conviction of a crime. Some state human rights law may also prohibit an employer from making a decision not to hire solely on the basis of a conviction. Consult your legal counsel for more information.</a:t>
            </a:r>
          </a:p>
          <a:p>
            <a:endParaRPr lang="en-US" dirty="0" smtClean="0"/>
          </a:p>
          <a:p>
            <a:r>
              <a:rPr lang="en-US" dirty="0" smtClean="0"/>
              <a:t>(2) Initiate Internal Controls. Individuals with single check signing authority may not be eligible for coverage under the bond. If this is your current system, you need to address that coverage issue with your insurer. In addition, you should set up a system with multiple personnel involved. For example, you should not have the individual who generates the check and obtains the signature on the check also be responsible for sending the check.</a:t>
            </a:r>
          </a:p>
          <a:p>
            <a:endParaRPr lang="en-US" dirty="0" smtClean="0"/>
          </a:p>
          <a:p>
            <a:r>
              <a:rPr lang="en-US" dirty="0" smtClean="0"/>
              <a:t>(3) Create a Fraud Abuse Hotline. The ACFE found that organizations with fraud hotlines cut their fraud losses by approximately 50% per scheme.</a:t>
            </a:r>
          </a:p>
          <a:p>
            <a:endParaRPr lang="en-US" dirty="0" smtClean="0"/>
          </a:p>
          <a:p>
            <a:r>
              <a:rPr lang="en-US" dirty="0" smtClean="0"/>
              <a:t>Taking these preventive measures should help minimize the chances of your company suffering a loss from employee fraud or other acts of dishonesty. </a:t>
            </a:r>
          </a:p>
          <a:p>
            <a:endParaRPr lang="en-US" dirty="0" smtClean="0"/>
          </a:p>
          <a:p>
            <a:r>
              <a:rPr lang="en-US" dirty="0" err="1" smtClean="0"/>
              <a:t>Riskvue</a:t>
            </a:r>
            <a:r>
              <a:rPr lang="en-US" dirty="0" smtClean="0"/>
              <a:t> magazine</a:t>
            </a:r>
          </a:p>
          <a:p>
            <a:endParaRPr lang="en-US" dirty="0"/>
          </a:p>
        </p:txBody>
      </p:sp>
      <p:sp>
        <p:nvSpPr>
          <p:cNvPr id="4" name="Slide Number Placeholder 3"/>
          <p:cNvSpPr>
            <a:spLocks noGrp="1"/>
          </p:cNvSpPr>
          <p:nvPr>
            <p:ph type="sldNum" sz="quarter" idx="10"/>
          </p:nvPr>
        </p:nvSpPr>
        <p:spPr/>
        <p:txBody>
          <a:bodyPr/>
          <a:lstStyle/>
          <a:p>
            <a:pPr>
              <a:defRPr/>
            </a:pPr>
            <a:fld id="{7AB53E04-473E-4C6B-ACB3-F9F84FB89A7B}" type="slidenum">
              <a:rPr lang="en-US" smtClean="0"/>
              <a:pPr>
                <a:defRPr/>
              </a:pPr>
              <a:t>3</a:t>
            </a:fld>
            <a:endParaRPr lang="en-US"/>
          </a:p>
        </p:txBody>
      </p:sp>
    </p:spTree>
    <p:extLst>
      <p:ext uri="{BB962C8B-B14F-4D97-AF65-F5344CB8AC3E}">
        <p14:creationId xmlns:p14="http://schemas.microsoft.com/office/powerpoint/2010/main" val="584302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10C649-60C9-46C4-955A-08421E6A3373}" type="slidenum">
              <a:rPr lang="en-US">
                <a:solidFill>
                  <a:prstClr val="black"/>
                </a:solidFill>
              </a:rPr>
              <a:pPr/>
              <a:t>4</a:t>
            </a:fld>
            <a:endParaRPr lang="en-US">
              <a:solidFill>
                <a:prstClr val="black"/>
              </a:solidFill>
            </a:endParaRPr>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Sub-Grantee, unless it is an Institution of Higher Education or State/ Local Government Agency, shall obtain a Fidelity Bond equal to or greater than the grant award amount. If the Sub-Grantee’s current coverage is lower than the grant amount, the Sub-Grantee shall amend the coverage to reflect the grant amount. In addition, OneStar Foundation shall be named as a third party loss payee.</a:t>
            </a:r>
          </a:p>
          <a:p>
            <a:r>
              <a:rPr lang="en-US" dirty="0" smtClean="0"/>
              <a:t> </a:t>
            </a:r>
          </a:p>
          <a:p>
            <a:r>
              <a:rPr lang="en-US" dirty="0" smtClean="0"/>
              <a:t>17.8.1 The Sub-Grantee receiving the Grant Award is the party insured. This insurance shall cover the dishonest acts of all employees, volunteers, officers and directors.</a:t>
            </a:r>
          </a:p>
          <a:p>
            <a:r>
              <a:rPr lang="en-US" dirty="0" smtClean="0"/>
              <a:t> </a:t>
            </a:r>
          </a:p>
          <a:p>
            <a:r>
              <a:rPr lang="en-US" dirty="0" smtClean="0"/>
              <a:t>17.8.2 Sub-Grantee may obtain the necessary Bond through their general liability carrier, a major casualty insurance carrier, or a bonds specialty company.</a:t>
            </a:r>
          </a:p>
          <a:p>
            <a:r>
              <a:rPr lang="en-US" dirty="0" smtClean="0"/>
              <a:t> </a:t>
            </a:r>
          </a:p>
          <a:p>
            <a:r>
              <a:rPr lang="en-US" dirty="0" smtClean="0"/>
              <a:t>17.9 The Sub-Grantee shall keep bond insurance current from the start date of the budget period to six months after the date of final reimbursement.</a:t>
            </a:r>
          </a:p>
          <a:p>
            <a:r>
              <a:rPr lang="en-US" dirty="0" smtClean="0"/>
              <a:t> </a:t>
            </a:r>
          </a:p>
          <a:p>
            <a:r>
              <a:rPr lang="en-US" dirty="0" smtClean="0"/>
              <a:t>17.10 The Sub-Grantee may request total waiver or reduction of the amount of fidelity bond by submitting a written statement that is determined to be satisfactory to the Commission from an independent certified public accountant that certifies the reduced bond amount as being appropriate and sufficient bond to provide coverage for the total amount of funds administered by Sub-Grantee and also appropriate to the internal controls in place by Sub-Grantee.</a:t>
            </a:r>
          </a:p>
          <a:p>
            <a:endParaRPr lang="en-US" dirty="0"/>
          </a:p>
        </p:txBody>
      </p:sp>
      <p:sp>
        <p:nvSpPr>
          <p:cNvPr id="4" name="Slide Number Placeholder 3"/>
          <p:cNvSpPr>
            <a:spLocks noGrp="1"/>
          </p:cNvSpPr>
          <p:nvPr>
            <p:ph type="sldNum" sz="quarter" idx="10"/>
          </p:nvPr>
        </p:nvSpPr>
        <p:spPr/>
        <p:txBody>
          <a:bodyPr/>
          <a:lstStyle/>
          <a:p>
            <a:pPr>
              <a:defRPr/>
            </a:pPr>
            <a:fld id="{7AB53E04-473E-4C6B-ACB3-F9F84FB89A7B}" type="slidenum">
              <a:rPr lang="en-US" smtClean="0"/>
              <a:pPr>
                <a:defRPr/>
              </a:pPr>
              <a:t>5</a:t>
            </a:fld>
            <a:endParaRPr lang="en-US"/>
          </a:p>
        </p:txBody>
      </p:sp>
    </p:spTree>
    <p:extLst>
      <p:ext uri="{BB962C8B-B14F-4D97-AF65-F5344CB8AC3E}">
        <p14:creationId xmlns:p14="http://schemas.microsoft.com/office/powerpoint/2010/main" val="12966475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From </a:t>
            </a:r>
            <a:r>
              <a:rPr lang="en-US" dirty="0" err="1" smtClean="0"/>
              <a:t>wikipedia</a:t>
            </a:r>
            <a:endParaRPr lang="en-US" dirty="0" smtClean="0"/>
          </a:p>
          <a:p>
            <a:endParaRPr lang="en-US" dirty="0" smtClean="0"/>
          </a:p>
          <a:p>
            <a:r>
              <a:rPr lang="en-US" dirty="0" smtClean="0"/>
              <a:t>While called </a:t>
            </a:r>
            <a:r>
              <a:rPr lang="en-US" dirty="0" smtClean="0">
                <a:hlinkClick r:id="rId3" action="ppaction://hlinkfile" tooltip="Surety bond"/>
              </a:rPr>
              <a:t>bonds</a:t>
            </a:r>
            <a:r>
              <a:rPr lang="en-US" dirty="0" smtClean="0"/>
              <a:t>, these obligations to protect an </a:t>
            </a:r>
            <a:r>
              <a:rPr lang="en-US" dirty="0" smtClean="0">
                <a:hlinkClick r:id="rId4" action="ppaction://hlinkfile" tooltip="Employer"/>
              </a:rPr>
              <a:t>employer</a:t>
            </a:r>
            <a:r>
              <a:rPr lang="en-US" dirty="0" smtClean="0"/>
              <a:t> from employee-dishonesty losses are really insurance policies.</a:t>
            </a:r>
            <a:r>
              <a:rPr lang="en-US" baseline="30000" dirty="0" smtClean="0">
                <a:hlinkClick r:id="rId5" action="ppaction://hlinkfile"/>
              </a:rPr>
              <a:t>[1]</a:t>
            </a:r>
            <a:r>
              <a:rPr lang="en-US" dirty="0" smtClean="0"/>
              <a:t> These insurance policies protect from losses of company monies, </a:t>
            </a:r>
            <a:r>
              <a:rPr lang="en-US" dirty="0" smtClean="0">
                <a:hlinkClick r:id="rId6" action="ppaction://hlinkfile" tooltip="Securities"/>
              </a:rPr>
              <a:t>securities</a:t>
            </a:r>
            <a:r>
              <a:rPr lang="en-US" dirty="0" smtClean="0"/>
              <a:t>, and other property from employees who have a manifest intent to cause the company loss. There are also many other forms of crime-insurance policies (</a:t>
            </a:r>
            <a:r>
              <a:rPr lang="en-US" dirty="0" smtClean="0">
                <a:hlinkClick r:id="rId7" action="ppaction://hlinkfile" tooltip="Burglary"/>
              </a:rPr>
              <a:t>burglary</a:t>
            </a:r>
            <a:r>
              <a:rPr lang="en-US" dirty="0" smtClean="0"/>
              <a:t>, </a:t>
            </a:r>
            <a:r>
              <a:rPr lang="en-US" dirty="0" smtClean="0">
                <a:hlinkClick r:id="rId8" action="ppaction://hlinkfile" tooltip="Fire"/>
              </a:rPr>
              <a:t>fire</a:t>
            </a:r>
            <a:r>
              <a:rPr lang="en-US" dirty="0" smtClean="0"/>
              <a:t>, general theft, computer theft, disappearance, fraud, </a:t>
            </a:r>
            <a:r>
              <a:rPr lang="en-US" dirty="0" smtClean="0">
                <a:hlinkClick r:id="rId9" action="ppaction://hlinkfile" tooltip="Forgery"/>
              </a:rPr>
              <a:t>forgery</a:t>
            </a:r>
            <a:r>
              <a:rPr lang="en-US" dirty="0" smtClean="0"/>
              <a:t>, etc.) to protect company </a:t>
            </a:r>
            <a:r>
              <a:rPr lang="en-US" dirty="0" smtClean="0">
                <a:hlinkClick r:id="rId10" action="ppaction://hlinkfile" tooltip="Assets"/>
              </a:rPr>
              <a:t>assets</a:t>
            </a:r>
            <a:r>
              <a:rPr lang="en-US" dirty="0" smtClean="0"/>
              <a:t>.</a:t>
            </a:r>
          </a:p>
          <a:p>
            <a:endParaRPr lang="en-US" dirty="0"/>
          </a:p>
        </p:txBody>
      </p:sp>
      <p:sp>
        <p:nvSpPr>
          <p:cNvPr id="4" name="Slide Number Placeholder 3"/>
          <p:cNvSpPr>
            <a:spLocks noGrp="1"/>
          </p:cNvSpPr>
          <p:nvPr>
            <p:ph type="sldNum" sz="quarter" idx="10"/>
          </p:nvPr>
        </p:nvSpPr>
        <p:spPr/>
        <p:txBody>
          <a:bodyPr/>
          <a:lstStyle/>
          <a:p>
            <a:pPr>
              <a:defRPr/>
            </a:pPr>
            <a:fld id="{7AB53E04-473E-4C6B-ACB3-F9F84FB89A7B}" type="slidenum">
              <a:rPr lang="en-US" smtClean="0"/>
              <a:pPr>
                <a:defRPr/>
              </a:pPr>
              <a:t>6</a:t>
            </a:fld>
            <a:endParaRPr lang="en-US"/>
          </a:p>
        </p:txBody>
      </p:sp>
    </p:spTree>
    <p:extLst>
      <p:ext uri="{BB962C8B-B14F-4D97-AF65-F5344CB8AC3E}">
        <p14:creationId xmlns:p14="http://schemas.microsoft.com/office/powerpoint/2010/main" val="19003600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Crime-related losses are not typically covered by most property insurance policies. General liability and professional liability policies may cover defense costs arising from an employee mistake or negligence, but fraudulent and dishonest acts are usually excluded.</a:t>
            </a:r>
            <a:endParaRPr lang="en-US" dirty="0"/>
          </a:p>
        </p:txBody>
      </p:sp>
      <p:sp>
        <p:nvSpPr>
          <p:cNvPr id="4" name="Slide Number Placeholder 3"/>
          <p:cNvSpPr>
            <a:spLocks noGrp="1"/>
          </p:cNvSpPr>
          <p:nvPr>
            <p:ph type="sldNum" sz="quarter" idx="10"/>
          </p:nvPr>
        </p:nvSpPr>
        <p:spPr/>
        <p:txBody>
          <a:bodyPr/>
          <a:lstStyle/>
          <a:p>
            <a:pPr>
              <a:defRPr/>
            </a:pPr>
            <a:fld id="{7AB53E04-473E-4C6B-ACB3-F9F84FB89A7B}" type="slidenum">
              <a:rPr lang="en-US" smtClean="0"/>
              <a:pPr>
                <a:defRPr/>
              </a:pPr>
              <a:t>7</a:t>
            </a:fld>
            <a:endParaRPr lang="en-US"/>
          </a:p>
        </p:txBody>
      </p:sp>
    </p:spTree>
    <p:extLst>
      <p:ext uri="{BB962C8B-B14F-4D97-AF65-F5344CB8AC3E}">
        <p14:creationId xmlns:p14="http://schemas.microsoft.com/office/powerpoint/2010/main" val="2727463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AB53E04-473E-4C6B-ACB3-F9F84FB89A7B}" type="slidenum">
              <a:rPr lang="en-US" smtClean="0"/>
              <a:pPr>
                <a:defRPr/>
              </a:pPr>
              <a:t>8</a:t>
            </a:fld>
            <a:endParaRPr lang="en-US"/>
          </a:p>
        </p:txBody>
      </p:sp>
    </p:spTree>
    <p:extLst>
      <p:ext uri="{BB962C8B-B14F-4D97-AF65-F5344CB8AC3E}">
        <p14:creationId xmlns:p14="http://schemas.microsoft.com/office/powerpoint/2010/main" val="20060655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smtClean="0"/>
              <a:t>Click to edit Master title style</a:t>
            </a:r>
            <a:endParaRPr kumimoji="0" lang="en-US"/>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smtClean="0"/>
              <a:t>Click to edit Master subtitle style</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fld id="{F76EF595-D963-43CF-9227-4E99CCCCCFE5}" type="slidenum">
              <a:rPr lang="en-US" smtClean="0"/>
              <a:pPr>
                <a:defRPr/>
              </a:pPr>
              <a:t>‹#›</a:t>
            </a:fld>
            <a:endParaRPr lang="en-US">
              <a:latin typeface="Arial" charset="0"/>
            </a:endParaRPr>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fld id="{0043B9EE-2156-463F-9AF1-6249AD815E84}"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04800"/>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4/3/2013</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kumimoji="0" lang="en-US"/>
          </a:p>
        </p:txBody>
      </p:sp>
      <p:sp>
        <p:nvSpPr>
          <p:cNvPr id="6" name="Slide Number Placeholder 5"/>
          <p:cNvSpPr>
            <a:spLocks noGrp="1"/>
          </p:cNvSpPr>
          <p:nvPr>
            <p:ph type="sldNum" sz="quarter" idx="12"/>
          </p:nvPr>
        </p:nvSpPr>
        <p:spPr/>
        <p:txBody>
          <a:bodyPr/>
          <a:lstStyle/>
          <a:p>
            <a:pPr>
              <a:defRPr/>
            </a:pPr>
            <a:fld id="{11032FBA-D0FB-4964-A977-C278D7483659}"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3"/>
          <p:cNvSpPr>
            <a:spLocks noGrp="1"/>
          </p:cNvSpPr>
          <p:nvPr>
            <p:ph type="sldNum" sz="quarter" idx="10"/>
          </p:nvPr>
        </p:nvSpPr>
        <p:spPr/>
        <p:txBody>
          <a:bodyPr/>
          <a:lstStyle>
            <a:lvl1pPr>
              <a:defRPr/>
            </a:lvl1pPr>
          </a:lstStyle>
          <a:p>
            <a:fld id="{0AE7198F-E458-4A1F-A877-4B8431BDD25A}"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32048460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4B06CF01-FCA5-4D69-8195-63D775613EB8}"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1618485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Slide Number Placeholder 3"/>
          <p:cNvSpPr>
            <a:spLocks noGrp="1"/>
          </p:cNvSpPr>
          <p:nvPr>
            <p:ph type="sldNum" sz="quarter" idx="10"/>
          </p:nvPr>
        </p:nvSpPr>
        <p:spPr/>
        <p:txBody>
          <a:bodyPr/>
          <a:lstStyle>
            <a:lvl1pPr>
              <a:defRPr/>
            </a:lvl1pPr>
          </a:lstStyle>
          <a:p>
            <a:fld id="{8CCDB403-2BC4-49F3-9603-6C4FB8E1332F}"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19555644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p:txBody>
          <a:bodyPr/>
          <a:lstStyle>
            <a:lvl1pPr>
              <a:defRPr/>
            </a:lvl1pPr>
          </a:lstStyle>
          <a:p>
            <a:fld id="{2618C1B6-5A04-4FDA-8DE6-610591FDDD02}"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26958155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Slide Number Placeholder 6"/>
          <p:cNvSpPr>
            <a:spLocks noGrp="1"/>
          </p:cNvSpPr>
          <p:nvPr>
            <p:ph type="sldNum" sz="quarter" idx="10"/>
          </p:nvPr>
        </p:nvSpPr>
        <p:spPr/>
        <p:txBody>
          <a:bodyPr/>
          <a:lstStyle>
            <a:lvl1pPr>
              <a:defRPr/>
            </a:lvl1pPr>
          </a:lstStyle>
          <a:p>
            <a:fld id="{AA695024-DC3E-4AA4-96D9-D8A4B1121F6C}"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29463637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Slide Number Placeholder 2"/>
          <p:cNvSpPr>
            <a:spLocks noGrp="1"/>
          </p:cNvSpPr>
          <p:nvPr>
            <p:ph type="sldNum" sz="quarter" idx="10"/>
          </p:nvPr>
        </p:nvSpPr>
        <p:spPr/>
        <p:txBody>
          <a:bodyPr/>
          <a:lstStyle>
            <a:lvl1pPr>
              <a:defRPr/>
            </a:lvl1pPr>
          </a:lstStyle>
          <a:p>
            <a:fld id="{FB14C54A-86CF-4F51-949E-8B8DB8209A00}"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1752149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lvl1pPr>
              <a:defRPr/>
            </a:lvl1pPr>
          </a:lstStyle>
          <a:p>
            <a:fld id="{CFE92386-79DA-4606-A892-57E3B96371ED}"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217999098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35282E63-D0CC-4E71-9E78-5A41D0B89B3F}"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786319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B97365-EBCA-4027-87D5-99FC1D4DF0B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fld id="{A16874C4-7434-43B4-A71D-7E51FEEAAE11}"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Slide Number Placeholder 4"/>
          <p:cNvSpPr>
            <a:spLocks noGrp="1"/>
          </p:cNvSpPr>
          <p:nvPr>
            <p:ph type="sldNum" sz="quarter" idx="10"/>
          </p:nvPr>
        </p:nvSpPr>
        <p:spPr/>
        <p:txBody>
          <a:bodyPr/>
          <a:lstStyle>
            <a:lvl1pPr>
              <a:defRPr/>
            </a:lvl1pPr>
          </a:lstStyle>
          <a:p>
            <a:fld id="{8AEB23FA-2D23-484A-8E11-362BC5BB21B3}"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1556973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863FE1AF-2124-465F-A871-3D0E19649FA3}"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19517168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647700"/>
            <a:ext cx="2076450" cy="53721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47700"/>
            <a:ext cx="6076950" cy="53721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3"/>
          <p:cNvSpPr>
            <a:spLocks noGrp="1"/>
          </p:cNvSpPr>
          <p:nvPr>
            <p:ph type="sldNum" sz="quarter" idx="10"/>
          </p:nvPr>
        </p:nvSpPr>
        <p:spPr/>
        <p:txBody>
          <a:bodyPr/>
          <a:lstStyle>
            <a:lvl1pPr>
              <a:defRPr/>
            </a:lvl1pPr>
          </a:lstStyle>
          <a:p>
            <a:fld id="{2F6863DF-6B11-4E13-BD63-E27D3624C3F8}"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117676467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14600" y="647700"/>
            <a:ext cx="6477000" cy="4572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Slide Number Placeholder 4"/>
          <p:cNvSpPr>
            <a:spLocks noGrp="1"/>
          </p:cNvSpPr>
          <p:nvPr>
            <p:ph type="sldNum" sz="quarter" idx="10"/>
          </p:nvPr>
        </p:nvSpPr>
        <p:spPr>
          <a:xfrm>
            <a:off x="304800" y="6553200"/>
            <a:ext cx="1905000" cy="228600"/>
          </a:xfrm>
        </p:spPr>
        <p:txBody>
          <a:bodyPr/>
          <a:lstStyle>
            <a:lvl1pPr>
              <a:defRPr/>
            </a:lvl1pPr>
          </a:lstStyle>
          <a:p>
            <a:fld id="{DAD35736-170D-4D73-A0B8-A08C7A8877DA}" type="slidenum">
              <a:rPr lang="en-US">
                <a:solidFill>
                  <a:srgbClr val="FFFFFF"/>
                </a:solidFill>
              </a:rPr>
              <a:pPr/>
              <a:t>‹#›</a:t>
            </a:fld>
            <a:endParaRPr lang="en-US">
              <a:solidFill>
                <a:srgbClr val="FFFFFF"/>
              </a:solidFill>
              <a:latin typeface="Arial" charset="0"/>
            </a:endParaRPr>
          </a:p>
        </p:txBody>
      </p:sp>
    </p:spTree>
    <p:extLst>
      <p:ext uri="{BB962C8B-B14F-4D97-AF65-F5344CB8AC3E}">
        <p14:creationId xmlns:p14="http://schemas.microsoft.com/office/powerpoint/2010/main" val="38227433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CB97365-EBCA-4027-87D5-99FC1D4DF0BB}" type="datetimeFigureOut">
              <a:rPr lang="en-US" smtClean="0"/>
              <a:pPr/>
              <a:t>4/3/2013</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pPr>
              <a:defRPr/>
            </a:pPr>
            <a:fld id="{F0A0AAB3-998A-4483-9648-5E87A04D170E}" type="slidenum">
              <a:rPr lang="en-US" smtClean="0"/>
              <a:pPr>
                <a:defRPr/>
              </a:pPr>
              <a:t>‹#›</a:t>
            </a:fld>
            <a:endParaRPr lang="en-US">
              <a:latin typeface="Arial" charset="0"/>
            </a:endParaRPr>
          </a:p>
        </p:txBody>
      </p:sp>
    </p:spTree>
  </p:cSld>
  <p:clrMapOvr>
    <a:overrideClrMapping bg1="dk1" tx1="lt1" bg2="dk2" tx2="lt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CB97365-EBCA-4027-87D5-99FC1D4DF0BB}"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defRPr/>
            </a:pPr>
            <a:fld id="{CCD6F255-45B7-4916-89B1-218CBF2F4E6C}"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smtClean="0"/>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CB97365-EBCA-4027-87D5-99FC1D4DF0BB}" type="datetimeFigureOut">
              <a:rPr lang="en-US" smtClean="0"/>
              <a:pPr/>
              <a:t>4/3/2013</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pPr>
              <a:defRPr/>
            </a:pPr>
            <a:fld id="{F92DB8D1-D763-4E73-93CA-4FD3BF487B3A}"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CB97365-EBCA-4027-87D5-99FC1D4DF0BB}" type="datetimeFigureOut">
              <a:rPr lang="en-US" smtClean="0"/>
              <a:pPr/>
              <a:t>4/3/2013</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pPr>
              <a:defRPr/>
            </a:pPr>
            <a:fld id="{0A53A560-929B-4297-B0EC-C3D27CAB8626}"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97365-EBCA-4027-87D5-99FC1D4DF0BB}" type="datetimeFigureOut">
              <a:rPr lang="en-US" smtClean="0"/>
              <a:pPr/>
              <a:t>4/3/2013</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pPr>
              <a:defRPr/>
            </a:pPr>
            <a:fld id="{B5916F61-C12F-4424-AA6F-3B872A319141}" type="slidenum">
              <a:rPr lang="en-US" smtClean="0"/>
              <a:pPr>
                <a:defRPr/>
              </a:pPr>
              <a:t>‹#›</a:t>
            </a:fld>
            <a:endParaRPr lang="en-US">
              <a:latin typeface="Arial" charset="0"/>
            </a:endParaRPr>
          </a:p>
        </p:txBody>
      </p:sp>
    </p:spTree>
  </p:cSld>
  <p:clrMapOvr>
    <a:masterClrMapping/>
  </p:clrMapOvr>
  <p:transition spd="med">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smtClean="0"/>
              <a:t>Click to edit Master title style</a:t>
            </a:r>
            <a:endParaRPr kumimoji="0" lang="en-US"/>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CB97365-EBCA-4027-87D5-99FC1D4DF0BB}" type="datetimeFigureOut">
              <a:rPr lang="en-US" smtClean="0"/>
              <a:pPr/>
              <a:t>4/3/2013</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pPr>
              <a:defRPr/>
            </a:pPr>
            <a:fld id="{E53632C9-DF5E-410D-A39F-2EF8CC01C813}" type="slidenum">
              <a:rPr lang="en-US" smtClean="0"/>
              <a:pPr>
                <a:defRPr/>
              </a:pPr>
              <a:t>‹#›</a:t>
            </a:fld>
            <a:endParaRPr lang="en-US">
              <a:latin typeface="Arial" charset="0"/>
            </a:endParaRPr>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transition spd="med">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7CB97365-EBCA-4027-87D5-99FC1D4DF0BB}" type="datetimeFigureOut">
              <a:rPr lang="en-US" smtClean="0"/>
              <a:pPr/>
              <a:t>4/3/2013</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kumimoji="0" lang="en-US"/>
          </a:p>
        </p:txBody>
      </p:sp>
      <p:sp>
        <p:nvSpPr>
          <p:cNvPr id="7" name="Slide Number Placeholder 6"/>
          <p:cNvSpPr>
            <a:spLocks noGrp="1"/>
          </p:cNvSpPr>
          <p:nvPr>
            <p:ph type="sldNum" sz="quarter" idx="12"/>
          </p:nvPr>
        </p:nvSpPr>
        <p:spPr>
          <a:xfrm>
            <a:off x="8339328" y="1170432"/>
            <a:ext cx="733864" cy="201168"/>
          </a:xfrm>
        </p:spPr>
        <p:txBody>
          <a:bodyPr/>
          <a:lstStyle/>
          <a:p>
            <a:pPr>
              <a:defRPr/>
            </a:pPr>
            <a:fld id="{EAE4A95D-27F7-426C-90AD-5B9E7D81A030}" type="slidenum">
              <a:rPr lang="en-US" smtClean="0"/>
              <a:pPr>
                <a:defRPr/>
              </a:pPr>
              <a:t>‹#›</a:t>
            </a:fld>
            <a:endParaRPr lang="en-US">
              <a:latin typeface="Arial" charset="0"/>
            </a:endParaRPr>
          </a:p>
        </p:txBody>
      </p:sp>
    </p:spTree>
  </p:cSld>
  <p:clrMapOvr>
    <a:overrideClrMapping bg1="lt1" tx1="dk1" bg2="lt2" tx2="dk2" accent1="accent1" accent2="accent2" accent3="accent3" accent4="accent4" accent5="accent5" accent6="accent6" hlink="hlink" folHlink="folHlink"/>
  </p:clrMapOvr>
  <p:transition spd="med">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7CB97365-EBCA-4027-87D5-99FC1D4DF0BB}" type="datetimeFigureOut">
              <a:rPr lang="en-US" smtClean="0"/>
              <a:pPr/>
              <a:t>4/3/2013</a:t>
            </a:fld>
            <a:endParaRPr lang="en-US">
              <a:solidFill>
                <a:schemeClr val="tx1">
                  <a:shade val="50000"/>
                </a:schemeClr>
              </a:solidFill>
            </a:endParaRPr>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kumimoji="0" lang="en-US">
              <a:solidFill>
                <a:schemeClr val="tx1">
                  <a:shade val="50000"/>
                </a:schemeClr>
              </a:solidFill>
            </a:endParaRPr>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defRPr/>
            </a:pPr>
            <a:fld id="{C480B774-7F9E-4C82-9AC5-5B2EE7701865}"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ransition spd="med">
    <p:fade/>
  </p:transition>
  <p:timing>
    <p:tnLst>
      <p:par>
        <p:cTn id="1" dur="indefinite" restart="never" nodeType="tmRoot"/>
      </p:par>
    </p:tnLst>
  </p:timing>
  <p:hf hdr="0" ftr="0" dt="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411" name="Picture 11"/>
          <p:cNvPicPr>
            <a:picLocks noChangeAspect="1" noChangeArrowheads="1"/>
          </p:cNvPicPr>
          <p:nvPr userDrawn="1"/>
        </p:nvPicPr>
        <p:blipFill>
          <a:blip r:embed="rId14"/>
          <a:srcRect/>
          <a:stretch>
            <a:fillRect/>
          </a:stretch>
        </p:blipFill>
        <p:spPr bwMode="auto">
          <a:xfrm>
            <a:off x="0" y="0"/>
            <a:ext cx="9144000" cy="6858000"/>
          </a:xfrm>
          <a:prstGeom prst="rect">
            <a:avLst/>
          </a:prstGeom>
          <a:noFill/>
          <a:ln w="9525">
            <a:noFill/>
            <a:miter lim="800000"/>
            <a:headEnd/>
            <a:tailEnd/>
          </a:ln>
          <a:effectLst/>
        </p:spPr>
      </p:pic>
      <p:sp>
        <p:nvSpPr>
          <p:cNvPr id="102403" name="Rectangle 3"/>
          <p:cNvSpPr>
            <a:spLocks noGrp="1" noChangeArrowheads="1"/>
          </p:cNvSpPr>
          <p:nvPr>
            <p:ph type="title"/>
          </p:nvPr>
        </p:nvSpPr>
        <p:spPr bwMode="auto">
          <a:xfrm>
            <a:off x="2514600" y="647700"/>
            <a:ext cx="6477000" cy="457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spAutoFit/>
          </a:bodyPr>
          <a:lstStyle/>
          <a:p>
            <a:pPr lvl="0"/>
            <a:r>
              <a:rPr lang="en-US" smtClean="0"/>
              <a:t>Click to edit Master title style</a:t>
            </a:r>
          </a:p>
        </p:txBody>
      </p:sp>
      <p:sp>
        <p:nvSpPr>
          <p:cNvPr id="102404" name="Rectangle 4"/>
          <p:cNvSpPr>
            <a:spLocks noGrp="1" noChangeArrowheads="1"/>
          </p:cNvSpPr>
          <p:nvPr>
            <p:ph type="body" idx="1"/>
          </p:nvPr>
        </p:nvSpPr>
        <p:spPr bwMode="auto">
          <a:xfrm>
            <a:off x="685800" y="19050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05" name="Rectangle 5"/>
          <p:cNvSpPr>
            <a:spLocks noGrp="1" noChangeArrowheads="1"/>
          </p:cNvSpPr>
          <p:nvPr>
            <p:ph type="sldNum" sz="quarter" idx="4"/>
          </p:nvPr>
        </p:nvSpPr>
        <p:spPr bwMode="auto">
          <a:xfrm>
            <a:off x="304800" y="6553200"/>
            <a:ext cx="1905000" cy="22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1">
                <a:solidFill>
                  <a:schemeClr val="bg1"/>
                </a:solidFill>
                <a:latin typeface="+mn-lt"/>
                <a:ea typeface="+mn-ea"/>
              </a:defRPr>
            </a:lvl1pPr>
          </a:lstStyle>
          <a:p>
            <a:fld id="{937CA3D4-43EA-478C-A14E-A12CB5F0CE61}" type="slidenum">
              <a:rPr lang="en-US" smtClean="0">
                <a:solidFill>
                  <a:srgbClr val="FFFFFF"/>
                </a:solidFill>
              </a:rPr>
              <a:pPr/>
              <a:t>‹#›</a:t>
            </a:fld>
            <a:endParaRPr lang="en-US" smtClean="0">
              <a:solidFill>
                <a:srgbClr val="FFFFFF"/>
              </a:solidFill>
            </a:endParaRPr>
          </a:p>
        </p:txBody>
      </p:sp>
    </p:spTree>
    <p:extLst>
      <p:ext uri="{BB962C8B-B14F-4D97-AF65-F5344CB8AC3E}">
        <p14:creationId xmlns:p14="http://schemas.microsoft.com/office/powerpoint/2010/main" val="1779380557"/>
      </p:ext>
    </p:extLst>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 id="2147483912" r:id="rId12"/>
  </p:sldLayoutIdLst>
  <p:hf hdr="0" ftr="0" dt="0"/>
  <p:txStyles>
    <p:titleStyle>
      <a:lvl1pPr algn="r" rtl="0" fontAlgn="base">
        <a:spcBef>
          <a:spcPct val="0"/>
        </a:spcBef>
        <a:spcAft>
          <a:spcPct val="0"/>
        </a:spcAft>
        <a:defRPr sz="2400">
          <a:solidFill>
            <a:schemeClr val="bg1"/>
          </a:solidFill>
          <a:latin typeface="+mj-lt"/>
          <a:ea typeface="+mj-ea"/>
          <a:cs typeface="+mj-cs"/>
        </a:defRPr>
      </a:lvl1pPr>
      <a:lvl2pPr algn="r" rtl="0" fontAlgn="base">
        <a:spcBef>
          <a:spcPct val="0"/>
        </a:spcBef>
        <a:spcAft>
          <a:spcPct val="0"/>
        </a:spcAft>
        <a:defRPr sz="2400">
          <a:solidFill>
            <a:schemeClr val="bg1"/>
          </a:solidFill>
          <a:latin typeface="Helvetica" pitchFamily="34" charset="0"/>
          <a:ea typeface="ＭＳ Ｐゴシック" pitchFamily="-32" charset="-128"/>
        </a:defRPr>
      </a:lvl2pPr>
      <a:lvl3pPr algn="r" rtl="0" fontAlgn="base">
        <a:spcBef>
          <a:spcPct val="0"/>
        </a:spcBef>
        <a:spcAft>
          <a:spcPct val="0"/>
        </a:spcAft>
        <a:defRPr sz="2400">
          <a:solidFill>
            <a:schemeClr val="bg1"/>
          </a:solidFill>
          <a:latin typeface="Helvetica" pitchFamily="34" charset="0"/>
          <a:ea typeface="ＭＳ Ｐゴシック" pitchFamily="-32" charset="-128"/>
        </a:defRPr>
      </a:lvl3pPr>
      <a:lvl4pPr algn="r" rtl="0" fontAlgn="base">
        <a:spcBef>
          <a:spcPct val="0"/>
        </a:spcBef>
        <a:spcAft>
          <a:spcPct val="0"/>
        </a:spcAft>
        <a:defRPr sz="2400">
          <a:solidFill>
            <a:schemeClr val="bg1"/>
          </a:solidFill>
          <a:latin typeface="Helvetica" pitchFamily="34" charset="0"/>
          <a:ea typeface="ＭＳ Ｐゴシック" pitchFamily="-32" charset="-128"/>
        </a:defRPr>
      </a:lvl4pPr>
      <a:lvl5pPr algn="r" rtl="0" fontAlgn="base">
        <a:spcBef>
          <a:spcPct val="0"/>
        </a:spcBef>
        <a:spcAft>
          <a:spcPct val="0"/>
        </a:spcAft>
        <a:defRPr sz="2400">
          <a:solidFill>
            <a:schemeClr val="bg1"/>
          </a:solidFill>
          <a:latin typeface="Helvetica" pitchFamily="34" charset="0"/>
          <a:ea typeface="ＭＳ Ｐゴシック" pitchFamily="-32" charset="-128"/>
        </a:defRPr>
      </a:lvl5pPr>
      <a:lvl6pPr marL="457200" algn="r" rtl="0" fontAlgn="base">
        <a:spcBef>
          <a:spcPct val="0"/>
        </a:spcBef>
        <a:spcAft>
          <a:spcPct val="0"/>
        </a:spcAft>
        <a:defRPr sz="2400">
          <a:solidFill>
            <a:schemeClr val="bg1"/>
          </a:solidFill>
          <a:latin typeface="Helvetica" pitchFamily="34" charset="0"/>
          <a:ea typeface="ＭＳ Ｐゴシック" pitchFamily="-32" charset="-128"/>
        </a:defRPr>
      </a:lvl6pPr>
      <a:lvl7pPr marL="914400" algn="r" rtl="0" fontAlgn="base">
        <a:spcBef>
          <a:spcPct val="0"/>
        </a:spcBef>
        <a:spcAft>
          <a:spcPct val="0"/>
        </a:spcAft>
        <a:defRPr sz="2400">
          <a:solidFill>
            <a:schemeClr val="bg1"/>
          </a:solidFill>
          <a:latin typeface="Helvetica" pitchFamily="34" charset="0"/>
          <a:ea typeface="ＭＳ Ｐゴシック" pitchFamily="-32" charset="-128"/>
        </a:defRPr>
      </a:lvl7pPr>
      <a:lvl8pPr marL="1371600" algn="r" rtl="0" fontAlgn="base">
        <a:spcBef>
          <a:spcPct val="0"/>
        </a:spcBef>
        <a:spcAft>
          <a:spcPct val="0"/>
        </a:spcAft>
        <a:defRPr sz="2400">
          <a:solidFill>
            <a:schemeClr val="bg1"/>
          </a:solidFill>
          <a:latin typeface="Helvetica" pitchFamily="34" charset="0"/>
          <a:ea typeface="ＭＳ Ｐゴシック" pitchFamily="-32" charset="-128"/>
        </a:defRPr>
      </a:lvl8pPr>
      <a:lvl9pPr marL="1828800" algn="r" rtl="0" fontAlgn="base">
        <a:spcBef>
          <a:spcPct val="0"/>
        </a:spcBef>
        <a:spcAft>
          <a:spcPct val="0"/>
        </a:spcAft>
        <a:defRPr sz="2400">
          <a:solidFill>
            <a:schemeClr val="bg1"/>
          </a:solidFill>
          <a:latin typeface="Helvetica" pitchFamily="34" charset="0"/>
          <a:ea typeface="ＭＳ Ｐゴシック" pitchFamily="-32" charset="-128"/>
        </a:defRPr>
      </a:lvl9pPr>
    </p:titleStyle>
    <p:bodyStyle>
      <a:lvl1pPr marL="342900" indent="-342900" algn="l" rtl="0" fontAlgn="base">
        <a:spcBef>
          <a:spcPct val="20000"/>
        </a:spcBef>
        <a:spcAft>
          <a:spcPct val="0"/>
        </a:spcAft>
        <a:buChar char="•"/>
        <a:defRPr sz="2800">
          <a:solidFill>
            <a:srgbClr val="FF9900"/>
          </a:solidFill>
          <a:latin typeface="+mn-lt"/>
          <a:ea typeface="+mn-ea"/>
          <a:cs typeface="+mn-cs"/>
        </a:defRPr>
      </a:lvl1pPr>
      <a:lvl2pPr marL="742950" indent="-285750" algn="l" rtl="0" fontAlgn="base">
        <a:spcBef>
          <a:spcPct val="20000"/>
        </a:spcBef>
        <a:spcAft>
          <a:spcPct val="0"/>
        </a:spcAft>
        <a:buChar char="–"/>
        <a:defRPr sz="2400">
          <a:solidFill>
            <a:srgbClr val="529DBE"/>
          </a:solidFill>
          <a:latin typeface="+mn-lt"/>
          <a:ea typeface="+mn-ea"/>
        </a:defRPr>
      </a:lvl2pPr>
      <a:lvl3pPr marL="1085850" indent="-228600" algn="l" rtl="0" fontAlgn="base">
        <a:spcBef>
          <a:spcPct val="20000"/>
        </a:spcBef>
        <a:spcAft>
          <a:spcPct val="0"/>
        </a:spcAft>
        <a:buChar char="•"/>
        <a:defRPr sz="2000">
          <a:solidFill>
            <a:srgbClr val="529DBE"/>
          </a:solidFill>
          <a:latin typeface="+mn-lt"/>
          <a:ea typeface="+mn-ea"/>
        </a:defRPr>
      </a:lvl3pPr>
      <a:lvl4pPr marL="1428750" indent="-228600" algn="l" rtl="0" fontAlgn="base">
        <a:spcBef>
          <a:spcPct val="20000"/>
        </a:spcBef>
        <a:spcAft>
          <a:spcPct val="0"/>
        </a:spcAft>
        <a:buChar char="–"/>
        <a:defRPr>
          <a:solidFill>
            <a:srgbClr val="529DBE"/>
          </a:solidFill>
          <a:latin typeface="+mn-lt"/>
          <a:ea typeface="+mn-ea"/>
        </a:defRPr>
      </a:lvl4pPr>
      <a:lvl5pPr marL="1771650" indent="-228600" algn="l" rtl="0" fontAlgn="base">
        <a:spcBef>
          <a:spcPct val="20000"/>
        </a:spcBef>
        <a:spcAft>
          <a:spcPct val="0"/>
        </a:spcAft>
        <a:buChar char="»"/>
        <a:defRPr>
          <a:solidFill>
            <a:srgbClr val="529DBE"/>
          </a:solidFill>
          <a:latin typeface="+mn-lt"/>
          <a:ea typeface="+mn-ea"/>
        </a:defRPr>
      </a:lvl5pPr>
      <a:lvl6pPr marL="2228850" indent="-228600" algn="l" rtl="0" fontAlgn="base">
        <a:spcBef>
          <a:spcPct val="20000"/>
        </a:spcBef>
        <a:spcAft>
          <a:spcPct val="0"/>
        </a:spcAft>
        <a:buChar char="»"/>
        <a:defRPr>
          <a:solidFill>
            <a:srgbClr val="529DBE"/>
          </a:solidFill>
          <a:latin typeface="+mn-lt"/>
          <a:ea typeface="+mn-ea"/>
        </a:defRPr>
      </a:lvl6pPr>
      <a:lvl7pPr marL="2686050" indent="-228600" algn="l" rtl="0" fontAlgn="base">
        <a:spcBef>
          <a:spcPct val="20000"/>
        </a:spcBef>
        <a:spcAft>
          <a:spcPct val="0"/>
        </a:spcAft>
        <a:buChar char="»"/>
        <a:defRPr>
          <a:solidFill>
            <a:srgbClr val="529DBE"/>
          </a:solidFill>
          <a:latin typeface="+mn-lt"/>
          <a:ea typeface="+mn-ea"/>
        </a:defRPr>
      </a:lvl7pPr>
      <a:lvl8pPr marL="3143250" indent="-228600" algn="l" rtl="0" fontAlgn="base">
        <a:spcBef>
          <a:spcPct val="20000"/>
        </a:spcBef>
        <a:spcAft>
          <a:spcPct val="0"/>
        </a:spcAft>
        <a:buChar char="»"/>
        <a:defRPr>
          <a:solidFill>
            <a:srgbClr val="529DBE"/>
          </a:solidFill>
          <a:latin typeface="+mn-lt"/>
          <a:ea typeface="+mn-ea"/>
        </a:defRPr>
      </a:lvl8pPr>
      <a:lvl9pPr marL="3600450" indent="-228600" algn="l" rtl="0" fontAlgn="base">
        <a:spcBef>
          <a:spcPct val="20000"/>
        </a:spcBef>
        <a:spcAft>
          <a:spcPct val="0"/>
        </a:spcAft>
        <a:buChar char="»"/>
        <a:defRPr>
          <a:solidFill>
            <a:srgbClr val="529DBE"/>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5"/>
          <p:cNvPicPr>
            <a:picLocks noChangeAspect="1" noChangeArrowheads="1"/>
          </p:cNvPicPr>
          <p:nvPr/>
        </p:nvPicPr>
        <p:blipFill>
          <a:blip r:embed="rId3" cstate="print"/>
          <a:srcRect/>
          <a:stretch>
            <a:fillRect/>
          </a:stretch>
        </p:blipFill>
        <p:spPr bwMode="auto">
          <a:xfrm>
            <a:off x="0" y="0"/>
            <a:ext cx="9144000" cy="6858000"/>
          </a:xfrm>
          <a:prstGeom prst="rect">
            <a:avLst/>
          </a:prstGeom>
          <a:noFill/>
          <a:ln w="9525">
            <a:noFill/>
            <a:miter lim="800000"/>
            <a:headEnd/>
            <a:tailEnd/>
          </a:ln>
        </p:spPr>
      </p:pic>
      <p:sp>
        <p:nvSpPr>
          <p:cNvPr id="13314" name="Slide Number Placeholder 3"/>
          <p:cNvSpPr>
            <a:spLocks noGrp="1"/>
          </p:cNvSpPr>
          <p:nvPr>
            <p:ph type="sldNum" sz="quarter" idx="12"/>
          </p:nvPr>
        </p:nvSpPr>
        <p:spPr>
          <a:noFill/>
        </p:spPr>
        <p:txBody>
          <a:bodyPr/>
          <a:lstStyle/>
          <a:p>
            <a:fld id="{7F1987C9-69CE-40E2-B51F-BE9F792A49CE}" type="slidenum">
              <a:rPr lang="en-US"/>
              <a:pPr/>
              <a:t>1</a:t>
            </a:fld>
            <a:endParaRPr lang="en-US">
              <a:latin typeface="Arial" charset="0"/>
            </a:endParaRPr>
          </a:p>
        </p:txBody>
      </p:sp>
      <p:sp>
        <p:nvSpPr>
          <p:cNvPr id="4" name="TextBox 3"/>
          <p:cNvSpPr txBox="1"/>
          <p:nvPr/>
        </p:nvSpPr>
        <p:spPr>
          <a:xfrm>
            <a:off x="0" y="4876799"/>
            <a:ext cx="9144000" cy="954107"/>
          </a:xfrm>
          <a:prstGeom prst="rect">
            <a:avLst/>
          </a:prstGeom>
          <a:noFill/>
        </p:spPr>
        <p:txBody>
          <a:bodyPr wrap="square" rtlCol="0">
            <a:spAutoFit/>
          </a:bodyPr>
          <a:lstStyle/>
          <a:p>
            <a:pPr algn="ctr"/>
            <a:r>
              <a:rPr lang="en-US" sz="2800" dirty="0" smtClean="0"/>
              <a:t>Fidelity Bonds</a:t>
            </a:r>
            <a:endParaRPr lang="en-US" sz="2800" dirty="0"/>
          </a:p>
          <a:p>
            <a:pPr algn="ctr"/>
            <a:r>
              <a:rPr lang="en-US" sz="2800" dirty="0" smtClean="0"/>
              <a:t>Thursday, April 4, 2013</a:t>
            </a:r>
          </a:p>
        </p:txBody>
      </p:sp>
    </p:spTree>
  </p:cSld>
  <p:clrMapOvr>
    <a:masterClrMapping/>
  </p:clrMapOvr>
  <p:transition spd="med">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endParaRPr lang="en-US" dirty="0"/>
          </a:p>
        </p:txBody>
      </p:sp>
      <p:sp>
        <p:nvSpPr>
          <p:cNvPr id="9" name="Content Placeholder 8"/>
          <p:cNvSpPr>
            <a:spLocks noGrp="1"/>
          </p:cNvSpPr>
          <p:nvPr>
            <p:ph idx="1"/>
          </p:nvPr>
        </p:nvSpPr>
        <p:spPr>
          <a:xfrm>
            <a:off x="685800" y="1676400"/>
            <a:ext cx="7772400" cy="4419600"/>
          </a:xfrm>
        </p:spPr>
        <p:txBody>
          <a:bodyPr/>
          <a:lstStyle/>
          <a:p>
            <a:pPr marL="0" indent="0">
              <a:buNone/>
            </a:pPr>
            <a:r>
              <a:rPr lang="en-US" sz="2400" dirty="0"/>
              <a:t>A small non profit discovered money missing from a deposit. </a:t>
            </a:r>
            <a:r>
              <a:rPr lang="en-US" sz="2400" dirty="0" smtClean="0"/>
              <a:t>The suspected </a:t>
            </a:r>
            <a:r>
              <a:rPr lang="en-US" sz="2400" dirty="0"/>
              <a:t>employee was solely responsible for collecting, verifying </a:t>
            </a:r>
            <a:r>
              <a:rPr lang="en-US" sz="2400" dirty="0" smtClean="0"/>
              <a:t>and totaling </a:t>
            </a:r>
            <a:r>
              <a:rPr lang="en-US" sz="2400" dirty="0"/>
              <a:t>receipts on a daily basis. The </a:t>
            </a:r>
            <a:r>
              <a:rPr lang="en-US" sz="2400" dirty="0" smtClean="0"/>
              <a:t>same employee </a:t>
            </a:r>
            <a:r>
              <a:rPr lang="en-US" sz="2400" dirty="0"/>
              <a:t>was </a:t>
            </a:r>
            <a:r>
              <a:rPr lang="en-US" sz="2400" dirty="0" smtClean="0"/>
              <a:t>responsible for </a:t>
            </a:r>
            <a:r>
              <a:rPr lang="en-US" sz="2400" dirty="0"/>
              <a:t>depositing the funds in the bank. The </a:t>
            </a:r>
            <a:r>
              <a:rPr lang="en-US" sz="2400" dirty="0" smtClean="0"/>
              <a:t>organization had </a:t>
            </a:r>
            <a:r>
              <a:rPr lang="en-US" sz="2400" dirty="0"/>
              <a:t>no way of </a:t>
            </a:r>
            <a:r>
              <a:rPr lang="en-US" sz="2400" dirty="0" smtClean="0"/>
              <a:t>verifying accuracy</a:t>
            </a:r>
            <a:r>
              <a:rPr lang="en-US" sz="2400" dirty="0"/>
              <a:t>. The suspected employee was questioned and admitted to </a:t>
            </a:r>
            <a:r>
              <a:rPr lang="en-US" sz="2400" dirty="0" smtClean="0"/>
              <a:t>the theft </a:t>
            </a:r>
            <a:r>
              <a:rPr lang="en-US" sz="2400" dirty="0"/>
              <a:t>of funds. Further investigation revealed that money had been </a:t>
            </a:r>
            <a:r>
              <a:rPr lang="en-US" sz="2400" dirty="0" smtClean="0"/>
              <a:t>stolen for </a:t>
            </a:r>
            <a:r>
              <a:rPr lang="en-US" sz="2400" dirty="0"/>
              <a:t>at least four years</a:t>
            </a:r>
            <a:r>
              <a:rPr lang="en-US" sz="2400" dirty="0" smtClean="0"/>
              <a:t>.</a:t>
            </a:r>
          </a:p>
          <a:p>
            <a:pPr marL="0" indent="0">
              <a:buNone/>
            </a:pPr>
            <a:endParaRPr lang="en-US" sz="2400" dirty="0" smtClean="0"/>
          </a:p>
          <a:p>
            <a:pPr marL="0" indent="0" algn="ctr">
              <a:buNone/>
            </a:pPr>
            <a:r>
              <a:rPr lang="en-US" sz="2400" dirty="0" smtClean="0"/>
              <a:t>What could you have been done to prevent this?</a:t>
            </a:r>
          </a:p>
          <a:p>
            <a:pPr marL="0" indent="0">
              <a:buNone/>
            </a:pPr>
            <a:endParaRPr lang="en-US" sz="1800" dirty="0"/>
          </a:p>
          <a:p>
            <a:pPr marL="0" indent="0">
              <a:buNone/>
            </a:pPr>
            <a:endParaRPr lang="en-US" sz="1800" dirty="0"/>
          </a:p>
          <a:p>
            <a:pPr marL="0" indent="0">
              <a:buNone/>
            </a:pPr>
            <a:endParaRPr lang="en-US" sz="1400" dirty="0"/>
          </a:p>
        </p:txBody>
      </p:sp>
      <p:sp>
        <p:nvSpPr>
          <p:cNvPr id="7" name="Slide Number Placeholder 6"/>
          <p:cNvSpPr>
            <a:spLocks noGrp="1"/>
          </p:cNvSpPr>
          <p:nvPr>
            <p:ph type="sldNum" sz="quarter" idx="10"/>
          </p:nvPr>
        </p:nvSpPr>
        <p:spPr/>
        <p:txBody>
          <a:bodyPr/>
          <a:lstStyle/>
          <a:p>
            <a:fld id="{AA695024-DC3E-4AA4-96D9-D8A4B1121F6C}" type="slidenum">
              <a:rPr lang="en-US" smtClean="0">
                <a:solidFill>
                  <a:srgbClr val="FFFFFF"/>
                </a:solidFill>
              </a:rPr>
              <a:pPr/>
              <a:t>2</a:t>
            </a:fld>
            <a:endParaRPr lang="en-US">
              <a:solidFill>
                <a:srgbClr val="FFFFFF"/>
              </a:solidFill>
              <a:latin typeface="Arial" charset="0"/>
            </a:endParaRPr>
          </a:p>
        </p:txBody>
      </p:sp>
    </p:spTree>
    <p:extLst>
      <p:ext uri="{BB962C8B-B14F-4D97-AF65-F5344CB8AC3E}">
        <p14:creationId xmlns:p14="http://schemas.microsoft.com/office/powerpoint/2010/main" val="19257556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2400" dirty="0"/>
              <a:t>An employee of an affordable housing complex embezzled money by depositing collected rent into his personal checking account. The tenants usually paid the rent in cash or with a money order. The theft was reported to the police and the District Attorney pursued legal action. The claim was paid and the court ordered restitution</a:t>
            </a:r>
            <a:r>
              <a:rPr lang="en-US" sz="2400" dirty="0" smtClean="0"/>
              <a:t>.</a:t>
            </a:r>
          </a:p>
          <a:p>
            <a:pPr marL="0" indent="0">
              <a:buNone/>
            </a:pPr>
            <a:endParaRPr lang="en-US" sz="2400" dirty="0"/>
          </a:p>
          <a:p>
            <a:pPr marL="0" indent="0" algn="ctr">
              <a:buNone/>
            </a:pPr>
            <a:r>
              <a:rPr lang="en-US" sz="2400" dirty="0"/>
              <a:t>What could you have been done to prevent this?</a:t>
            </a:r>
          </a:p>
          <a:p>
            <a:pPr marL="0" indent="0">
              <a:buNone/>
            </a:pPr>
            <a:endParaRPr lang="en-US" dirty="0"/>
          </a:p>
          <a:p>
            <a:endParaRPr lang="en-US" dirty="0"/>
          </a:p>
        </p:txBody>
      </p:sp>
      <p:sp>
        <p:nvSpPr>
          <p:cNvPr id="4" name="Slide Number Placeholder 3"/>
          <p:cNvSpPr>
            <a:spLocks noGrp="1"/>
          </p:cNvSpPr>
          <p:nvPr>
            <p:ph type="sldNum" sz="quarter" idx="10"/>
          </p:nvPr>
        </p:nvSpPr>
        <p:spPr/>
        <p:txBody>
          <a:bodyPr/>
          <a:lstStyle/>
          <a:p>
            <a:fld id="{4B06CF01-FCA5-4D69-8195-63D775613EB8}" type="slidenum">
              <a:rPr lang="en-US" smtClean="0">
                <a:solidFill>
                  <a:srgbClr val="FFFFFF"/>
                </a:solidFill>
              </a:rPr>
              <a:pPr/>
              <a:t>3</a:t>
            </a:fld>
            <a:endParaRPr lang="en-US">
              <a:solidFill>
                <a:srgbClr val="FFFFFF"/>
              </a:solidFill>
              <a:latin typeface="Arial" charset="0"/>
            </a:endParaRPr>
          </a:p>
        </p:txBody>
      </p:sp>
    </p:spTree>
    <p:extLst>
      <p:ext uri="{BB962C8B-B14F-4D97-AF65-F5344CB8AC3E}">
        <p14:creationId xmlns:p14="http://schemas.microsoft.com/office/powerpoint/2010/main" val="2082925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p:txBody>
          <a:bodyPr/>
          <a:lstStyle/>
          <a:p>
            <a:fld id="{1372000E-5DDF-440E-95F6-9EE85599C05F}" type="slidenum">
              <a:rPr lang="en-US">
                <a:solidFill>
                  <a:srgbClr val="FFFFFF"/>
                </a:solidFill>
              </a:rPr>
              <a:pPr/>
              <a:t>4</a:t>
            </a:fld>
            <a:endParaRPr lang="en-US">
              <a:solidFill>
                <a:srgbClr val="FFFFFF"/>
              </a:solidFill>
              <a:latin typeface="Arial" charset="0"/>
            </a:endParaRPr>
          </a:p>
        </p:txBody>
      </p:sp>
      <p:sp>
        <p:nvSpPr>
          <p:cNvPr id="198658" name="Rectangle 2"/>
          <p:cNvSpPr>
            <a:spLocks noGrp="1" noChangeArrowheads="1"/>
          </p:cNvSpPr>
          <p:nvPr>
            <p:ph type="title"/>
          </p:nvPr>
        </p:nvSpPr>
        <p:spPr/>
        <p:txBody>
          <a:bodyPr/>
          <a:lstStyle/>
          <a:p>
            <a:r>
              <a:rPr lang="en-US" dirty="0" smtClean="0">
                <a:latin typeface="Arial" pitchFamily="34" charset="0"/>
                <a:cs typeface="Arial" pitchFamily="34" charset="0"/>
              </a:rPr>
              <a:t>Agenda</a:t>
            </a:r>
            <a:endParaRPr lang="en-US" dirty="0">
              <a:latin typeface="Arial" pitchFamily="34" charset="0"/>
              <a:cs typeface="Arial" pitchFamily="34" charset="0"/>
            </a:endParaRPr>
          </a:p>
        </p:txBody>
      </p:sp>
      <p:sp>
        <p:nvSpPr>
          <p:cNvPr id="198660" name="Rectangle 4"/>
          <p:cNvSpPr>
            <a:spLocks noGrp="1" noChangeArrowheads="1"/>
          </p:cNvSpPr>
          <p:nvPr>
            <p:ph type="body" idx="1"/>
          </p:nvPr>
        </p:nvSpPr>
        <p:spPr>
          <a:xfrm>
            <a:off x="381000" y="1600200"/>
            <a:ext cx="8458200" cy="3810000"/>
          </a:xfrm>
          <a:noFill/>
          <a:ln/>
        </p:spPr>
        <p:txBody>
          <a:bodyPr/>
          <a:lstStyle/>
          <a:p>
            <a:pPr marL="0" indent="0">
              <a:lnSpc>
                <a:spcPct val="80000"/>
              </a:lnSpc>
              <a:buNone/>
            </a:pPr>
            <a:endParaRPr lang="en-US" sz="2400" b="1" dirty="0" smtClean="0">
              <a:latin typeface="Arial" charset="0"/>
            </a:endParaRPr>
          </a:p>
          <a:p>
            <a:pPr marL="742950" marR="0" lvl="1" indent="-342900" algn="l" defTabSz="914400" rtl="0" eaLnBrk="1" fontAlgn="base" latinLnBrk="0" hangingPunct="1">
              <a:lnSpc>
                <a:spcPct val="80000"/>
              </a:lnSpc>
              <a:spcBef>
                <a:spcPct val="20000"/>
              </a:spcBef>
              <a:spcAft>
                <a:spcPct val="0"/>
              </a:spcAft>
              <a:buClrTx/>
              <a:buSzTx/>
              <a:buFontTx/>
              <a:buChar char="–"/>
              <a:tabLst/>
              <a:defRPr/>
            </a:pPr>
            <a:r>
              <a:rPr lang="en-US" dirty="0">
                <a:solidFill>
                  <a:srgbClr val="FF9900"/>
                </a:solidFill>
                <a:cs typeface="+mn-cs"/>
              </a:rPr>
              <a:t>Scenarios</a:t>
            </a:r>
          </a:p>
          <a:p>
            <a:pPr marL="742950" marR="0" lvl="1" indent="-342900" algn="l" defTabSz="914400" rtl="0" eaLnBrk="1" fontAlgn="base" latinLnBrk="0" hangingPunct="1">
              <a:lnSpc>
                <a:spcPct val="80000"/>
              </a:lnSpc>
              <a:spcBef>
                <a:spcPct val="20000"/>
              </a:spcBef>
              <a:spcAft>
                <a:spcPct val="0"/>
              </a:spcAft>
              <a:buClrTx/>
              <a:buSzTx/>
              <a:buFontTx/>
              <a:buChar char="–"/>
              <a:tabLst/>
              <a:defRPr/>
            </a:pPr>
            <a:endParaRPr lang="en-US" dirty="0">
              <a:solidFill>
                <a:srgbClr val="FF9900"/>
              </a:solidFill>
              <a:cs typeface="+mn-cs"/>
            </a:endParaRPr>
          </a:p>
          <a:p>
            <a:pPr lvl="1" indent="-342900">
              <a:lnSpc>
                <a:spcPct val="80000"/>
              </a:lnSpc>
            </a:pPr>
            <a:r>
              <a:rPr lang="en-US" dirty="0">
                <a:solidFill>
                  <a:srgbClr val="FF9900"/>
                </a:solidFill>
                <a:cs typeface="+mn-cs"/>
              </a:rPr>
              <a:t>Requirements per the Terms and Conditions</a:t>
            </a:r>
          </a:p>
          <a:p>
            <a:pPr lvl="1" indent="-342900">
              <a:lnSpc>
                <a:spcPct val="80000"/>
              </a:lnSpc>
            </a:pPr>
            <a:endParaRPr lang="en-US" dirty="0">
              <a:solidFill>
                <a:srgbClr val="FF9900"/>
              </a:solidFill>
              <a:cs typeface="+mn-cs"/>
            </a:endParaRPr>
          </a:p>
          <a:p>
            <a:pPr lvl="1" indent="-342900">
              <a:lnSpc>
                <a:spcPct val="80000"/>
              </a:lnSpc>
            </a:pPr>
            <a:r>
              <a:rPr lang="en-US" dirty="0">
                <a:solidFill>
                  <a:srgbClr val="FF9900"/>
                </a:solidFill>
                <a:cs typeface="+mn-cs"/>
              </a:rPr>
              <a:t>Defining Fidelity Bonds</a:t>
            </a:r>
          </a:p>
          <a:p>
            <a:pPr lvl="1" indent="-342900">
              <a:lnSpc>
                <a:spcPct val="80000"/>
              </a:lnSpc>
            </a:pPr>
            <a:endParaRPr lang="en-US" dirty="0">
              <a:solidFill>
                <a:srgbClr val="FF9900"/>
              </a:solidFill>
              <a:cs typeface="+mn-cs"/>
            </a:endParaRPr>
          </a:p>
          <a:p>
            <a:pPr lvl="1" indent="-342900">
              <a:lnSpc>
                <a:spcPct val="80000"/>
              </a:lnSpc>
            </a:pPr>
            <a:r>
              <a:rPr lang="en-US" dirty="0">
                <a:solidFill>
                  <a:srgbClr val="FF9900"/>
                </a:solidFill>
                <a:cs typeface="+mn-cs"/>
              </a:rPr>
              <a:t>Fidelity Bonds vs. Directors and Officers Coverage</a:t>
            </a:r>
          </a:p>
          <a:p>
            <a:pPr lvl="1" indent="-342900">
              <a:lnSpc>
                <a:spcPct val="80000"/>
              </a:lnSpc>
            </a:pPr>
            <a:endParaRPr lang="en-US" dirty="0">
              <a:solidFill>
                <a:srgbClr val="FF9900"/>
              </a:solidFill>
              <a:cs typeface="+mn-cs"/>
            </a:endParaRPr>
          </a:p>
          <a:p>
            <a:pPr lvl="1" indent="-342900">
              <a:lnSpc>
                <a:spcPct val="80000"/>
              </a:lnSpc>
            </a:pPr>
            <a:r>
              <a:rPr lang="en-US" dirty="0">
                <a:solidFill>
                  <a:srgbClr val="FF9900"/>
                </a:solidFill>
                <a:cs typeface="+mn-cs"/>
              </a:rPr>
              <a:t>Documentation Submission</a:t>
            </a:r>
          </a:p>
          <a:p>
            <a:pPr marL="0" indent="0">
              <a:lnSpc>
                <a:spcPct val="80000"/>
              </a:lnSpc>
              <a:buNone/>
            </a:pPr>
            <a:endParaRPr lang="en-US" sz="2000" dirty="0">
              <a:latin typeface="Arial" charset="0"/>
            </a:endParaRPr>
          </a:p>
          <a:p>
            <a:pPr>
              <a:lnSpc>
                <a:spcPct val="80000"/>
              </a:lnSpc>
              <a:buFontTx/>
              <a:buNone/>
            </a:pPr>
            <a:endParaRPr lang="en-US" sz="1400" i="1" dirty="0">
              <a:latin typeface="Arial" charset="0"/>
            </a:endParaRPr>
          </a:p>
        </p:txBody>
      </p:sp>
    </p:spTree>
    <p:extLst>
      <p:ext uri="{BB962C8B-B14F-4D97-AF65-F5344CB8AC3E}">
        <p14:creationId xmlns:p14="http://schemas.microsoft.com/office/powerpoint/2010/main" val="519242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Terms and Conditions</a:t>
            </a:r>
            <a:endParaRPr lang="en-US" dirty="0"/>
          </a:p>
        </p:txBody>
      </p:sp>
      <p:sp>
        <p:nvSpPr>
          <p:cNvPr id="3" name="Content Placeholder 2"/>
          <p:cNvSpPr>
            <a:spLocks noGrp="1"/>
          </p:cNvSpPr>
          <p:nvPr>
            <p:ph idx="1"/>
          </p:nvPr>
        </p:nvSpPr>
        <p:spPr>
          <a:xfrm>
            <a:off x="457200" y="1524000"/>
            <a:ext cx="8001000" cy="4800600"/>
          </a:xfrm>
        </p:spPr>
        <p:txBody>
          <a:bodyPr/>
          <a:lstStyle/>
          <a:p>
            <a:pPr marL="0" indent="0">
              <a:buNone/>
            </a:pPr>
            <a:r>
              <a:rPr lang="en-US" sz="1400" dirty="0"/>
              <a:t>The Sub-Grantee, unless it is an Institution of Higher Education or State/ Local Government </a:t>
            </a:r>
            <a:r>
              <a:rPr lang="en-US" sz="1400" dirty="0" smtClean="0"/>
              <a:t>Agency, shall </a:t>
            </a:r>
            <a:r>
              <a:rPr lang="en-US" sz="1400" dirty="0"/>
              <a:t>obtain a </a:t>
            </a:r>
            <a:r>
              <a:rPr lang="en-US" sz="1400" b="1" dirty="0" smtClean="0"/>
              <a:t>Fidelity Bond </a:t>
            </a:r>
            <a:r>
              <a:rPr lang="en-US" sz="1400" b="1" dirty="0"/>
              <a:t>equal to or greater than the grant award amount</a:t>
            </a:r>
            <a:r>
              <a:rPr lang="en-US" sz="1400" dirty="0"/>
              <a:t>. If the </a:t>
            </a:r>
            <a:r>
              <a:rPr lang="en-US" sz="1400" dirty="0" smtClean="0"/>
              <a:t>Sub-Grantee’s current </a:t>
            </a:r>
            <a:r>
              <a:rPr lang="en-US" sz="1400" dirty="0"/>
              <a:t>coverage is lower than the </a:t>
            </a:r>
            <a:r>
              <a:rPr lang="en-US" sz="1400" dirty="0" smtClean="0"/>
              <a:t>grant amount</a:t>
            </a:r>
            <a:r>
              <a:rPr lang="en-US" sz="1400" dirty="0"/>
              <a:t>, the Sub-Grantee shall amend the coverage to </a:t>
            </a:r>
            <a:r>
              <a:rPr lang="en-US" sz="1400" dirty="0" smtClean="0"/>
              <a:t>reflect the </a:t>
            </a:r>
            <a:r>
              <a:rPr lang="en-US" sz="1400" dirty="0"/>
              <a:t>grant amount. In addition, </a:t>
            </a:r>
            <a:r>
              <a:rPr lang="en-US" sz="1400" b="1" dirty="0"/>
              <a:t>OneStar Foundation shall be named as a third party loss payee</a:t>
            </a:r>
            <a:r>
              <a:rPr lang="en-US" sz="1400" dirty="0"/>
              <a:t>.</a:t>
            </a:r>
          </a:p>
          <a:p>
            <a:pPr marL="0" indent="0">
              <a:buNone/>
            </a:pPr>
            <a:r>
              <a:rPr lang="en-US" sz="1400" dirty="0"/>
              <a:t> </a:t>
            </a:r>
          </a:p>
          <a:p>
            <a:pPr marL="0" indent="0">
              <a:buNone/>
            </a:pPr>
            <a:r>
              <a:rPr lang="en-US" sz="1400" dirty="0"/>
              <a:t>17.8.1 The Sub-Grantee receiving the Grant Award is the party insured. This insurance shall cover </a:t>
            </a:r>
            <a:r>
              <a:rPr lang="en-US" sz="1400" dirty="0" smtClean="0"/>
              <a:t>the </a:t>
            </a:r>
            <a:r>
              <a:rPr lang="en-US" sz="1400" b="1" dirty="0" smtClean="0"/>
              <a:t>dishonest </a:t>
            </a:r>
            <a:r>
              <a:rPr lang="en-US" sz="1400" b="1" dirty="0"/>
              <a:t>acts of all employees, volunteers, officers and directors</a:t>
            </a:r>
            <a:r>
              <a:rPr lang="en-US" sz="1400" dirty="0"/>
              <a:t>.</a:t>
            </a:r>
          </a:p>
          <a:p>
            <a:pPr marL="0" indent="0">
              <a:buNone/>
            </a:pPr>
            <a:r>
              <a:rPr lang="en-US" sz="1400" dirty="0"/>
              <a:t> </a:t>
            </a:r>
          </a:p>
          <a:p>
            <a:pPr marL="0" indent="0">
              <a:buNone/>
            </a:pPr>
            <a:r>
              <a:rPr lang="en-US" sz="1400" dirty="0"/>
              <a:t>17.8.2 Sub-Grantee may obtain the necessary Bond through their general liability carrier, a </a:t>
            </a:r>
            <a:r>
              <a:rPr lang="en-US" sz="1400" dirty="0" smtClean="0"/>
              <a:t>major casualty </a:t>
            </a:r>
            <a:r>
              <a:rPr lang="en-US" sz="1400" dirty="0"/>
              <a:t>insurance carrier, or a bonds specialty company.</a:t>
            </a:r>
          </a:p>
          <a:p>
            <a:pPr marL="0" indent="0">
              <a:buNone/>
            </a:pPr>
            <a:r>
              <a:rPr lang="en-US" sz="1400" dirty="0"/>
              <a:t> </a:t>
            </a:r>
          </a:p>
          <a:p>
            <a:pPr marL="0" indent="0">
              <a:buNone/>
            </a:pPr>
            <a:r>
              <a:rPr lang="en-US" sz="1400" dirty="0"/>
              <a:t>17.9 The Sub-Grantee shall keep bond insurance current from the </a:t>
            </a:r>
            <a:r>
              <a:rPr lang="en-US" sz="1400" b="1" dirty="0"/>
              <a:t>start date of the budget period to </a:t>
            </a:r>
            <a:r>
              <a:rPr lang="en-US" sz="1400" b="1" dirty="0" smtClean="0"/>
              <a:t>six months </a:t>
            </a:r>
            <a:r>
              <a:rPr lang="en-US" sz="1400" b="1" dirty="0"/>
              <a:t>after the date of final reimbursement</a:t>
            </a:r>
            <a:r>
              <a:rPr lang="en-US" sz="1400" b="1" dirty="0" smtClean="0"/>
              <a:t>.</a:t>
            </a:r>
          </a:p>
          <a:p>
            <a:pPr marL="0" indent="0">
              <a:buNone/>
            </a:pPr>
            <a:endParaRPr lang="en-US" sz="1400" b="1" dirty="0"/>
          </a:p>
          <a:p>
            <a:pPr marL="0" indent="0">
              <a:buNone/>
            </a:pPr>
            <a:r>
              <a:rPr lang="en-US" sz="1400" dirty="0" smtClean="0"/>
              <a:t>17.10 </a:t>
            </a:r>
            <a:r>
              <a:rPr lang="en-US" sz="1400" dirty="0"/>
              <a:t>The Sub-Grantee may request total waiver or reduction of the amount of fidelity bond by submitting a written statement that is determined to be satisfactory to the Commission from an independent certified public accountant that certifies the reduced bond amount as being appropriate and sufficient bond to provide coverage for the total amount of funds administered by Sub-Grantee and also appropriate to the internal controls in place by </a:t>
            </a:r>
            <a:r>
              <a:rPr lang="en-US" sz="1400" dirty="0" smtClean="0"/>
              <a:t>Sub-Grantee.</a:t>
            </a:r>
            <a:endParaRPr lang="en-US" sz="1400" dirty="0"/>
          </a:p>
        </p:txBody>
      </p:sp>
      <p:sp>
        <p:nvSpPr>
          <p:cNvPr id="4" name="Slide Number Placeholder 3"/>
          <p:cNvSpPr>
            <a:spLocks noGrp="1"/>
          </p:cNvSpPr>
          <p:nvPr>
            <p:ph type="sldNum" sz="quarter" idx="10"/>
          </p:nvPr>
        </p:nvSpPr>
        <p:spPr/>
        <p:txBody>
          <a:bodyPr/>
          <a:lstStyle/>
          <a:p>
            <a:fld id="{4B06CF01-FCA5-4D69-8195-63D775613EB8}" type="slidenum">
              <a:rPr lang="en-US" smtClean="0">
                <a:solidFill>
                  <a:srgbClr val="FFFFFF"/>
                </a:solidFill>
              </a:rPr>
              <a:pPr/>
              <a:t>5</a:t>
            </a:fld>
            <a:endParaRPr lang="en-US">
              <a:solidFill>
                <a:srgbClr val="FFFFFF"/>
              </a:solidFill>
              <a:latin typeface="Arial" charset="0"/>
            </a:endParaRPr>
          </a:p>
        </p:txBody>
      </p:sp>
    </p:spTree>
    <p:extLst>
      <p:ext uri="{BB962C8B-B14F-4D97-AF65-F5344CB8AC3E}">
        <p14:creationId xmlns:p14="http://schemas.microsoft.com/office/powerpoint/2010/main" val="1462510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fidelity bonds?</a:t>
            </a:r>
            <a:endParaRPr lang="en-US" dirty="0"/>
          </a:p>
        </p:txBody>
      </p:sp>
      <p:sp>
        <p:nvSpPr>
          <p:cNvPr id="3" name="Content Placeholder 2"/>
          <p:cNvSpPr>
            <a:spLocks noGrp="1"/>
          </p:cNvSpPr>
          <p:nvPr>
            <p:ph idx="1"/>
          </p:nvPr>
        </p:nvSpPr>
        <p:spPr>
          <a:xfrm>
            <a:off x="685800" y="1600200"/>
            <a:ext cx="7772400" cy="4419600"/>
          </a:xfrm>
        </p:spPr>
        <p:txBody>
          <a:bodyPr anchor="ctr"/>
          <a:lstStyle/>
          <a:p>
            <a:pPr marL="0" indent="0" algn="ctr">
              <a:buNone/>
            </a:pPr>
            <a:r>
              <a:rPr lang="en-US" dirty="0"/>
              <a:t>A </a:t>
            </a:r>
            <a:r>
              <a:rPr lang="en-US" b="1" dirty="0"/>
              <a:t>fidelity bond</a:t>
            </a:r>
            <a:r>
              <a:rPr lang="en-US" dirty="0"/>
              <a:t> is a form </a:t>
            </a:r>
            <a:r>
              <a:rPr lang="en-US" dirty="0" smtClean="0"/>
              <a:t>of insurance </a:t>
            </a:r>
            <a:r>
              <a:rPr lang="en-US" dirty="0"/>
              <a:t>protection that covers policyholders for losses that they incur as a result </a:t>
            </a:r>
            <a:r>
              <a:rPr lang="en-US" dirty="0" smtClean="0"/>
              <a:t>of fraudulent </a:t>
            </a:r>
            <a:r>
              <a:rPr lang="en-US" dirty="0"/>
              <a:t>acts by specified individuals. It usually insures a </a:t>
            </a:r>
            <a:r>
              <a:rPr lang="en-US" dirty="0" smtClean="0"/>
              <a:t>business for </a:t>
            </a:r>
            <a:r>
              <a:rPr lang="en-US" dirty="0"/>
              <a:t>losses caused by the </a:t>
            </a:r>
            <a:r>
              <a:rPr lang="en-US" dirty="0" smtClean="0"/>
              <a:t>dishonest </a:t>
            </a:r>
            <a:r>
              <a:rPr lang="en-US" dirty="0"/>
              <a:t>acts of its employees.</a:t>
            </a:r>
          </a:p>
          <a:p>
            <a:endParaRPr lang="en-US" dirty="0"/>
          </a:p>
        </p:txBody>
      </p:sp>
      <p:sp>
        <p:nvSpPr>
          <p:cNvPr id="4" name="Slide Number Placeholder 3"/>
          <p:cNvSpPr>
            <a:spLocks noGrp="1"/>
          </p:cNvSpPr>
          <p:nvPr>
            <p:ph type="sldNum" sz="quarter" idx="10"/>
          </p:nvPr>
        </p:nvSpPr>
        <p:spPr/>
        <p:txBody>
          <a:bodyPr/>
          <a:lstStyle/>
          <a:p>
            <a:fld id="{4B06CF01-FCA5-4D69-8195-63D775613EB8}" type="slidenum">
              <a:rPr lang="en-US" smtClean="0">
                <a:solidFill>
                  <a:srgbClr val="FFFFFF"/>
                </a:solidFill>
              </a:rPr>
              <a:pPr/>
              <a:t>6</a:t>
            </a:fld>
            <a:endParaRPr lang="en-US">
              <a:solidFill>
                <a:srgbClr val="FFFFFF"/>
              </a:solidFill>
              <a:latin typeface="Arial" charset="0"/>
            </a:endParaRPr>
          </a:p>
        </p:txBody>
      </p:sp>
    </p:spTree>
    <p:extLst>
      <p:ext uri="{BB962C8B-B14F-4D97-AF65-F5344CB8AC3E}">
        <p14:creationId xmlns:p14="http://schemas.microsoft.com/office/powerpoint/2010/main" val="4052118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615305"/>
            <a:ext cx="8229600" cy="461665"/>
          </a:xfrm>
        </p:spPr>
        <p:txBody>
          <a:bodyPr/>
          <a:lstStyle/>
          <a:p>
            <a:r>
              <a:rPr lang="en-US" dirty="0" smtClean="0"/>
              <a:t>Fidelity Bonds vs. D&amp;O Insurance</a:t>
            </a:r>
            <a:endParaRPr lang="en-US" dirty="0"/>
          </a:p>
        </p:txBody>
      </p:sp>
      <p:sp>
        <p:nvSpPr>
          <p:cNvPr id="6" name="Text Placeholder 5"/>
          <p:cNvSpPr>
            <a:spLocks noGrp="1"/>
          </p:cNvSpPr>
          <p:nvPr>
            <p:ph type="body" idx="1"/>
          </p:nvPr>
        </p:nvSpPr>
        <p:spPr/>
        <p:txBody>
          <a:bodyPr/>
          <a:lstStyle/>
          <a:p>
            <a:r>
              <a:rPr lang="en-US" dirty="0" smtClean="0"/>
              <a:t>Fidelity Bonds</a:t>
            </a:r>
            <a:endParaRPr lang="en-US" dirty="0"/>
          </a:p>
        </p:txBody>
      </p:sp>
      <p:sp>
        <p:nvSpPr>
          <p:cNvPr id="7" name="Content Placeholder 6"/>
          <p:cNvSpPr>
            <a:spLocks noGrp="1"/>
          </p:cNvSpPr>
          <p:nvPr>
            <p:ph sz="half" idx="2"/>
          </p:nvPr>
        </p:nvSpPr>
        <p:spPr>
          <a:xfrm>
            <a:off x="457200" y="2174875"/>
            <a:ext cx="3810000" cy="3951288"/>
          </a:xfrm>
        </p:spPr>
        <p:txBody>
          <a:bodyPr/>
          <a:lstStyle/>
          <a:p>
            <a:r>
              <a:rPr lang="en-US" sz="2000" dirty="0"/>
              <a:t>Covers employee </a:t>
            </a:r>
            <a:r>
              <a:rPr lang="en-US" sz="2000" dirty="0" smtClean="0"/>
              <a:t>dishonesty</a:t>
            </a:r>
          </a:p>
          <a:p>
            <a:endParaRPr lang="en-US" sz="2000" dirty="0"/>
          </a:p>
          <a:p>
            <a:r>
              <a:rPr lang="en-US" sz="2000" dirty="0" smtClean="0"/>
              <a:t>Evidence of Insurance</a:t>
            </a:r>
          </a:p>
          <a:p>
            <a:pPr marL="0" indent="0">
              <a:buNone/>
            </a:pPr>
            <a:endParaRPr lang="en-US" sz="2000" dirty="0" smtClean="0"/>
          </a:p>
          <a:p>
            <a:r>
              <a:rPr lang="en-US" sz="2000" dirty="0" smtClean="0"/>
              <a:t>Includes the name of the third-party loss payee</a:t>
            </a:r>
            <a:endParaRPr lang="en-US" sz="2000" dirty="0"/>
          </a:p>
        </p:txBody>
      </p:sp>
      <p:sp>
        <p:nvSpPr>
          <p:cNvPr id="8" name="Text Placeholder 7"/>
          <p:cNvSpPr>
            <a:spLocks noGrp="1"/>
          </p:cNvSpPr>
          <p:nvPr>
            <p:ph type="body" sz="quarter" idx="3"/>
          </p:nvPr>
        </p:nvSpPr>
        <p:spPr/>
        <p:txBody>
          <a:bodyPr/>
          <a:lstStyle/>
          <a:p>
            <a:r>
              <a:rPr lang="en-US" dirty="0" smtClean="0"/>
              <a:t>Directors and Officers Ins.</a:t>
            </a:r>
            <a:endParaRPr lang="en-US" dirty="0"/>
          </a:p>
        </p:txBody>
      </p:sp>
      <p:sp>
        <p:nvSpPr>
          <p:cNvPr id="9" name="Content Placeholder 8"/>
          <p:cNvSpPr>
            <a:spLocks noGrp="1"/>
          </p:cNvSpPr>
          <p:nvPr>
            <p:ph sz="quarter" idx="4"/>
          </p:nvPr>
        </p:nvSpPr>
        <p:spPr>
          <a:xfrm>
            <a:off x="4876800" y="2174875"/>
            <a:ext cx="3810000" cy="3951288"/>
          </a:xfrm>
        </p:spPr>
        <p:txBody>
          <a:bodyPr/>
          <a:lstStyle/>
          <a:p>
            <a:r>
              <a:rPr lang="en-US" sz="2000" dirty="0"/>
              <a:t>Covers mismanagement by directors and </a:t>
            </a:r>
            <a:r>
              <a:rPr lang="en-US" sz="2000" dirty="0" smtClean="0"/>
              <a:t>officers</a:t>
            </a:r>
          </a:p>
          <a:p>
            <a:endParaRPr lang="en-US" sz="2000" dirty="0"/>
          </a:p>
          <a:p>
            <a:r>
              <a:rPr lang="en-US" sz="2000" dirty="0" smtClean="0"/>
              <a:t>Certificate of Insurance</a:t>
            </a:r>
          </a:p>
          <a:p>
            <a:pPr marL="0" indent="0">
              <a:buNone/>
            </a:pPr>
            <a:endParaRPr lang="en-US" sz="2000" dirty="0" smtClean="0"/>
          </a:p>
          <a:p>
            <a:r>
              <a:rPr lang="en-US" sz="2000" dirty="0" smtClean="0"/>
              <a:t>Does not name a specific payee (provides more general coverage)</a:t>
            </a:r>
            <a:endParaRPr lang="en-US" sz="2000" dirty="0"/>
          </a:p>
        </p:txBody>
      </p:sp>
      <p:sp>
        <p:nvSpPr>
          <p:cNvPr id="4" name="Slide Number Placeholder 3"/>
          <p:cNvSpPr>
            <a:spLocks noGrp="1"/>
          </p:cNvSpPr>
          <p:nvPr>
            <p:ph type="sldNum" sz="quarter" idx="10"/>
          </p:nvPr>
        </p:nvSpPr>
        <p:spPr/>
        <p:txBody>
          <a:bodyPr/>
          <a:lstStyle/>
          <a:p>
            <a:fld id="{4B06CF01-FCA5-4D69-8195-63D775613EB8}" type="slidenum">
              <a:rPr lang="en-US" smtClean="0">
                <a:solidFill>
                  <a:srgbClr val="FFFFFF"/>
                </a:solidFill>
              </a:rPr>
              <a:pPr/>
              <a:t>7</a:t>
            </a:fld>
            <a:endParaRPr lang="en-US">
              <a:solidFill>
                <a:srgbClr val="FFFFFF"/>
              </a:solidFill>
              <a:latin typeface="Arial" charset="0"/>
            </a:endParaRPr>
          </a:p>
        </p:txBody>
      </p:sp>
    </p:spTree>
    <p:extLst>
      <p:ext uri="{BB962C8B-B14F-4D97-AF65-F5344CB8AC3E}">
        <p14:creationId xmlns:p14="http://schemas.microsoft.com/office/powerpoint/2010/main" val="386182212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Documentation Submission Timeline</a:t>
            </a:r>
            <a:endParaRPr lang="en-US" dirty="0"/>
          </a:p>
        </p:txBody>
      </p:sp>
      <p:sp>
        <p:nvSpPr>
          <p:cNvPr id="3" name="Content Placeholder 2"/>
          <p:cNvSpPr>
            <a:spLocks noGrp="1"/>
          </p:cNvSpPr>
          <p:nvPr>
            <p:ph idx="1"/>
          </p:nvPr>
        </p:nvSpPr>
        <p:spPr/>
        <p:txBody>
          <a:bodyPr/>
          <a:lstStyle/>
          <a:p>
            <a:r>
              <a:rPr lang="en-US" sz="2600" dirty="0" smtClean="0"/>
              <a:t>Submit current coverage</a:t>
            </a:r>
          </a:p>
          <a:p>
            <a:pPr lvl="1"/>
            <a:r>
              <a:rPr lang="en-US" sz="2200" dirty="0" smtClean="0"/>
              <a:t>Tuesday, April 30</a:t>
            </a:r>
            <a:r>
              <a:rPr lang="en-US" sz="2200" baseline="30000" dirty="0" smtClean="0"/>
              <a:t>th</a:t>
            </a:r>
            <a:endParaRPr lang="en-US" sz="2200" dirty="0" smtClean="0"/>
          </a:p>
          <a:p>
            <a:r>
              <a:rPr lang="en-US" sz="2600" dirty="0" smtClean="0"/>
              <a:t>OneStar will review and give feedback</a:t>
            </a:r>
          </a:p>
          <a:p>
            <a:pPr lvl="1"/>
            <a:r>
              <a:rPr lang="en-US" sz="2200" dirty="0" smtClean="0"/>
              <a:t>Friday, May 31</a:t>
            </a:r>
            <a:r>
              <a:rPr lang="en-US" sz="2200" baseline="30000" dirty="0" smtClean="0"/>
              <a:t>st</a:t>
            </a:r>
            <a:r>
              <a:rPr lang="en-US" sz="2200" dirty="0" smtClean="0"/>
              <a:t> </a:t>
            </a:r>
          </a:p>
          <a:p>
            <a:r>
              <a:rPr lang="en-US" sz="2600" dirty="0"/>
              <a:t>S</a:t>
            </a:r>
            <a:r>
              <a:rPr lang="en-US" sz="2600" dirty="0" smtClean="0"/>
              <a:t>ubmission of </a:t>
            </a:r>
            <a:r>
              <a:rPr lang="en-US" sz="2600" u="sng" dirty="0" smtClean="0"/>
              <a:t>adequate</a:t>
            </a:r>
            <a:r>
              <a:rPr lang="en-US" sz="2600" dirty="0" smtClean="0"/>
              <a:t> coverage along with the other fiscal readiness/start-up review items</a:t>
            </a:r>
          </a:p>
          <a:p>
            <a:pPr lvl="1"/>
            <a:r>
              <a:rPr lang="en-US" sz="2200" dirty="0" smtClean="0"/>
              <a:t>Late June**</a:t>
            </a:r>
          </a:p>
          <a:p>
            <a:endParaRPr lang="en-US" sz="2600" dirty="0" smtClean="0"/>
          </a:p>
          <a:p>
            <a:pPr marL="0" indent="0" algn="ctr">
              <a:buNone/>
            </a:pPr>
            <a:r>
              <a:rPr lang="en-US" sz="2000" i="1" dirty="0" smtClean="0"/>
              <a:t>Stay tuned for official timeline.</a:t>
            </a:r>
            <a:endParaRPr lang="en-US" sz="2000" i="1" dirty="0"/>
          </a:p>
        </p:txBody>
      </p:sp>
      <p:sp>
        <p:nvSpPr>
          <p:cNvPr id="4" name="Slide Number Placeholder 3"/>
          <p:cNvSpPr>
            <a:spLocks noGrp="1"/>
          </p:cNvSpPr>
          <p:nvPr>
            <p:ph type="sldNum" sz="quarter" idx="10"/>
          </p:nvPr>
        </p:nvSpPr>
        <p:spPr/>
        <p:txBody>
          <a:bodyPr/>
          <a:lstStyle/>
          <a:p>
            <a:fld id="{4B06CF01-FCA5-4D69-8195-63D775613EB8}" type="slidenum">
              <a:rPr lang="en-US" smtClean="0">
                <a:solidFill>
                  <a:srgbClr val="FFFFFF"/>
                </a:solidFill>
              </a:rPr>
              <a:pPr/>
              <a:t>8</a:t>
            </a:fld>
            <a:endParaRPr lang="en-US">
              <a:solidFill>
                <a:srgbClr val="FFFFFF"/>
              </a:solidFill>
              <a:latin typeface="Arial" charset="0"/>
            </a:endParaRPr>
          </a:p>
        </p:txBody>
      </p:sp>
    </p:spTree>
    <p:extLst>
      <p:ext uri="{BB962C8B-B14F-4D97-AF65-F5344CB8AC3E}">
        <p14:creationId xmlns:p14="http://schemas.microsoft.com/office/powerpoint/2010/main" val="374227116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1_osf">
  <a:themeElements>
    <a:clrScheme name="osf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sf">
      <a:majorFont>
        <a:latin typeface="Helvetica"/>
        <a:ea typeface="ＭＳ Ｐゴシック"/>
        <a:cs typeface=""/>
      </a:majorFont>
      <a:minorFont>
        <a:latin typeface="Helvetic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sf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sf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sf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sf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sf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sf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sf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sf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sf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sf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sf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sf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Module</Template>
  <TotalTime>1197</TotalTime>
  <Words>978</Words>
  <Application>Microsoft Office PowerPoint</Application>
  <PresentationFormat>On-screen Show (4:3)</PresentationFormat>
  <Paragraphs>97</Paragraphs>
  <Slides>8</Slides>
  <Notes>8</Notes>
  <HiddenSlides>0</HiddenSlides>
  <MMClips>0</MMClips>
  <ScaleCrop>false</ScaleCrop>
  <HeadingPairs>
    <vt:vector size="4" baseType="variant">
      <vt:variant>
        <vt:lpstr>Theme</vt:lpstr>
      </vt:variant>
      <vt:variant>
        <vt:i4>2</vt:i4>
      </vt:variant>
      <vt:variant>
        <vt:lpstr>Slide Titles</vt:lpstr>
      </vt:variant>
      <vt:variant>
        <vt:i4>8</vt:i4>
      </vt:variant>
    </vt:vector>
  </HeadingPairs>
  <TitlesOfParts>
    <vt:vector size="10" baseType="lpstr">
      <vt:lpstr>Module</vt:lpstr>
      <vt:lpstr>1_osf</vt:lpstr>
      <vt:lpstr>PowerPoint Presentation</vt:lpstr>
      <vt:lpstr>PowerPoint Presentation</vt:lpstr>
      <vt:lpstr>PowerPoint Presentation</vt:lpstr>
      <vt:lpstr>Agenda</vt:lpstr>
      <vt:lpstr>Terms and Conditions</vt:lpstr>
      <vt:lpstr>What are fidelity bonds?</vt:lpstr>
      <vt:lpstr>Fidelity Bonds vs. D&amp;O Insurance</vt:lpstr>
      <vt:lpstr>Documentation Submission Timeline</vt:lpstr>
    </vt:vector>
  </TitlesOfParts>
  <Company>Indiana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Helen</dc:creator>
  <cp:lastModifiedBy>Chris Riley</cp:lastModifiedBy>
  <cp:revision>184</cp:revision>
  <cp:lastPrinted>2013-04-03T22:23:05Z</cp:lastPrinted>
  <dcterms:created xsi:type="dcterms:W3CDTF">2010-06-22T16:15:45Z</dcterms:created>
  <dcterms:modified xsi:type="dcterms:W3CDTF">2013-04-03T22:23:30Z</dcterms:modified>
</cp:coreProperties>
</file>