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61" r:id="rId2"/>
    <p:sldId id="320" r:id="rId3"/>
    <p:sldId id="413" r:id="rId4"/>
    <p:sldId id="415" r:id="rId5"/>
    <p:sldId id="416" r:id="rId6"/>
    <p:sldId id="417" r:id="rId7"/>
    <p:sldId id="418" r:id="rId8"/>
    <p:sldId id="419" r:id="rId9"/>
    <p:sldId id="41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DBE"/>
    <a:srgbClr val="FF9900"/>
    <a:srgbClr val="00FF00"/>
    <a:srgbClr val="D94BBB"/>
    <a:srgbClr val="412BC3"/>
    <a:srgbClr val="3DF9F0"/>
    <a:srgbClr val="FFFF66"/>
    <a:srgbClr val="F06510"/>
    <a:srgbClr val="3EE65A"/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61400" autoAdjust="0"/>
  </p:normalViewPr>
  <p:slideViewPr>
    <p:cSldViewPr>
      <p:cViewPr varScale="1">
        <p:scale>
          <a:sx n="54" d="100"/>
          <a:sy n="54" d="100"/>
        </p:scale>
        <p:origin x="216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321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fld id="{E6BB33B1-C168-4A21-BD36-A51A034B1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7" rIns="91435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</a:defRPr>
            </a:lvl1pPr>
          </a:lstStyle>
          <a:p>
            <a:pPr>
              <a:defRPr/>
            </a:pPr>
            <a:fld id="{21C3D1FC-F570-43B4-88B8-9B4F5D23D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81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19B1F-FA33-4556-A08B-EA4E9C2CF103}" type="slidenum">
              <a:rPr lang="en-US" smtClean="0">
                <a:ea typeface="ＭＳ Ｐゴシック" pitchFamily="-32" charset="-128"/>
              </a:rPr>
              <a:pPr/>
              <a:t>1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551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2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Miranda</a:t>
            </a:r>
          </a:p>
          <a:p>
            <a:r>
              <a:rPr lang="en-US" dirty="0" smtClean="0"/>
              <a:t>Poll grantees – who receives</a:t>
            </a:r>
            <a:r>
              <a:rPr lang="en-US" baseline="0" dirty="0" smtClean="0"/>
              <a:t> in-kind donations?  Who uses it as match?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60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3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Miranda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02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4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Miranda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Who:</a:t>
            </a:r>
          </a:p>
          <a:p>
            <a:pPr eaLnBrk="1" hangingPunct="1"/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§200.96   Third-party in-kind contributions.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Third-party in-kind contributions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means the value of non-cash contributions (i.e., property or services) that—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(a) Benefit a federally assisted project or program; and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(b) Are contributed by non-Federal third parties, without charge, to a non-Federal entity under a Federal award.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ie</a:t>
            </a:r>
            <a:r>
              <a:rPr lang="en-US" dirty="0" smtClean="0"/>
              <a:t>: external partners,</a:t>
            </a:r>
            <a:r>
              <a:rPr lang="en-US" baseline="0" dirty="0" smtClean="0"/>
              <a:t> private donors, corporations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What, discuss what it is not: cash</a:t>
            </a:r>
            <a:r>
              <a:rPr lang="en-US" baseline="0" dirty="0" smtClean="0"/>
              <a:t> expenses, employee time from another department.</a:t>
            </a:r>
          </a:p>
          <a:p>
            <a:pPr eaLnBrk="1" hangingPunct="1"/>
            <a:endParaRPr lang="en-US" baseline="0" dirty="0" smtClean="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1200" dirty="0" smtClean="0"/>
              <a:t>Value of non-cash contributions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1200" dirty="0" smtClean="0"/>
              <a:t>May be in the form of real property, equipment, supplies, services, and other expendable property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055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5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Miranda</a:t>
            </a:r>
          </a:p>
          <a:p>
            <a:pPr eaLnBrk="1" hangingPunct="1"/>
            <a:r>
              <a:rPr lang="en-US" dirty="0" smtClean="0"/>
              <a:t>Share CNCS sample in-kind form</a:t>
            </a:r>
          </a:p>
        </p:txBody>
      </p:sp>
    </p:spTree>
    <p:extLst>
      <p:ext uri="{BB962C8B-B14F-4D97-AF65-F5344CB8AC3E}">
        <p14:creationId xmlns:p14="http://schemas.microsoft.com/office/powerpoint/2010/main" val="4247152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6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200" dirty="0" smtClean="0">
                <a:latin typeface="Arial" pitchFamily="34" charset="0"/>
              </a:rPr>
              <a:t>Mary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200" dirty="0" smtClean="0">
                <a:latin typeface="Arial" pitchFamily="34" charset="0"/>
              </a:rPr>
              <a:t>Are </a:t>
            </a:r>
            <a:r>
              <a:rPr lang="en-US" sz="2200" u="sng" dirty="0" smtClean="0">
                <a:latin typeface="Arial" pitchFamily="34" charset="0"/>
              </a:rPr>
              <a:t>verifiable</a:t>
            </a:r>
            <a:r>
              <a:rPr lang="en-US" sz="2200" dirty="0" smtClean="0">
                <a:latin typeface="Arial" pitchFamily="34" charset="0"/>
              </a:rPr>
              <a:t> from the grantee's records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200" dirty="0" smtClean="0">
                <a:latin typeface="Arial" pitchFamily="34" charset="0"/>
              </a:rPr>
              <a:t>Are </a:t>
            </a:r>
            <a:r>
              <a:rPr lang="en-US" sz="2200" u="sng" dirty="0" smtClean="0">
                <a:latin typeface="Arial" pitchFamily="34" charset="0"/>
              </a:rPr>
              <a:t>necessary and reasonable</a:t>
            </a:r>
            <a:r>
              <a:rPr lang="en-US" sz="2200" dirty="0" smtClean="0">
                <a:latin typeface="Arial" pitchFamily="34" charset="0"/>
              </a:rPr>
              <a:t> for proper and efficient accomplishment of project or program objectives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200" dirty="0" smtClean="0">
                <a:latin typeface="Arial" pitchFamily="34" charset="0"/>
              </a:rPr>
              <a:t>Are </a:t>
            </a:r>
            <a:r>
              <a:rPr lang="en-US" sz="2200" u="sng" dirty="0" smtClean="0">
                <a:latin typeface="Arial" pitchFamily="34" charset="0"/>
              </a:rPr>
              <a:t>allowable</a:t>
            </a:r>
            <a:r>
              <a:rPr lang="en-US" sz="2200" dirty="0" smtClean="0">
                <a:latin typeface="Arial" pitchFamily="34" charset="0"/>
              </a:rPr>
              <a:t> under 2 CFR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200" dirty="0" smtClean="0">
                <a:latin typeface="Arial" pitchFamily="34" charset="0"/>
              </a:rPr>
              <a:t>Are </a:t>
            </a:r>
            <a:r>
              <a:rPr lang="en-US" sz="2200" u="sng" dirty="0" smtClean="0">
                <a:latin typeface="Arial" pitchFamily="34" charset="0"/>
              </a:rPr>
              <a:t>not</a:t>
            </a:r>
            <a:r>
              <a:rPr lang="en-US" sz="2200" dirty="0" smtClean="0">
                <a:latin typeface="Arial" pitchFamily="34" charset="0"/>
              </a:rPr>
              <a:t> paid by the Federal Government under another award, except where authorized by Federal statute to be used for cost sharing or matching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sz="2200" dirty="0" smtClean="0">
                <a:latin typeface="Arial" pitchFamily="34" charset="0"/>
              </a:rPr>
              <a:t>Conform to other </a:t>
            </a:r>
            <a:r>
              <a:rPr lang="en-US" sz="2200" u="sng" dirty="0" smtClean="0">
                <a:latin typeface="Arial" pitchFamily="34" charset="0"/>
              </a:rPr>
              <a:t>grant Terms &amp; Conditions or 2 CFR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endParaRPr lang="en-US" sz="2200" u="sng" dirty="0" smtClean="0">
              <a:latin typeface="Arial" pitchFamily="34" charset="0"/>
            </a:endParaRP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endParaRPr lang="en-US" sz="2200" u="sng" dirty="0" smtClean="0">
              <a:latin typeface="Arial" pitchFamily="34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60000"/>
              </a:spcBef>
              <a:buSzTx/>
            </a:pPr>
            <a:r>
              <a:rPr lang="en-US" sz="2200" dirty="0" smtClean="0">
                <a:latin typeface="Arial" pitchFamily="34" charset="0"/>
              </a:rPr>
              <a:t>Maintain </a:t>
            </a:r>
            <a:r>
              <a:rPr lang="en-US" sz="2200" u="sng" dirty="0" smtClean="0">
                <a:latin typeface="Arial" pitchFamily="34" charset="0"/>
              </a:rPr>
              <a:t>adequate documentation</a:t>
            </a:r>
            <a:r>
              <a:rPr lang="en-US" sz="2200" dirty="0" smtClean="0">
                <a:latin typeface="Arial" pitchFamily="34" charset="0"/>
              </a:rPr>
              <a:t> to support amounts claimed as match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60000"/>
              </a:spcBef>
              <a:buSzTx/>
            </a:pPr>
            <a:r>
              <a:rPr lang="en-US" sz="2200" dirty="0" smtClean="0">
                <a:latin typeface="Arial" pitchFamily="34" charset="0"/>
              </a:rPr>
              <a:t>Maintain </a:t>
            </a:r>
            <a:r>
              <a:rPr lang="en-US" sz="2200" u="sng" dirty="0" smtClean="0">
                <a:latin typeface="Arial" pitchFamily="34" charset="0"/>
              </a:rPr>
              <a:t>same documentation</a:t>
            </a:r>
            <a:r>
              <a:rPr lang="en-US" sz="2200" dirty="0" smtClean="0">
                <a:latin typeface="Arial" pitchFamily="34" charset="0"/>
              </a:rPr>
              <a:t> for both CNCS Federal share and for grantee’s share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60000"/>
              </a:spcBef>
              <a:buSzTx/>
            </a:pPr>
            <a:r>
              <a:rPr lang="en-US" sz="2200" dirty="0" smtClean="0">
                <a:latin typeface="Arial" pitchFamily="34" charset="0"/>
              </a:rPr>
              <a:t>Documentation must meet same standards as </a:t>
            </a:r>
            <a:r>
              <a:rPr lang="en-US" sz="2200" u="sng" dirty="0" smtClean="0">
                <a:latin typeface="Arial" pitchFamily="34" charset="0"/>
              </a:rPr>
              <a:t>other expenditures within organization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60000"/>
              </a:spcBef>
              <a:buSzTx/>
            </a:pPr>
            <a:r>
              <a:rPr lang="en-US" sz="2200" u="sng" dirty="0" smtClean="0">
                <a:latin typeface="Arial" pitchFamily="34" charset="0"/>
              </a:rPr>
              <a:t>Record </a:t>
            </a:r>
            <a:r>
              <a:rPr lang="en-US" sz="2200" dirty="0" smtClean="0">
                <a:latin typeface="Arial" pitchFamily="34" charset="0"/>
              </a:rPr>
              <a:t>donation and valuation of item in detail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60000"/>
              </a:spcBef>
              <a:buSzTx/>
            </a:pPr>
            <a:r>
              <a:rPr lang="en-US" sz="2200" dirty="0" smtClean="0">
                <a:latin typeface="Arial" pitchFamily="34" charset="0"/>
              </a:rPr>
              <a:t>Enter into the </a:t>
            </a:r>
            <a:r>
              <a:rPr lang="en-US" sz="2200" u="sng" dirty="0" smtClean="0">
                <a:latin typeface="Arial" pitchFamily="34" charset="0"/>
              </a:rPr>
              <a:t>General Ledger as income and expenditure</a:t>
            </a:r>
          </a:p>
          <a:p>
            <a:pPr marL="692150" lvl="1" indent="-347663" eaLnBrk="1" hangingPunct="1">
              <a:lnSpc>
                <a:spcPct val="80000"/>
              </a:lnSpc>
              <a:spcBef>
                <a:spcPct val="60000"/>
              </a:spcBef>
              <a:buSzTx/>
            </a:pPr>
            <a:r>
              <a:rPr lang="en-US" sz="2000" dirty="0" smtClean="0">
                <a:latin typeface="Arial" pitchFamily="34" charset="0"/>
              </a:rPr>
              <a:t>Failure to enter match contributions into general ledger requires a formal explanatory policy and separate spread sheet accountability of receipt and use</a:t>
            </a:r>
          </a:p>
          <a:p>
            <a:pPr marL="857250" lvl="1" indent="-400050" eaLnBrk="1" hangingPunct="1">
              <a:lnSpc>
                <a:spcPct val="75000"/>
              </a:lnSpc>
              <a:spcBef>
                <a:spcPct val="50000"/>
              </a:spcBef>
            </a:pPr>
            <a:endParaRPr lang="en-US" sz="2200" u="sng" dirty="0" smtClean="0">
              <a:latin typeface="Arial" pitchFamily="34" charset="0"/>
            </a:endParaRPr>
          </a:p>
          <a:p>
            <a:pPr marL="647700" indent="-647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</a:rPr>
              <a:t>Statement of Financial Accounting Standards </a:t>
            </a:r>
          </a:p>
          <a:p>
            <a:pPr marL="647700" indent="-6477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</a:rPr>
              <a:t>(SFAS #116) sets the standard for </a:t>
            </a:r>
            <a:r>
              <a:rPr lang="en-US" sz="2600" u="sng" dirty="0" smtClean="0">
                <a:solidFill>
                  <a:schemeClr val="bg1"/>
                </a:solidFill>
                <a:latin typeface="Arial" pitchFamily="34" charset="0"/>
              </a:rPr>
              <a:t>non-profits</a:t>
            </a:r>
            <a:r>
              <a:rPr lang="en-US" sz="2600" dirty="0" smtClean="0">
                <a:solidFill>
                  <a:schemeClr val="accent2"/>
                </a:solidFill>
                <a:latin typeface="Arial" pitchFamily="34" charset="0"/>
              </a:rPr>
              <a:t>:</a:t>
            </a:r>
          </a:p>
          <a:p>
            <a:pPr marL="647700" indent="-6477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300" dirty="0" smtClean="0">
              <a:solidFill>
                <a:schemeClr val="accent2"/>
              </a:solidFill>
              <a:latin typeface="Arial" pitchFamily="34" charset="0"/>
            </a:endParaRPr>
          </a:p>
          <a:p>
            <a:pPr marL="647700" indent="-647700" eaLnBrk="1" hangingPunct="1">
              <a:lnSpc>
                <a:spcPct val="90000"/>
              </a:lnSpc>
              <a:buSzTx/>
            </a:pPr>
            <a:r>
              <a:rPr lang="en-US" sz="2500" dirty="0" smtClean="0">
                <a:latin typeface="Arial" pitchFamily="34" charset="0"/>
              </a:rPr>
              <a:t>Contributed services are recognized in financial statements if services received:</a:t>
            </a:r>
          </a:p>
          <a:p>
            <a:pPr marL="647700" indent="-647700" eaLnBrk="1" hangingPunct="1">
              <a:lnSpc>
                <a:spcPct val="90000"/>
              </a:lnSpc>
              <a:buSzTx/>
              <a:buFontTx/>
              <a:buChar char="-"/>
            </a:pPr>
            <a:r>
              <a:rPr lang="en-US" sz="2300" dirty="0" smtClean="0">
                <a:latin typeface="Arial" pitchFamily="34" charset="0"/>
              </a:rPr>
              <a:t>Create or enhance non-financial assets, or </a:t>
            </a:r>
          </a:p>
          <a:p>
            <a:pPr marL="647700" indent="-647700" eaLnBrk="1" hangingPunct="1">
              <a:lnSpc>
                <a:spcPct val="90000"/>
              </a:lnSpc>
              <a:buSzTx/>
              <a:buFontTx/>
              <a:buChar char="-"/>
            </a:pPr>
            <a:r>
              <a:rPr lang="en-US" sz="2300" dirty="0" smtClean="0">
                <a:latin typeface="Arial" pitchFamily="34" charset="0"/>
              </a:rPr>
              <a:t>Require specialized skills, are provided by individuals possessing those skills, and would need to be purchased if not provided by donation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55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7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</a:rPr>
              <a:t>Mary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</a:rPr>
              <a:t>Verifiable – keep</a:t>
            </a:r>
            <a:r>
              <a:rPr lang="en-US" sz="1200" baseline="0" dirty="0" smtClean="0">
                <a:latin typeface="Arial" pitchFamily="34" charset="0"/>
              </a:rPr>
              <a:t> a copy of the in-kind receipts.  File them with your journal entries, or keep all in-kind receipts together.  The program I worked for went so far as to photograph their members using the donated goods/supplies.  They gave a copy to Development for the Thank You letter and a copy to accounting.  Are photos required?  No, but they felt it was a nice gesture to their donors.  And it added to the verifiability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 pitchFamily="34" charset="0"/>
              </a:rPr>
              <a:t>Are provided for in the </a:t>
            </a:r>
            <a:r>
              <a:rPr lang="en-US" sz="1200" u="sng" dirty="0" smtClean="0">
                <a:latin typeface="Arial" pitchFamily="34" charset="0"/>
              </a:rPr>
              <a:t>approved budget</a:t>
            </a:r>
            <a:r>
              <a:rPr lang="en-US" sz="1200" dirty="0" smtClean="0">
                <a:latin typeface="Arial" pitchFamily="34" charset="0"/>
              </a:rPr>
              <a:t> (allowable under program guidelines)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If not in the budget, then email your Fiscal Grants Officer to receive written approval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9710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728F7-341E-4C7C-AD33-A60D9FE0F997}" type="slidenum">
              <a:rPr lang="en-US" smtClean="0">
                <a:ea typeface="ＭＳ Ｐゴシック" pitchFamily="-32" charset="-128"/>
              </a:rPr>
              <a:pPr/>
              <a:t>8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have a few minutes </a:t>
            </a:r>
            <a:r>
              <a:rPr lang="en-US" smtClean="0"/>
              <a:t>for questions…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89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19B1F-FA33-4556-A08B-EA4E9C2CF103}" type="slidenum">
              <a:rPr lang="en-US" smtClean="0">
                <a:ea typeface="ＭＳ Ｐゴシック" pitchFamily="-32" charset="-128"/>
              </a:rPr>
              <a:pPr/>
              <a:t>9</a:t>
            </a:fld>
            <a:endParaRPr lang="en-US" smtClean="0">
              <a:ea typeface="ＭＳ Ｐゴシック" pitchFamily="-32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74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5AAD-9869-46FD-BF89-F29B8DFE9EE8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3238-7108-4375-9264-4CFEAF122BFE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47700"/>
            <a:ext cx="2076450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47700"/>
            <a:ext cx="607695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751B-B944-4B0E-92E0-B9D375CD0D92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EE62B-8A5D-41D8-A5A8-7E36069CA268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26AB-EC8D-4C02-8489-37B9D9AF43AC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829B-C069-4C63-8FCC-AA5B1D826C66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FBA1-D1D6-4957-9F4D-9642A2F1ABA5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724F-F581-4DF8-A52F-7A466288D2E3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B8B46-9171-43CE-BC0A-7354129EFCFE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4EAF-BF5D-41DE-BEA8-F52240E422D8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276-B38A-4206-AEA6-F4F8CCAFFFA6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6477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420EC3-1CAB-48BE-9BAA-710C4CBD3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elvetica" pitchFamily="-32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99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29DBE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29DBE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29DBE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29DBE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29DB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696176"/>
            <a:ext cx="9171633" cy="1771859"/>
          </a:xfrm>
        </p:spPr>
        <p:txBody>
          <a:bodyPr/>
          <a:lstStyle/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2016 AmeriCorps Texas </a:t>
            </a:r>
          </a:p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All-Grantee Meeting </a:t>
            </a:r>
          </a:p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  <a:latin typeface="Arial" charset="0"/>
              </a:rPr>
              <a:t>February 25-26, 2016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>
              <a:defRPr/>
            </a:pPr>
            <a:endParaRPr lang="en-US" sz="1000" dirty="0" smtClean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B802A-BAF8-4451-A3E8-6F84BD109C12}" type="slidenum">
              <a:rPr lang="en-US"/>
              <a:pPr>
                <a:defRPr/>
              </a:pPr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633" y="5025"/>
            <a:ext cx="9220200" cy="68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320720" y="4410882"/>
            <a:ext cx="8534400" cy="225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+mj-lt"/>
              </a:rPr>
              <a:t>2017 AmeriCorps Texas </a:t>
            </a:r>
          </a:p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+mj-lt"/>
              </a:rPr>
              <a:t>All-Grantee Meeting </a:t>
            </a:r>
          </a:p>
          <a:p>
            <a:pPr>
              <a:defRPr/>
            </a:pPr>
            <a:r>
              <a:rPr lang="en-US" sz="3200" kern="0" dirty="0" smtClean="0">
                <a:solidFill>
                  <a:schemeClr val="bg1"/>
                </a:solidFill>
              </a:rPr>
              <a:t>March 1-2, 2017</a:t>
            </a:r>
          </a:p>
          <a:p>
            <a:pPr>
              <a:defRPr/>
            </a:pPr>
            <a:endParaRPr lang="en-US" sz="1000" kern="0" dirty="0" smtClean="0">
              <a:solidFill>
                <a:schemeClr val="accent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2057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(mapping out)</a:t>
            </a:r>
          </a:p>
          <a:p>
            <a:r>
              <a:rPr lang="en-US" sz="6000" b="1" dirty="0" smtClean="0">
                <a:solidFill>
                  <a:schemeClr val="tx1"/>
                </a:solidFill>
              </a:rPr>
              <a:t>In-Kind Match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2</a:t>
            </a:fld>
            <a:endParaRPr lang="en-US"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752600" cy="1752600"/>
          </a:xfrm>
          <a:prstGeom prst="rect">
            <a:avLst/>
          </a:prstGeom>
        </p:spPr>
      </p:pic>
      <p:sp>
        <p:nvSpPr>
          <p:cNvPr id="2" name="AutoShape 2" descr="Image result for flashlight clipart"/>
          <p:cNvSpPr>
            <a:spLocks noChangeAspect="1" noChangeArrowheads="1"/>
          </p:cNvSpPr>
          <p:nvPr/>
        </p:nvSpPr>
        <p:spPr bwMode="auto">
          <a:xfrm>
            <a:off x="1104900" y="3733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2550" y="4036829"/>
            <a:ext cx="1858899" cy="193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4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In-Kind Match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2694" y="1524000"/>
            <a:ext cx="65263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session, we will cover: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Locating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Communicating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Documenting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Reporting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3</a:t>
            </a:fld>
            <a:endParaRPr lang="en-US"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5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In-Kind Match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2694" y="1524000"/>
            <a:ext cx="65263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Locating In-Kind Match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Who</a:t>
            </a:r>
          </a:p>
          <a:p>
            <a:pPr lvl="1"/>
            <a:r>
              <a:rPr lang="en-US" dirty="0" smtClean="0"/>
              <a:t>From a third party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What</a:t>
            </a:r>
          </a:p>
          <a:p>
            <a:pPr lvl="1"/>
            <a:r>
              <a:rPr lang="en-US" dirty="0" smtClean="0"/>
              <a:t>Space, supplies, training,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sz="3200" dirty="0" smtClean="0">
                <a:solidFill>
                  <a:schemeClr val="tx1"/>
                </a:solidFill>
              </a:rPr>
              <a:t>When</a:t>
            </a:r>
          </a:p>
          <a:p>
            <a:pPr lvl="1"/>
            <a:r>
              <a:rPr lang="en-US" dirty="0" smtClean="0"/>
              <a:t>During the performance period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Why</a:t>
            </a:r>
          </a:p>
          <a:p>
            <a:pPr lvl="1"/>
            <a:r>
              <a:rPr lang="en-US" dirty="0" smtClean="0"/>
              <a:t>It’s free!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4</a:t>
            </a:fld>
            <a:endParaRPr lang="en-US"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752600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1371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In-Kind Match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2694" y="1524000"/>
            <a:ext cx="65263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Communicating In-Kind Match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Tell your fiscal and fundraising/development teams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sz="2400" dirty="0" smtClean="0"/>
              <a:t>Record it</a:t>
            </a:r>
          </a:p>
          <a:p>
            <a:pPr lvl="2"/>
            <a:r>
              <a:rPr lang="en-US" sz="2400" dirty="0" smtClean="0"/>
              <a:t>Meet match requirements</a:t>
            </a:r>
          </a:p>
          <a:p>
            <a:pPr lvl="2"/>
            <a:r>
              <a:rPr lang="en-US" sz="2400" dirty="0" smtClean="0"/>
              <a:t>Send thank </a:t>
            </a:r>
            <a:r>
              <a:rPr lang="en-US" sz="2400" dirty="0" err="1" smtClean="0"/>
              <a:t>you’s</a:t>
            </a:r>
            <a:r>
              <a:rPr lang="en-US" sz="2400" dirty="0" smtClean="0"/>
              <a:t> to help preserve the in-kind match opportunity for the future</a:t>
            </a:r>
            <a:endParaRPr lang="en-US" sz="2400" dirty="0"/>
          </a:p>
          <a:p>
            <a:pPr marL="0" indent="0">
              <a:buNone/>
            </a:pP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5</a:t>
            </a:fld>
            <a:endParaRPr lang="en-US"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75260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62" y="1524000"/>
            <a:ext cx="9048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In-Kind Match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2694" y="1524000"/>
            <a:ext cx="65263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Documenting In-Kind Match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Uniform Grant Guidance requirements</a:t>
            </a:r>
          </a:p>
          <a:p>
            <a:pPr lvl="1"/>
            <a:r>
              <a:rPr lang="en-US" dirty="0"/>
              <a:t>Necessary, reasonable, </a:t>
            </a:r>
            <a:r>
              <a:rPr lang="en-US" dirty="0" smtClean="0"/>
              <a:t>allowable</a:t>
            </a:r>
          </a:p>
          <a:p>
            <a:pPr lvl="1"/>
            <a:r>
              <a:rPr lang="en-US" dirty="0" smtClean="0"/>
              <a:t>Donor determines value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6</a:t>
            </a:fld>
            <a:endParaRPr lang="en-US"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752600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1524000"/>
            <a:ext cx="2171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8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In-Kind Match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712694" y="1524000"/>
            <a:ext cx="6526306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In-Kind Match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Verifiable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Adequate Documentation</a:t>
            </a:r>
          </a:p>
          <a:p>
            <a:r>
              <a:rPr lang="en-US" sz="3200" dirty="0">
                <a:solidFill>
                  <a:schemeClr val="tx1"/>
                </a:solidFill>
              </a:rPr>
              <a:t>In the approved budget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if it isn’t in the approved budget?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7</a:t>
            </a:fld>
            <a:endParaRPr lang="en-US"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648200"/>
            <a:ext cx="1752600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621" y="1524000"/>
            <a:ext cx="151638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368C4-955E-4B05-AE15-EF39BD9F5A81}" type="slidenum">
              <a:rPr lang="en-US"/>
              <a:pPr>
                <a:defRPr/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2" name="AutoShape 2" descr="Image result for flashlight clipart"/>
          <p:cNvSpPr>
            <a:spLocks noChangeAspect="1" noChangeArrowheads="1"/>
          </p:cNvSpPr>
          <p:nvPr/>
        </p:nvSpPr>
        <p:spPr bwMode="auto">
          <a:xfrm>
            <a:off x="1104900" y="3733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7" y="2176072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696176"/>
            <a:ext cx="9171633" cy="1771859"/>
          </a:xfrm>
        </p:spPr>
        <p:txBody>
          <a:bodyPr/>
          <a:lstStyle/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2016 AmeriCorps Texas </a:t>
            </a:r>
          </a:p>
          <a:p>
            <a:pPr>
              <a:defRPr/>
            </a:pPr>
            <a:r>
              <a:rPr lang="en-US" sz="3400" b="1" dirty="0" smtClean="0">
                <a:solidFill>
                  <a:schemeClr val="accent3"/>
                </a:solidFill>
                <a:latin typeface="Arial" charset="0"/>
              </a:rPr>
              <a:t>All-Grantee Meeting </a:t>
            </a:r>
          </a:p>
          <a:p>
            <a:pPr>
              <a:defRPr/>
            </a:pPr>
            <a:r>
              <a:rPr lang="en-US" dirty="0" smtClean="0">
                <a:solidFill>
                  <a:schemeClr val="accent3"/>
                </a:solidFill>
                <a:latin typeface="Arial" charset="0"/>
              </a:rPr>
              <a:t>February 25-26, 2016</a:t>
            </a:r>
            <a:endParaRPr lang="en-US" dirty="0">
              <a:solidFill>
                <a:schemeClr val="accent3"/>
              </a:solidFill>
              <a:latin typeface="Arial" charset="0"/>
            </a:endParaRPr>
          </a:p>
          <a:p>
            <a:pPr>
              <a:defRPr/>
            </a:pPr>
            <a:endParaRPr lang="en-US" sz="1000" dirty="0" smtClean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B802A-BAF8-4451-A3E8-6F84BD109C12}" type="slidenum">
              <a:rPr lang="en-US"/>
              <a:pPr>
                <a:defRPr/>
              </a:pPr>
              <a:t>9</a:t>
            </a:fld>
            <a:endParaRPr lang="en-US">
              <a:latin typeface="Arial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633" y="5025"/>
            <a:ext cx="9220200" cy="68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320720" y="4410882"/>
            <a:ext cx="8534400" cy="225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FF9900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529DBE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529DBE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529DBE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Arial" charset="0"/>
              </a:rPr>
              <a:t>2017 AmeriCorps Texas </a:t>
            </a:r>
          </a:p>
          <a:p>
            <a:pPr>
              <a:defRPr/>
            </a:pPr>
            <a:r>
              <a:rPr lang="en-US" sz="4000" b="1" kern="0" dirty="0" smtClean="0">
                <a:solidFill>
                  <a:schemeClr val="accent3"/>
                </a:solidFill>
                <a:latin typeface="Arial" charset="0"/>
              </a:rPr>
              <a:t>All-Grantee Meeting </a:t>
            </a:r>
          </a:p>
          <a:p>
            <a:pPr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March 1-2, 2017</a:t>
            </a:r>
          </a:p>
          <a:p>
            <a:pPr>
              <a:defRPr/>
            </a:pPr>
            <a:endParaRPr lang="en-US" sz="1000" kern="0" dirty="0" smtClean="0">
              <a:solidFill>
                <a:schemeClr val="accent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f">
  <a:themeElements>
    <a:clrScheme name="o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f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489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Bookman Old Style</vt:lpstr>
      <vt:lpstr>Helvetica</vt:lpstr>
      <vt:lpstr>Wingdings</vt:lpstr>
      <vt:lpstr>osf</vt:lpstr>
      <vt:lpstr>PowerPoint Presentation</vt:lpstr>
      <vt:lpstr>PowerPoint Presentation</vt:lpstr>
      <vt:lpstr>In-Kind Match</vt:lpstr>
      <vt:lpstr>In-Kind Match</vt:lpstr>
      <vt:lpstr>In-Kind Match</vt:lpstr>
      <vt:lpstr>In-Kind Match</vt:lpstr>
      <vt:lpstr>In-Kind Match</vt:lpstr>
      <vt:lpstr>PowerPoint Presentation</vt:lpstr>
      <vt:lpstr>PowerPoint Presentation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Steinberg</dc:creator>
  <cp:lastModifiedBy>Mary Voorhies</cp:lastModifiedBy>
  <cp:revision>282</cp:revision>
  <cp:lastPrinted>2017-02-28T16:37:10Z</cp:lastPrinted>
  <dcterms:created xsi:type="dcterms:W3CDTF">2006-05-01T18:09:43Z</dcterms:created>
  <dcterms:modified xsi:type="dcterms:W3CDTF">2017-02-28T16:43:57Z</dcterms:modified>
</cp:coreProperties>
</file>