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2"/>
  </p:notesMasterIdLst>
  <p:handoutMasterIdLst>
    <p:handoutMasterId r:id="rId23"/>
  </p:handoutMasterIdLst>
  <p:sldIdLst>
    <p:sldId id="261" r:id="rId2"/>
    <p:sldId id="320" r:id="rId3"/>
    <p:sldId id="413" r:id="rId4"/>
    <p:sldId id="420" r:id="rId5"/>
    <p:sldId id="422" r:id="rId6"/>
    <p:sldId id="423" r:id="rId7"/>
    <p:sldId id="434" r:id="rId8"/>
    <p:sldId id="425" r:id="rId9"/>
    <p:sldId id="438" r:id="rId10"/>
    <p:sldId id="437" r:id="rId11"/>
    <p:sldId id="441" r:id="rId12"/>
    <p:sldId id="435" r:id="rId13"/>
    <p:sldId id="436" r:id="rId14"/>
    <p:sldId id="429" r:id="rId15"/>
    <p:sldId id="431" r:id="rId16"/>
    <p:sldId id="432" r:id="rId17"/>
    <p:sldId id="439" r:id="rId18"/>
    <p:sldId id="440" r:id="rId19"/>
    <p:sldId id="419" r:id="rId20"/>
    <p:sldId id="412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529DBE"/>
    <a:srgbClr val="00FF00"/>
    <a:srgbClr val="D94BBB"/>
    <a:srgbClr val="412BC3"/>
    <a:srgbClr val="3DF9F0"/>
    <a:srgbClr val="FFFF66"/>
    <a:srgbClr val="F06510"/>
    <a:srgbClr val="3EE65A"/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79223" autoAdjust="0"/>
  </p:normalViewPr>
  <p:slideViewPr>
    <p:cSldViewPr>
      <p:cViewPr varScale="1">
        <p:scale>
          <a:sx n="59" d="100"/>
          <a:sy n="59" d="100"/>
        </p:scale>
        <p:origin x="16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-321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fld id="{E6BB33B1-C168-4A21-BD36-A51A034B1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8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fld id="{21C3D1FC-F570-43B4-88B8-9B4F5D23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1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19B1F-FA33-4556-A08B-EA4E9C2CF103}" type="slidenum">
              <a:rPr lang="en-US" smtClean="0">
                <a:ea typeface="ＭＳ Ｐゴシック" pitchFamily="-32" charset="-128"/>
              </a:rPr>
              <a:pPr/>
              <a:t>1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551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10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Jaclyn</a:t>
            </a:r>
          </a:p>
        </p:txBody>
      </p:sp>
    </p:spTree>
    <p:extLst>
      <p:ext uri="{BB962C8B-B14F-4D97-AF65-F5344CB8AC3E}">
        <p14:creationId xmlns:p14="http://schemas.microsoft.com/office/powerpoint/2010/main" val="3419193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11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Jaclyn</a:t>
            </a:r>
          </a:p>
        </p:txBody>
      </p:sp>
    </p:spTree>
    <p:extLst>
      <p:ext uri="{BB962C8B-B14F-4D97-AF65-F5344CB8AC3E}">
        <p14:creationId xmlns:p14="http://schemas.microsoft.com/office/powerpoint/2010/main" val="1895519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12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Jaclyn</a:t>
            </a:r>
          </a:p>
          <a:p>
            <a:pPr eaLnBrk="1" hangingPunct="1"/>
            <a:r>
              <a:rPr lang="en-US" dirty="0" smtClean="0"/>
              <a:t>Memo</a:t>
            </a:r>
            <a:r>
              <a:rPr lang="en-US" baseline="0" dirty="0" smtClean="0"/>
              <a:t> Hand Out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1938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13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Jaclyn</a:t>
            </a:r>
          </a:p>
        </p:txBody>
      </p:sp>
    </p:spTree>
    <p:extLst>
      <p:ext uri="{BB962C8B-B14F-4D97-AF65-F5344CB8AC3E}">
        <p14:creationId xmlns:p14="http://schemas.microsoft.com/office/powerpoint/2010/main" val="3241904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14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Mary</a:t>
            </a:r>
          </a:p>
        </p:txBody>
      </p:sp>
    </p:spTree>
    <p:extLst>
      <p:ext uri="{BB962C8B-B14F-4D97-AF65-F5344CB8AC3E}">
        <p14:creationId xmlns:p14="http://schemas.microsoft.com/office/powerpoint/2010/main" val="1331777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15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Mary</a:t>
            </a:r>
          </a:p>
          <a:p>
            <a:pPr eaLnBrk="1" hangingPunct="1"/>
            <a:r>
              <a:rPr lang="en-US" dirty="0" smtClean="0"/>
              <a:t>Walk through</a:t>
            </a:r>
            <a:r>
              <a:rPr lang="en-US" baseline="0" dirty="0" smtClean="0"/>
              <a:t> the calculations.  For calendar days – different result for 10 days served in a month with 31 says than 30 days.  For business days, do you plan to include holidays?  Either way, specify this in your policy.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5135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16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Mary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For business days,</a:t>
            </a:r>
            <a:r>
              <a:rPr lang="en-US" baseline="0" dirty="0" smtClean="0"/>
              <a:t> u</a:t>
            </a:r>
            <a:r>
              <a:rPr lang="en-US" dirty="0" smtClean="0"/>
              <a:t>se the laser pointer to count the days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8735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17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Mary</a:t>
            </a:r>
          </a:p>
          <a:p>
            <a:pPr eaLnBrk="1" hangingPunct="1"/>
            <a:r>
              <a:rPr lang="en-US" dirty="0" smtClean="0"/>
              <a:t>-the</a:t>
            </a:r>
            <a:r>
              <a:rPr lang="en-US" baseline="0" dirty="0" smtClean="0"/>
              <a:t> dates on your various documents must match</a:t>
            </a:r>
          </a:p>
          <a:p>
            <a:pPr eaLnBrk="1" hangingPunct="1"/>
            <a:r>
              <a:rPr lang="en-US" baseline="0" dirty="0" smtClean="0"/>
              <a:t>-members don’t receive “extra” money for finishing their service more quickly</a:t>
            </a:r>
          </a:p>
          <a:p>
            <a:pPr eaLnBrk="1" hangingPunct="1"/>
            <a:r>
              <a:rPr lang="en-US" baseline="0" dirty="0" smtClean="0"/>
              <a:t>-use the same pro-rating method for every member.</a:t>
            </a:r>
          </a:p>
          <a:p>
            <a:pPr eaLnBrk="1" hangingPunct="1"/>
            <a:r>
              <a:rPr lang="en-US" baseline="0" dirty="0" smtClean="0"/>
              <a:t>-when a member’s service ends, the pay and hours stop on that date.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7927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18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Mary</a:t>
            </a:r>
          </a:p>
        </p:txBody>
      </p:sp>
    </p:spTree>
    <p:extLst>
      <p:ext uri="{BB962C8B-B14F-4D97-AF65-F5344CB8AC3E}">
        <p14:creationId xmlns:p14="http://schemas.microsoft.com/office/powerpoint/2010/main" val="4256267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19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have a few minutes for questions…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8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2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607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19B1F-FA33-4556-A08B-EA4E9C2CF103}" type="slidenum">
              <a:rPr lang="en-US" smtClean="0">
                <a:ea typeface="ＭＳ Ｐゴシック" pitchFamily="-32" charset="-128"/>
              </a:rPr>
              <a:pPr/>
              <a:t>20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746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3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023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4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You’ll see an example of a living allowance</a:t>
            </a:r>
            <a:r>
              <a:rPr lang="en-US" baseline="0" dirty="0" smtClean="0"/>
              <a:t> pay schedule on the next slide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4689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</a:t>
            </a:r>
          </a:p>
          <a:p>
            <a:r>
              <a:rPr lang="en-US" dirty="0" smtClean="0"/>
              <a:t>What do you notice about this pay schedule?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3D1FC-F570-43B4-88B8-9B4F5D23DC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28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3D1FC-F570-43B4-88B8-9B4F5D23DC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5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Jaclyn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3D1FC-F570-43B4-88B8-9B4F5D23DC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91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Jaclyn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3D1FC-F570-43B4-88B8-9B4F5D23DC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47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9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Jaclyn</a:t>
            </a:r>
          </a:p>
        </p:txBody>
      </p:sp>
    </p:spTree>
    <p:extLst>
      <p:ext uri="{BB962C8B-B14F-4D97-AF65-F5344CB8AC3E}">
        <p14:creationId xmlns:p14="http://schemas.microsoft.com/office/powerpoint/2010/main" val="2765359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5AAD-9869-46FD-BF89-F29B8DFE9EE8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3238-7108-4375-9264-4CFEAF122BFE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47700"/>
            <a:ext cx="2076450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47700"/>
            <a:ext cx="607695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C751B-B944-4B0E-92E0-B9D375CD0D92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EE62B-8A5D-41D8-A5A8-7E36069CA268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26AB-EC8D-4C02-8489-37B9D9AF43AC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829B-C069-4C63-8FCC-AA5B1D826C66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FBA1-D1D6-4957-9F4D-9642A2F1ABA5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724F-F581-4DF8-A52F-7A466288D2E3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B8B46-9171-43CE-BC0A-7354129EFCFE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4EAF-BF5D-41DE-BEA8-F52240E422D8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7276-B38A-4206-AEA6-F4F8CCAFFFA6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6477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420EC3-1CAB-48BE-9BAA-710C4CBD3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99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29DBE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29DBE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29DBE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29DBE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29DBE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29DBE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29DBE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29DB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696176"/>
            <a:ext cx="9171633" cy="1771859"/>
          </a:xfrm>
        </p:spPr>
        <p:txBody>
          <a:bodyPr/>
          <a:lstStyle/>
          <a:p>
            <a:pPr>
              <a:defRPr/>
            </a:pPr>
            <a:r>
              <a:rPr lang="en-US" sz="3400" b="1" dirty="0" smtClean="0">
                <a:solidFill>
                  <a:schemeClr val="accent3"/>
                </a:solidFill>
                <a:latin typeface="Arial" charset="0"/>
              </a:rPr>
              <a:t>2016 AmeriCorps Texas </a:t>
            </a:r>
          </a:p>
          <a:p>
            <a:pPr>
              <a:defRPr/>
            </a:pPr>
            <a:r>
              <a:rPr lang="en-US" sz="3400" b="1" dirty="0" smtClean="0">
                <a:solidFill>
                  <a:schemeClr val="accent3"/>
                </a:solidFill>
                <a:latin typeface="Arial" charset="0"/>
              </a:rPr>
              <a:t>All-Grantee Meeting </a:t>
            </a:r>
          </a:p>
          <a:p>
            <a:pPr>
              <a:defRPr/>
            </a:pPr>
            <a:r>
              <a:rPr lang="en-US" dirty="0" smtClean="0">
                <a:solidFill>
                  <a:schemeClr val="accent3"/>
                </a:solidFill>
                <a:latin typeface="Arial" charset="0"/>
              </a:rPr>
              <a:t>February 25-26, 2016</a:t>
            </a:r>
            <a:endParaRPr lang="en-US" dirty="0">
              <a:solidFill>
                <a:schemeClr val="accent3"/>
              </a:solidFill>
              <a:latin typeface="Arial" charset="0"/>
            </a:endParaRPr>
          </a:p>
          <a:p>
            <a:pPr>
              <a:defRPr/>
            </a:pPr>
            <a:endParaRPr lang="en-US" sz="1000" dirty="0" smtClean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3B802A-BAF8-4451-A3E8-6F84BD109C12}" type="slidenum">
              <a:rPr lang="en-US"/>
              <a:pPr>
                <a:defRPr/>
              </a:pPr>
              <a:t>1</a:t>
            </a:fld>
            <a:endParaRPr lang="en-US">
              <a:latin typeface="Arial" charset="0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633" y="5025"/>
            <a:ext cx="9220200" cy="68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320720" y="4410882"/>
            <a:ext cx="8534400" cy="225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4000" b="1" kern="0" dirty="0" smtClean="0">
                <a:solidFill>
                  <a:schemeClr val="accent3"/>
                </a:solidFill>
                <a:latin typeface="+mj-lt"/>
              </a:rPr>
              <a:t>2017 AmeriCorps Texas </a:t>
            </a:r>
          </a:p>
          <a:p>
            <a:pPr>
              <a:defRPr/>
            </a:pPr>
            <a:r>
              <a:rPr lang="en-US" sz="4000" b="1" kern="0" dirty="0" smtClean="0">
                <a:solidFill>
                  <a:schemeClr val="accent3"/>
                </a:solidFill>
                <a:latin typeface="+mj-lt"/>
              </a:rPr>
              <a:t>All-Grantee Meeting </a:t>
            </a:r>
          </a:p>
          <a:p>
            <a:pPr>
              <a:defRPr/>
            </a:pPr>
            <a:r>
              <a:rPr lang="en-US" sz="3200" kern="0" dirty="0" smtClean="0">
                <a:solidFill>
                  <a:schemeClr val="bg1"/>
                </a:solidFill>
              </a:rPr>
              <a:t>March 1-2, 2017</a:t>
            </a:r>
          </a:p>
          <a:p>
            <a:pPr>
              <a:defRPr/>
            </a:pPr>
            <a:endParaRPr lang="en-US" sz="1000" kern="0" dirty="0" smtClean="0">
              <a:solidFill>
                <a:schemeClr val="accent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4953000" y="548015"/>
            <a:ext cx="3962400" cy="52322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Living Allowance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10</a:t>
            </a:fld>
            <a:endParaRPr lang="en-US"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8" name="Subtitle 1"/>
          <p:cNvSpPr txBox="1">
            <a:spLocks/>
          </p:cNvSpPr>
          <p:nvPr/>
        </p:nvSpPr>
        <p:spPr bwMode="auto">
          <a:xfrm>
            <a:off x="72736" y="1371600"/>
            <a:ext cx="891886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How to Handle Off-Schedule Living Allowance Payments:</a:t>
            </a:r>
          </a:p>
          <a:p>
            <a:pPr algn="l"/>
            <a:endParaRPr lang="en-US" sz="2400" kern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tx1"/>
                </a:solidFill>
              </a:rPr>
              <a:t>Step 1: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Determine Correct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Enrollment/Exit/Suspension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tx1"/>
                </a:solidFill>
              </a:rPr>
              <a:t>Step 2: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revised payment amount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check your dates and dollars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4: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someone review the paperwork for consistency.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endParaRPr lang="en-US" sz="32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3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4953000" y="548015"/>
            <a:ext cx="3962400" cy="52322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Living Allowance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11</a:t>
            </a:fld>
            <a:endParaRPr lang="en-US"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8" name="Subtitle 1"/>
          <p:cNvSpPr txBox="1">
            <a:spLocks/>
          </p:cNvSpPr>
          <p:nvPr/>
        </p:nvSpPr>
        <p:spPr bwMode="auto">
          <a:xfrm>
            <a:off x="533400" y="1447800"/>
            <a:ext cx="820270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 when a member is not active for the entire pay period…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cs typeface="Arial" panose="020B0604020202020204" pitchFamily="34" charset="0"/>
              </a:rPr>
              <a:t>CNCS</a:t>
            </a:r>
            <a:r>
              <a:rPr lang="en-US" sz="2600" dirty="0">
                <a:solidFill>
                  <a:schemeClr val="tx1"/>
                </a:solidFill>
                <a:cs typeface="Arial" panose="020B0604020202020204" pitchFamily="34" charset="0"/>
              </a:rPr>
              <a:t>’ FAQ C10 recommends that programs develop a reasonable written policy for instances when members start late or leave early</a:t>
            </a:r>
            <a:r>
              <a:rPr lang="en-US" sz="26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establish different cut-off points as long as they are </a:t>
            </a: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reasonable, documented in written policy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followed consistently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member is suspended, then the member should receive pay through the day before the suspension date in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eGrants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endParaRPr lang="en-US" sz="32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4953000" y="548015"/>
            <a:ext cx="3962400" cy="52322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Living Allowance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12</a:t>
            </a:fld>
            <a:endParaRPr lang="en-US"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8" name="Subtitle 1"/>
          <p:cNvSpPr txBox="1">
            <a:spLocks/>
          </p:cNvSpPr>
          <p:nvPr/>
        </p:nvSpPr>
        <p:spPr bwMode="auto">
          <a:xfrm>
            <a:off x="712694" y="1524000"/>
            <a:ext cx="820270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Determining Appropriate Effective Dates: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tx1"/>
                </a:solidFill>
              </a:rPr>
              <a:t>Enrollment:</a:t>
            </a:r>
            <a:r>
              <a:rPr lang="en-US" sz="3200" kern="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member enrollment date should be the first date of the member’s service (includes orientation/training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tx1"/>
                </a:solidFill>
              </a:rPr>
              <a:t>Suspension:</a:t>
            </a:r>
            <a:r>
              <a:rPr lang="en-US" sz="3200" kern="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day the program determines that the member should be in suspended status and communicates this to the member.  </a:t>
            </a: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endParaRPr lang="en-US" sz="32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4953000" y="548015"/>
            <a:ext cx="3962400" cy="52322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Living Allowance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13</a:t>
            </a:fld>
            <a:endParaRPr lang="en-US"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8" name="Subtitle 1"/>
          <p:cNvSpPr txBox="1">
            <a:spLocks/>
          </p:cNvSpPr>
          <p:nvPr/>
        </p:nvSpPr>
        <p:spPr bwMode="auto">
          <a:xfrm>
            <a:off x="712694" y="1524000"/>
            <a:ext cx="820270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Determining Appropriate Effective Dates: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tx1"/>
                </a:solidFill>
              </a:rPr>
              <a:t>Exit:</a:t>
            </a:r>
            <a:r>
              <a:rPr lang="en-US" sz="3200" kern="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date for an 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unplanned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exit from a program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l">
              <a:buFontTx/>
              <a:buChar char="-"/>
            </a:pPr>
            <a:r>
              <a:rPr lang="en-US" b="1" kern="0" dirty="0" smtClean="0"/>
              <a:t>When a member resigns: </a:t>
            </a:r>
            <a:r>
              <a:rPr lang="en-US" sz="2000" kern="0" dirty="0" smtClean="0"/>
              <a:t>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member notified the program that he/she has resigned.  If member resigns by email/voicemail/text, the effective date is the date of the communication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l">
              <a:buFontTx/>
              <a:buChar char="-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member is terminated: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date the program notified the member that he/she was terminated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l">
              <a:buFontTx/>
              <a:buChar char="-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member is released for personal compelling: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Circumstances may vary so come to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OneStar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discuss, if not clear.</a:t>
            </a: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endParaRPr lang="en-US" sz="32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6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4953000" y="548015"/>
            <a:ext cx="3962400" cy="52322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Living Allowance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14</a:t>
            </a:fld>
            <a:endParaRPr lang="en-US">
              <a:latin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239000" cy="27432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SERVICE: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Sept 8, 2016 – July 29, 2017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219200" y="2362200"/>
            <a:ext cx="6400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219200" y="3352800"/>
            <a:ext cx="5715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981200" y="4572000"/>
            <a:ext cx="5638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914400" y="291285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EARLY EXIT:  </a:t>
            </a:r>
            <a:r>
              <a:rPr lang="en-US" dirty="0" smtClean="0">
                <a:solidFill>
                  <a:srgbClr val="FF9900"/>
                </a:solidFill>
              </a:rPr>
              <a:t>May 27, 2017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4202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 START:  </a:t>
            </a:r>
            <a:r>
              <a:rPr lang="en-US" dirty="0" smtClean="0">
                <a:solidFill>
                  <a:srgbClr val="FF9900"/>
                </a:solidFill>
              </a:rPr>
              <a:t>September 28, 2016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098345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SUSPENSION:  </a:t>
            </a:r>
            <a:r>
              <a:rPr lang="en-US" dirty="0" smtClean="0">
                <a:solidFill>
                  <a:srgbClr val="FF9900"/>
                </a:solidFill>
              </a:rPr>
              <a:t>November 3, 2016 –  November 12, 2016</a:t>
            </a:r>
            <a:endParaRPr lang="en-US" dirty="0">
              <a:solidFill>
                <a:srgbClr val="FF99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257300" y="5715000"/>
            <a:ext cx="1562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238500" y="5715000"/>
            <a:ext cx="43815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21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Allowance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Calculating pro-rated payments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2 options: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Calendar Days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Number of Days </a:t>
            </a:r>
            <a:r>
              <a:rPr lang="en-US" dirty="0" smtClean="0">
                <a:cs typeface="Arial" panose="020B0604020202020204" pitchFamily="34" charset="0"/>
              </a:rPr>
              <a:t>Served/Number </a:t>
            </a:r>
            <a:r>
              <a:rPr lang="en-US" dirty="0">
                <a:cs typeface="Arial" panose="020B0604020202020204" pitchFamily="34" charset="0"/>
              </a:rPr>
              <a:t>of Calendar Days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Business Days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Number of Days Served/Number of Business Days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Multiply the result by the full stipend amount to arrive at the pro-rated </a:t>
            </a:r>
            <a:r>
              <a:rPr lang="en-US" sz="2800" dirty="0" smtClean="0">
                <a:cs typeface="Arial" panose="020B0604020202020204" pitchFamily="34" charset="0"/>
              </a:rPr>
              <a:t>amount</a:t>
            </a:r>
            <a:endParaRPr lang="en-US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Be consistent!</a:t>
            </a: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857250" lvl="2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800" dirty="0">
              <a:cs typeface="Arial" panose="020B0604020202020204" pitchFamily="34" charset="0"/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15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Allowance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0313" y="1524000"/>
            <a:ext cx="7440706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 Example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Suzy’s exited early for CPC on 2/10/17.  Her MSA lists $600 bi-monthly stipend payments with pay periods ending on the 15</a:t>
            </a:r>
            <a:r>
              <a:rPr lang="en-US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last 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529DBE"/>
                </a:solidFill>
                <a:cs typeface="Arial" panose="020B0604020202020204" pitchFamily="34" charset="0"/>
              </a:rPr>
              <a:t>Calendar Days: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10/15 X $600 = $400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529DBE"/>
                </a:solidFill>
                <a:cs typeface="Arial" panose="020B0604020202020204" pitchFamily="34" charset="0"/>
              </a:rPr>
              <a:t>Business Days: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8/11 X $600 = $436.36</a:t>
            </a:r>
          </a:p>
          <a:p>
            <a:pPr marL="857250" lvl="2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800" dirty="0">
              <a:cs typeface="Arial" panose="020B0604020202020204" pitchFamily="34" charset="0"/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16</a:t>
            </a:fld>
            <a:endParaRPr lang="en-US"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336" y="3733800"/>
            <a:ext cx="323410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Allowance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0313" y="1524000"/>
            <a:ext cx="7440706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Common Errors</a:t>
            </a:r>
            <a:endParaRPr lang="en-US" dirty="0"/>
          </a:p>
          <a:p>
            <a:r>
              <a:rPr lang="en-US" sz="2400" dirty="0">
                <a:solidFill>
                  <a:srgbClr val="529DBE"/>
                </a:solidFill>
              </a:rPr>
              <a:t>Incorrect, unclear or misaligned enrollment, suspension, and exit dates in My AmeriCorps, the member file, </a:t>
            </a:r>
            <a:r>
              <a:rPr lang="en-US" sz="2400" dirty="0" smtClean="0">
                <a:solidFill>
                  <a:srgbClr val="529DBE"/>
                </a:solidFill>
              </a:rPr>
              <a:t>member timesheets, and </a:t>
            </a:r>
            <a:r>
              <a:rPr lang="en-US" sz="2400" dirty="0">
                <a:solidFill>
                  <a:srgbClr val="529DBE"/>
                </a:solidFill>
              </a:rPr>
              <a:t>pay records.</a:t>
            </a:r>
          </a:p>
          <a:p>
            <a:r>
              <a:rPr lang="en-US" sz="2400" dirty="0" smtClean="0">
                <a:solidFill>
                  <a:srgbClr val="529DBE"/>
                </a:solidFill>
              </a:rPr>
              <a:t>A </a:t>
            </a:r>
            <a:r>
              <a:rPr lang="en-US" sz="2400" dirty="0">
                <a:solidFill>
                  <a:srgbClr val="529DBE"/>
                </a:solidFill>
              </a:rPr>
              <a:t>member may not receive more living allowance per pay period due to serving a shorter term.</a:t>
            </a:r>
          </a:p>
          <a:p>
            <a:r>
              <a:rPr lang="en-US" sz="2400" dirty="0" smtClean="0">
                <a:solidFill>
                  <a:srgbClr val="529DBE"/>
                </a:solidFill>
              </a:rPr>
              <a:t>Inconsistently prorating stipend payments.</a:t>
            </a:r>
          </a:p>
          <a:p>
            <a:r>
              <a:rPr lang="en-US" sz="2400" dirty="0" smtClean="0">
                <a:solidFill>
                  <a:srgbClr val="529DBE"/>
                </a:solidFill>
              </a:rPr>
              <a:t>Service hours accrued and or living allowance paid after the exit date.</a:t>
            </a:r>
            <a:endParaRPr lang="en-US" sz="2400" dirty="0">
              <a:solidFill>
                <a:srgbClr val="529DBE"/>
              </a:solidFill>
            </a:endParaRPr>
          </a:p>
          <a:p>
            <a:pPr marL="857250" lvl="2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800" dirty="0">
              <a:cs typeface="Arial" panose="020B0604020202020204" pitchFamily="34" charset="0"/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17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Allowance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0313" y="1524000"/>
            <a:ext cx="7595488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conclusion: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dates and payment amounts align 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between all program and fiscal documents including the member service agreement, member living allowance schedule,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timesheets, other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AmeriCorps-specific documents/My AmeriCorps, the AmeriCorps budget, actual dates/amounts paid, etc.</a:t>
            </a:r>
          </a:p>
          <a:p>
            <a:pPr marL="857250" lvl="2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800" dirty="0">
              <a:cs typeface="Arial" panose="020B0604020202020204" pitchFamily="34" charset="0"/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18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25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19</a:t>
            </a:fld>
            <a:endParaRPr lang="en-US">
              <a:latin typeface="Arial" charset="0"/>
            </a:endParaRPr>
          </a:p>
        </p:txBody>
      </p:sp>
      <p:sp>
        <p:nvSpPr>
          <p:cNvPr id="2" name="AutoShape 2" descr="Image result for flashlight clipart"/>
          <p:cNvSpPr>
            <a:spLocks noChangeAspect="1" noChangeArrowheads="1"/>
          </p:cNvSpPr>
          <p:nvPr/>
        </p:nvSpPr>
        <p:spPr bwMode="auto">
          <a:xfrm>
            <a:off x="1104900" y="37338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37" y="2176072"/>
            <a:ext cx="4048125" cy="2686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48200"/>
            <a:ext cx="1681162" cy="1681162"/>
          </a:xfrm>
          <a:prstGeom prst="rect">
            <a:avLst/>
          </a:prstGeom>
          <a:blipFill dpi="0" rotWithShape="1">
            <a:blip r:embed="rId5">
              <a:lum bright="70000" contrast="-70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9117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2762250"/>
            <a:ext cx="7772400" cy="20574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(Shining a light on)</a:t>
            </a:r>
          </a:p>
          <a:p>
            <a:r>
              <a:rPr lang="en-US" sz="6000" b="1" dirty="0" smtClean="0">
                <a:solidFill>
                  <a:schemeClr val="tx1"/>
                </a:solidFill>
              </a:rPr>
              <a:t>Living Allowance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2</a:t>
            </a:fld>
            <a:endParaRPr lang="en-US">
              <a:latin typeface="Arial" charset="0"/>
            </a:endParaRPr>
          </a:p>
        </p:txBody>
      </p:sp>
      <p:sp>
        <p:nvSpPr>
          <p:cNvPr id="2" name="AutoShape 2" descr="Image result for flashlight clipart"/>
          <p:cNvSpPr>
            <a:spLocks noChangeAspect="1" noChangeArrowheads="1"/>
          </p:cNvSpPr>
          <p:nvPr/>
        </p:nvSpPr>
        <p:spPr bwMode="auto">
          <a:xfrm>
            <a:off x="1104900" y="37338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648200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417" y="1676400"/>
            <a:ext cx="1867983" cy="177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4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696176"/>
            <a:ext cx="9171633" cy="1771859"/>
          </a:xfrm>
        </p:spPr>
        <p:txBody>
          <a:bodyPr/>
          <a:lstStyle/>
          <a:p>
            <a:pPr>
              <a:defRPr/>
            </a:pPr>
            <a:r>
              <a:rPr lang="en-US" sz="3400" b="1" dirty="0" smtClean="0">
                <a:solidFill>
                  <a:schemeClr val="accent3"/>
                </a:solidFill>
                <a:latin typeface="Arial" charset="0"/>
              </a:rPr>
              <a:t>2016 AmeriCorps Texas </a:t>
            </a:r>
          </a:p>
          <a:p>
            <a:pPr>
              <a:defRPr/>
            </a:pPr>
            <a:r>
              <a:rPr lang="en-US" sz="3400" b="1" dirty="0" smtClean="0">
                <a:solidFill>
                  <a:schemeClr val="accent3"/>
                </a:solidFill>
                <a:latin typeface="Arial" charset="0"/>
              </a:rPr>
              <a:t>All-Grantee Meeting </a:t>
            </a:r>
          </a:p>
          <a:p>
            <a:pPr>
              <a:defRPr/>
            </a:pPr>
            <a:r>
              <a:rPr lang="en-US" dirty="0" smtClean="0">
                <a:solidFill>
                  <a:schemeClr val="accent3"/>
                </a:solidFill>
                <a:latin typeface="Arial" charset="0"/>
              </a:rPr>
              <a:t>February 25-26, 2016</a:t>
            </a:r>
            <a:endParaRPr lang="en-US" dirty="0">
              <a:solidFill>
                <a:schemeClr val="accent3"/>
              </a:solidFill>
              <a:latin typeface="Arial" charset="0"/>
            </a:endParaRPr>
          </a:p>
          <a:p>
            <a:pPr>
              <a:defRPr/>
            </a:pPr>
            <a:endParaRPr lang="en-US" sz="1000" dirty="0" smtClean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3B802A-BAF8-4451-A3E8-6F84BD109C12}" type="slidenum">
              <a:rPr lang="en-US"/>
              <a:pPr>
                <a:defRPr/>
              </a:pPr>
              <a:t>20</a:t>
            </a:fld>
            <a:endParaRPr lang="en-US">
              <a:latin typeface="Arial" charset="0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633" y="5025"/>
            <a:ext cx="9220200" cy="68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320720" y="4410882"/>
            <a:ext cx="8534400" cy="225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4000" b="1" kern="0" dirty="0" smtClean="0">
                <a:solidFill>
                  <a:schemeClr val="accent3"/>
                </a:solidFill>
                <a:latin typeface="Arial" charset="0"/>
              </a:rPr>
              <a:t>2017 AmeriCorps Texas </a:t>
            </a:r>
          </a:p>
          <a:p>
            <a:pPr>
              <a:defRPr/>
            </a:pPr>
            <a:r>
              <a:rPr lang="en-US" sz="4000" b="1" kern="0" dirty="0" smtClean="0">
                <a:solidFill>
                  <a:schemeClr val="accent3"/>
                </a:solidFill>
                <a:latin typeface="Arial" charset="0"/>
              </a:rPr>
              <a:t>All-Grantee Meeting </a:t>
            </a:r>
          </a:p>
          <a:p>
            <a:pPr>
              <a:defRPr/>
            </a:pPr>
            <a:r>
              <a:rPr lang="en-US" sz="3200" kern="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March 1-2, 2017</a:t>
            </a:r>
          </a:p>
          <a:p>
            <a:pPr>
              <a:defRPr/>
            </a:pPr>
            <a:endParaRPr lang="en-US" sz="1000" kern="0" dirty="0" smtClean="0">
              <a:solidFill>
                <a:schemeClr val="accent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Allowance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2694" y="1524000"/>
            <a:ext cx="6526306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this session, we will cover:</a:t>
            </a:r>
          </a:p>
          <a:p>
            <a:pPr marL="457200" lvl="1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Basics</a:t>
            </a:r>
          </a:p>
          <a:p>
            <a:pPr marL="457200" lvl="1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Guidance</a:t>
            </a:r>
          </a:p>
          <a:p>
            <a:pPr marL="457200"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What </a:t>
            </a:r>
            <a:r>
              <a:rPr lang="en-US" sz="2800" dirty="0" smtClean="0">
                <a:solidFill>
                  <a:schemeClr val="tx1"/>
                </a:solidFill>
              </a:rPr>
              <a:t>If’s</a:t>
            </a:r>
          </a:p>
          <a:p>
            <a:pPr marL="457200" lvl="1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Common Errors</a:t>
            </a:r>
            <a:endParaRPr lang="en-US" dirty="0">
              <a:solidFill>
                <a:schemeClr val="tx1"/>
              </a:solidFill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3</a:t>
            </a:fld>
            <a:endParaRPr lang="en-US"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9895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Allowance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0313" y="1524000"/>
            <a:ext cx="7440706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OneStar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Living Allowance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A payroll schedule should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A list of all paychecks that will be issued with a period of time covered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Date of each paycheck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Amount of each paycheck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Beginning date of first pay period should match the member’s enrollment date (in My AmeriCorps) and the beginning date listed in the member service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Ending date of the last pay period should match the member’s exit date (in My AmeriCorps) and the ending date listed in the member service agreement.  </a:t>
            </a: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4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" y="1883416"/>
            <a:ext cx="7316215" cy="22024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45467"/>
            <a:ext cx="6477000" cy="461665"/>
          </a:xfrm>
        </p:spPr>
        <p:txBody>
          <a:bodyPr/>
          <a:lstStyle/>
          <a:p>
            <a:r>
              <a:rPr lang="en-US" b="1" dirty="0"/>
              <a:t>Living Allowance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EE62B-8A5D-41D8-A5A8-7E36069CA268}" type="slidenum">
              <a:rPr lang="en-US" smtClean="0"/>
              <a:pPr>
                <a:defRPr/>
              </a:pPr>
              <a:t>5</a:t>
            </a:fld>
            <a:endParaRPr lang="en-US"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005840" y="3214558"/>
            <a:ext cx="762000" cy="22860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3805816" y="3214558"/>
            <a:ext cx="304800" cy="1861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 flipV="1">
            <a:off x="4891377" y="3196721"/>
            <a:ext cx="304800" cy="21664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8838" y="5566119"/>
            <a:ext cx="301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29DBE"/>
                </a:solidFill>
              </a:rPr>
              <a:t>First day of service</a:t>
            </a:r>
            <a:endParaRPr lang="en-US" sz="1400" dirty="0">
              <a:solidFill>
                <a:srgbClr val="529DB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7116" y="5137895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29DBE"/>
                </a:solidFill>
              </a:rPr>
              <a:t>Date of paycheck</a:t>
            </a:r>
            <a:endParaRPr lang="en-US" sz="1400" dirty="0">
              <a:solidFill>
                <a:srgbClr val="529DB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87379" y="5509531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29DBE"/>
                </a:solidFill>
              </a:rPr>
              <a:t>Gross pay (i.e. pre-tax amount)</a:t>
            </a:r>
            <a:endParaRPr lang="en-US" sz="1400" dirty="0">
              <a:solidFill>
                <a:srgbClr val="529DB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5">
              <a:lum bright="70000" contrast="-70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36599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1724479"/>
            <a:ext cx="7772400" cy="2192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45467"/>
            <a:ext cx="6477000" cy="461665"/>
          </a:xfrm>
        </p:spPr>
        <p:txBody>
          <a:bodyPr/>
          <a:lstStyle/>
          <a:p>
            <a:r>
              <a:rPr lang="en-US" b="1" dirty="0"/>
              <a:t>Living Allowance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EE62B-8A5D-41D8-A5A8-7E36069CA268}" type="slidenum">
              <a:rPr lang="en-US" smtClean="0"/>
              <a:pPr>
                <a:defRPr/>
              </a:pPr>
              <a:t>6</a:t>
            </a:fld>
            <a:endParaRPr lang="en-US"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066800" y="2514600"/>
            <a:ext cx="1176174" cy="15916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23900" y="4136721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29DBE"/>
                </a:solidFill>
              </a:rPr>
              <a:t>Last day of service</a:t>
            </a:r>
            <a:endParaRPr lang="en-US" sz="1400" dirty="0">
              <a:solidFill>
                <a:srgbClr val="529DB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38700" y="3268164"/>
            <a:ext cx="285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29DBE"/>
                </a:solidFill>
              </a:rPr>
              <a:t>Fill this in for each member type</a:t>
            </a:r>
            <a:endParaRPr lang="en-US" sz="1400" dirty="0">
              <a:solidFill>
                <a:srgbClr val="529DB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3660507"/>
            <a:ext cx="3947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29DBE"/>
                </a:solidFill>
              </a:rPr>
              <a:t>This should be the same for every member type</a:t>
            </a:r>
            <a:endParaRPr lang="en-US" sz="1400" dirty="0">
              <a:solidFill>
                <a:srgbClr val="529DB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5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14" name="Right Brace 13"/>
          <p:cNvSpPr/>
          <p:nvPr/>
        </p:nvSpPr>
        <p:spPr bwMode="auto">
          <a:xfrm>
            <a:off x="4495800" y="3200400"/>
            <a:ext cx="152400" cy="443307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Allowance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EE62B-8A5D-41D8-A5A8-7E36069CA268}" type="slidenum">
              <a:rPr lang="en-US" smtClean="0"/>
              <a:pPr>
                <a:defRPr/>
              </a:pPr>
              <a:t>7</a:t>
            </a:fld>
            <a:endParaRPr lang="en-US">
              <a:latin typeface="Arial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712694" y="1524000"/>
            <a:ext cx="774550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32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OneStar’s</a:t>
            </a:r>
            <a:r>
              <a:rPr 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Living Allowance Guidance</a:t>
            </a:r>
          </a:p>
          <a:p>
            <a:r>
              <a:rPr lang="en-US" sz="3200" kern="0" dirty="0" smtClean="0">
                <a:solidFill>
                  <a:schemeClr val="tx1"/>
                </a:solidFill>
              </a:rPr>
              <a:t>Member Service Agreements should include:</a:t>
            </a:r>
          </a:p>
          <a:p>
            <a:pPr lvl="1"/>
            <a:r>
              <a:rPr lang="en-US" kern="0" dirty="0" smtClean="0"/>
              <a:t>Required term of service (start and end date)</a:t>
            </a:r>
          </a:p>
          <a:p>
            <a:pPr lvl="1"/>
            <a:r>
              <a:rPr lang="en-US" kern="0" dirty="0" smtClean="0"/>
              <a:t>Total Living allowance amount for a successful completion of a service term</a:t>
            </a:r>
          </a:p>
          <a:p>
            <a:pPr lvl="2"/>
            <a:r>
              <a:rPr lang="en-US" kern="0" dirty="0"/>
              <a:t>Note: Minimum LA applies to FT members, and maximum LA applies to all members</a:t>
            </a:r>
          </a:p>
          <a:p>
            <a:pPr lvl="1"/>
            <a:r>
              <a:rPr lang="en-US" kern="0" dirty="0" smtClean="0"/>
              <a:t>A list of what constitutes a successful completion of term of service</a:t>
            </a:r>
          </a:p>
          <a:p>
            <a:pPr lvl="1"/>
            <a:r>
              <a:rPr lang="en-US" kern="0" dirty="0" smtClean="0"/>
              <a:t>A payroll schedule</a:t>
            </a:r>
          </a:p>
          <a:p>
            <a:pPr lvl="1"/>
            <a:endParaRPr lang="en-US" kern="0" dirty="0" smtClean="0"/>
          </a:p>
          <a:p>
            <a:endParaRPr lang="en-US" sz="32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82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Allowance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487766"/>
            <a:ext cx="8229600" cy="639762"/>
          </a:xfrm>
        </p:spPr>
        <p:txBody>
          <a:bodyPr/>
          <a:lstStyle/>
          <a:p>
            <a:pPr algn="ctr"/>
            <a:r>
              <a:rPr lang="en-US" dirty="0" smtClean="0"/>
              <a:t>2016 - 2017 Min &amp; Max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1624267" y="2041123"/>
            <a:ext cx="6152639" cy="1744524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33387" y="3643998"/>
            <a:ext cx="8534400" cy="639762"/>
          </a:xfrm>
        </p:spPr>
        <p:txBody>
          <a:bodyPr/>
          <a:lstStyle/>
          <a:p>
            <a:pPr algn="ctr"/>
            <a:r>
              <a:rPr lang="en-US" dirty="0" smtClean="0"/>
              <a:t>2017 - 2018 Min &amp; Max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quarter" idx="4"/>
          </p:nvPr>
        </p:nvPicPr>
        <p:blipFill>
          <a:blip r:embed="rId6"/>
          <a:stretch>
            <a:fillRect/>
          </a:stretch>
        </p:blipFill>
        <p:spPr>
          <a:xfrm>
            <a:off x="1605103" y="4179110"/>
            <a:ext cx="5933794" cy="189230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EE62B-8A5D-41D8-A5A8-7E36069CA268}" type="slidenum">
              <a:rPr lang="en-US" smtClean="0"/>
              <a:pPr>
                <a:defRPr/>
              </a:pPr>
              <a:t>8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4953000" y="548015"/>
            <a:ext cx="3962400" cy="52322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Living Allowance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9</a:t>
            </a:fld>
            <a:endParaRPr lang="en-US"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8" y="4567238"/>
            <a:ext cx="1681162" cy="168116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tile tx="0" ty="0" sx="100000" sy="100000" flip="none" algn="tl"/>
          </a:blipFill>
        </p:spPr>
      </p:pic>
      <p:sp>
        <p:nvSpPr>
          <p:cNvPr id="8" name="Subtitle 1"/>
          <p:cNvSpPr txBox="1">
            <a:spLocks/>
          </p:cNvSpPr>
          <p:nvPr/>
        </p:nvSpPr>
        <p:spPr bwMode="auto">
          <a:xfrm>
            <a:off x="712694" y="1524000"/>
            <a:ext cx="820270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Two Kinds of Members: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tx1"/>
                </a:solidFill>
              </a:rPr>
              <a:t>Those who serve their term as planned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who don’t serve their term as planned:</a:t>
            </a:r>
          </a:p>
          <a:p>
            <a:pPr marL="914400" lvl="1" indent="-457200" algn="l">
              <a:buFontTx/>
              <a:buChar char="-"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Late starters  </a:t>
            </a:r>
          </a:p>
          <a:p>
            <a:pPr marL="914400" lvl="1" indent="-457200" algn="l">
              <a:buFontTx/>
              <a:buChar char="-"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Early Exit for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Compelling Personal Circumstances</a:t>
            </a: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Tx/>
              <a:buChar char="-"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Early Exit for Cause</a:t>
            </a:r>
          </a:p>
          <a:p>
            <a:pPr marL="914400" lvl="1" indent="-457200" algn="l">
              <a:buFontTx/>
              <a:buChar char="-"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Duration of Service Waiver</a:t>
            </a:r>
          </a:p>
          <a:p>
            <a:pPr marL="914400" lvl="1" indent="-457200" algn="l">
              <a:buFontTx/>
              <a:buChar char="-"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Suspensions </a:t>
            </a:r>
          </a:p>
          <a:p>
            <a:pPr marL="914400" lvl="1" indent="-457200" algn="l">
              <a:buFontTx/>
              <a:buChar char="-"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Member Types</a:t>
            </a:r>
          </a:p>
          <a:p>
            <a:pPr marL="914400" lvl="1" indent="-457200" algn="l">
              <a:buFontTx/>
              <a:buChar char="-"/>
            </a:pPr>
            <a:endParaRPr lang="en-US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pPr marL="800100" lvl="1" indent="-342900" algn="l">
              <a:buFontTx/>
              <a:buChar char="-"/>
            </a:pPr>
            <a:endParaRPr lang="en-US" kern="0" dirty="0" smtClean="0"/>
          </a:p>
          <a:p>
            <a:endParaRPr lang="en-US" sz="32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f">
  <a:themeElements>
    <a:clrScheme name="o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f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5700</TotalTime>
  <Words>1025</Words>
  <Application>Microsoft Office PowerPoint</Application>
  <PresentationFormat>On-screen Show (4:3)</PresentationFormat>
  <Paragraphs>198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Bookman Old Style</vt:lpstr>
      <vt:lpstr>Helvetica</vt:lpstr>
      <vt:lpstr>osf</vt:lpstr>
      <vt:lpstr>PowerPoint Presentation</vt:lpstr>
      <vt:lpstr>PowerPoint Presentation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Living Allowance</vt:lpstr>
      <vt:lpstr>PowerPoint Presentation</vt:lpstr>
      <vt:lpstr>PowerPoint Presentation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Steinberg</dc:creator>
  <cp:lastModifiedBy>Jaclyn Kolar</cp:lastModifiedBy>
  <cp:revision>304</cp:revision>
  <cp:lastPrinted>2017-02-27T22:17:25Z</cp:lastPrinted>
  <dcterms:created xsi:type="dcterms:W3CDTF">2006-05-01T18:09:43Z</dcterms:created>
  <dcterms:modified xsi:type="dcterms:W3CDTF">2017-02-28T15:25:18Z</dcterms:modified>
</cp:coreProperties>
</file>