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780" r:id="rId2"/>
    <p:sldMasterId id="2147483792" r:id="rId3"/>
    <p:sldMasterId id="2147483804" r:id="rId4"/>
  </p:sldMasterIdLst>
  <p:notesMasterIdLst>
    <p:notesMasterId r:id="rId34"/>
  </p:notesMasterIdLst>
  <p:handoutMasterIdLst>
    <p:handoutMasterId r:id="rId35"/>
  </p:handoutMasterIdLst>
  <p:sldIdLst>
    <p:sldId id="261" r:id="rId5"/>
    <p:sldId id="416" r:id="rId6"/>
    <p:sldId id="449" r:id="rId7"/>
    <p:sldId id="424" r:id="rId8"/>
    <p:sldId id="426" r:id="rId9"/>
    <p:sldId id="448" r:id="rId10"/>
    <p:sldId id="417" r:id="rId11"/>
    <p:sldId id="418" r:id="rId12"/>
    <p:sldId id="422" r:id="rId13"/>
    <p:sldId id="450" r:id="rId14"/>
    <p:sldId id="456" r:id="rId15"/>
    <p:sldId id="434" r:id="rId16"/>
    <p:sldId id="413" r:id="rId17"/>
    <p:sldId id="420" r:id="rId18"/>
    <p:sldId id="427" r:id="rId19"/>
    <p:sldId id="453" r:id="rId20"/>
    <p:sldId id="451" r:id="rId21"/>
    <p:sldId id="429" r:id="rId22"/>
    <p:sldId id="452" r:id="rId23"/>
    <p:sldId id="431" r:id="rId24"/>
    <p:sldId id="432" r:id="rId25"/>
    <p:sldId id="428" r:id="rId26"/>
    <p:sldId id="430" r:id="rId27"/>
    <p:sldId id="454" r:id="rId28"/>
    <p:sldId id="455" r:id="rId29"/>
    <p:sldId id="445" r:id="rId30"/>
    <p:sldId id="438" r:id="rId31"/>
    <p:sldId id="447" r:id="rId32"/>
    <p:sldId id="446" r:id="rId33"/>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2"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529DBE"/>
    <a:srgbClr val="FFCC00"/>
    <a:srgbClr val="00FF00"/>
    <a:srgbClr val="D94BBB"/>
    <a:srgbClr val="412BC3"/>
    <a:srgbClr val="3DF9F0"/>
    <a:srgbClr val="FFFF66"/>
    <a:srgbClr val="F06510"/>
    <a:srgbClr val="3EE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70197" autoAdjust="0"/>
  </p:normalViewPr>
  <p:slideViewPr>
    <p:cSldViewPr>
      <p:cViewPr varScale="1">
        <p:scale>
          <a:sx n="52" d="100"/>
          <a:sy n="52" d="100"/>
        </p:scale>
        <p:origin x="18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3624"/>
    </p:cViewPr>
  </p:notesTextViewPr>
  <p:sorterViewPr>
    <p:cViewPr varScale="1">
      <p:scale>
        <a:sx n="1" d="1"/>
        <a:sy n="1" d="1"/>
      </p:scale>
      <p:origin x="0" y="0"/>
    </p:cViewPr>
  </p:sorterViewPr>
  <p:notesViewPr>
    <p:cSldViewPr>
      <p:cViewPr varScale="1">
        <p:scale>
          <a:sx n="84" d="100"/>
          <a:sy n="84" d="100"/>
        </p:scale>
        <p:origin x="3792" y="10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lisa.INTRANET\Dropbox%20(OneStar)\__Z%20Drive\NATIONAL%20SERVICE\AC%20STATE\Grants%20Mgmt\GRANT%20MAKING\Tracking%20the%20Trends\Funding%20Trends%20Data.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elisa.INTRANET\Dropbox%20(OneStar)\__Z%20Drive\NATIONAL%20SERVICE\AC%20STATE\Grants%20Mgmt\GRANT%20MAKING\Tracking%20the%20Trends\Funding%20Trends%20Data.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a:t>2016-2017 AmeriCorps Funds</a:t>
            </a:r>
          </a:p>
        </c:rich>
      </c:tx>
      <c:overlay val="0"/>
    </c:title>
    <c:autoTitleDeleted val="0"/>
    <c:plotArea>
      <c:layout/>
      <c:pieChart>
        <c:varyColors val="1"/>
        <c:ser>
          <c:idx val="0"/>
          <c:order val="0"/>
          <c:dPt>
            <c:idx val="0"/>
            <c:bubble3D val="0"/>
          </c:dPt>
          <c:dPt>
            <c:idx val="1"/>
            <c:bubble3D val="0"/>
          </c:dPt>
          <c:dPt>
            <c:idx val="2"/>
            <c:bubble3D val="0"/>
          </c:dPt>
          <c:dPt>
            <c:idx val="3"/>
            <c:bubble3D val="0"/>
          </c:dPt>
          <c:dPt>
            <c:idx val="4"/>
            <c:bubble3D val="0"/>
          </c:dPt>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'16-17'!$A$2:$A$5</c:f>
              <c:strCache>
                <c:ptCount val="4"/>
                <c:pt idx="0">
                  <c:v>Competitive</c:v>
                </c:pt>
                <c:pt idx="1">
                  <c:v>Competitive Fixed</c:v>
                </c:pt>
                <c:pt idx="2">
                  <c:v>Formula</c:v>
                </c:pt>
                <c:pt idx="3">
                  <c:v>Formula Fixed</c:v>
                </c:pt>
              </c:strCache>
            </c:strRef>
          </c:cat>
          <c:val>
            <c:numRef>
              <c:f>'16-17'!$B$2:$B$5</c:f>
              <c:numCache>
                <c:formatCode>"$"#,##0</c:formatCode>
                <c:ptCount val="4"/>
                <c:pt idx="0">
                  <c:v>3528597</c:v>
                </c:pt>
                <c:pt idx="1">
                  <c:v>3006186</c:v>
                </c:pt>
                <c:pt idx="2">
                  <c:v>5861595</c:v>
                </c:pt>
                <c:pt idx="3">
                  <c:v>1863480</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7338205026529949"/>
          <c:y val="0.39830627103815414"/>
          <c:w val="0.2086332823504975"/>
          <c:h val="0.3220347880243784"/>
        </c:manualLayout>
      </c:layout>
      <c:overlay val="0"/>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a:t>2016-2017 AmeriCorps MSYs</a:t>
            </a:r>
          </a:p>
        </c:rich>
      </c:tx>
      <c:overlay val="0"/>
    </c:title>
    <c:autoTitleDeleted val="0"/>
    <c:plotArea>
      <c:layout/>
      <c:pieChart>
        <c:varyColors val="1"/>
        <c:ser>
          <c:idx val="0"/>
          <c:order val="0"/>
          <c:dPt>
            <c:idx val="0"/>
            <c:bubble3D val="0"/>
          </c:dPt>
          <c:dPt>
            <c:idx val="1"/>
            <c:bubble3D val="0"/>
          </c:dPt>
          <c:dPt>
            <c:idx val="2"/>
            <c:bubble3D val="0"/>
          </c:dPt>
          <c:dPt>
            <c:idx val="3"/>
            <c:bubble3D val="0"/>
          </c:dPt>
          <c:dPt>
            <c:idx val="4"/>
            <c:bubble3D val="0"/>
          </c:dPt>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'16-17'!$A$30:$A$33</c:f>
              <c:strCache>
                <c:ptCount val="4"/>
                <c:pt idx="0">
                  <c:v>Competitive</c:v>
                </c:pt>
                <c:pt idx="1">
                  <c:v>Competitive Fixed</c:v>
                </c:pt>
                <c:pt idx="2">
                  <c:v>Formula</c:v>
                </c:pt>
                <c:pt idx="3">
                  <c:v>Formula Fixed</c:v>
                </c:pt>
              </c:strCache>
            </c:strRef>
          </c:cat>
          <c:val>
            <c:numRef>
              <c:f>'16-17'!$B$30:$B$33</c:f>
              <c:numCache>
                <c:formatCode>0.00</c:formatCode>
                <c:ptCount val="4"/>
                <c:pt idx="0">
                  <c:v>303.45</c:v>
                </c:pt>
                <c:pt idx="1">
                  <c:v>242</c:v>
                </c:pt>
                <c:pt idx="2">
                  <c:v>414.25</c:v>
                </c:pt>
                <c:pt idx="3">
                  <c:v>646</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7215265813292322"/>
          <c:y val="0.38629414313864974"/>
          <c:w val="0.20976510847536467"/>
          <c:h val="0.35514116810165086"/>
        </c:manualLayout>
      </c:layout>
      <c:overlay val="0"/>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1536" tIns="45767" rIns="91536" bIns="45767" numCol="1" anchor="t" anchorCtr="0" compatLnSpc="1">
            <a:prstTxWarp prst="textNoShape">
              <a:avLst/>
            </a:prstTxWarp>
          </a:bodyPr>
          <a:lstStyle>
            <a:lvl1pPr eaLnBrk="1" hangingPunct="1">
              <a:defRPr sz="1200">
                <a:ea typeface="+mn-ea"/>
              </a:defRPr>
            </a:lvl1pPr>
          </a:lstStyle>
          <a:p>
            <a:pPr>
              <a:defRPr/>
            </a:pPr>
            <a:endParaRPr lang="en-US"/>
          </a:p>
        </p:txBody>
      </p:sp>
      <p:sp>
        <p:nvSpPr>
          <p:cNvPr id="51203" name="Rectangle 3"/>
          <p:cNvSpPr>
            <a:spLocks noGrp="1" noChangeArrowheads="1"/>
          </p:cNvSpPr>
          <p:nvPr>
            <p:ph type="dt" sz="quarter" idx="1"/>
          </p:nvPr>
        </p:nvSpPr>
        <p:spPr bwMode="auto">
          <a:xfrm>
            <a:off x="3976333" y="0"/>
            <a:ext cx="3041968" cy="465296"/>
          </a:xfrm>
          <a:prstGeom prst="rect">
            <a:avLst/>
          </a:prstGeom>
          <a:noFill/>
          <a:ln w="9525">
            <a:noFill/>
            <a:miter lim="800000"/>
            <a:headEnd/>
            <a:tailEnd/>
          </a:ln>
          <a:effectLst/>
        </p:spPr>
        <p:txBody>
          <a:bodyPr vert="horz" wrap="square" lIns="91536" tIns="45767" rIns="91536" bIns="45767" numCol="1" anchor="t" anchorCtr="0" compatLnSpc="1">
            <a:prstTxWarp prst="textNoShape">
              <a:avLst/>
            </a:prstTxWarp>
          </a:bodyPr>
          <a:lstStyle>
            <a:lvl1pPr algn="r" eaLnBrk="1" hangingPunct="1">
              <a:defRPr sz="1200">
                <a:ea typeface="+mn-ea"/>
              </a:defRPr>
            </a:lvl1pPr>
          </a:lstStyle>
          <a:p>
            <a:pPr>
              <a:defRPr/>
            </a:pPr>
            <a:endParaRPr lang="en-US"/>
          </a:p>
        </p:txBody>
      </p:sp>
      <p:sp>
        <p:nvSpPr>
          <p:cNvPr id="51204" name="Rectangle 4"/>
          <p:cNvSpPr>
            <a:spLocks noGrp="1" noChangeArrowheads="1"/>
          </p:cNvSpPr>
          <p:nvPr>
            <p:ph type="ftr" sz="quarter" idx="2"/>
          </p:nvPr>
        </p:nvSpPr>
        <p:spPr bwMode="auto">
          <a:xfrm>
            <a:off x="0" y="8839014"/>
            <a:ext cx="3041968" cy="465296"/>
          </a:xfrm>
          <a:prstGeom prst="rect">
            <a:avLst/>
          </a:prstGeom>
          <a:noFill/>
          <a:ln w="9525">
            <a:noFill/>
            <a:miter lim="800000"/>
            <a:headEnd/>
            <a:tailEnd/>
          </a:ln>
          <a:effectLst/>
        </p:spPr>
        <p:txBody>
          <a:bodyPr vert="horz" wrap="square" lIns="91536" tIns="45767" rIns="91536" bIns="45767" numCol="1" anchor="b" anchorCtr="0" compatLnSpc="1">
            <a:prstTxWarp prst="textNoShape">
              <a:avLst/>
            </a:prstTxWarp>
          </a:bodyPr>
          <a:lstStyle>
            <a:lvl1pPr eaLnBrk="1" hangingPunct="1">
              <a:defRPr sz="1200">
                <a:ea typeface="+mn-ea"/>
              </a:defRPr>
            </a:lvl1pPr>
          </a:lstStyle>
          <a:p>
            <a:pPr>
              <a:defRPr/>
            </a:pPr>
            <a:endParaRPr lang="en-US"/>
          </a:p>
        </p:txBody>
      </p:sp>
      <p:sp>
        <p:nvSpPr>
          <p:cNvPr id="51205" name="Rectangle 5"/>
          <p:cNvSpPr>
            <a:spLocks noGrp="1" noChangeArrowheads="1"/>
          </p:cNvSpPr>
          <p:nvPr>
            <p:ph type="sldNum" sz="quarter" idx="3"/>
          </p:nvPr>
        </p:nvSpPr>
        <p:spPr bwMode="auto">
          <a:xfrm>
            <a:off x="3976333" y="8839014"/>
            <a:ext cx="3041968" cy="465296"/>
          </a:xfrm>
          <a:prstGeom prst="rect">
            <a:avLst/>
          </a:prstGeom>
          <a:noFill/>
          <a:ln w="9525">
            <a:noFill/>
            <a:miter lim="800000"/>
            <a:headEnd/>
            <a:tailEnd/>
          </a:ln>
          <a:effectLst/>
        </p:spPr>
        <p:txBody>
          <a:bodyPr vert="horz" wrap="square" lIns="91536" tIns="45767" rIns="91536" bIns="45767" numCol="1" anchor="b" anchorCtr="0" compatLnSpc="1">
            <a:prstTxWarp prst="textNoShape">
              <a:avLst/>
            </a:prstTxWarp>
          </a:bodyPr>
          <a:lstStyle>
            <a:lvl1pPr algn="r" eaLnBrk="1" hangingPunct="1">
              <a:defRPr sz="1200">
                <a:ea typeface="+mn-ea"/>
              </a:defRPr>
            </a:lvl1pPr>
          </a:lstStyle>
          <a:p>
            <a:pPr>
              <a:defRPr/>
            </a:pPr>
            <a:fld id="{E6BB33B1-C168-4A21-BD36-A51A034B1622}" type="slidenum">
              <a:rPr lang="en-US"/>
              <a:pPr>
                <a:defRPr/>
              </a:pPr>
              <a:t>‹#›</a:t>
            </a:fld>
            <a:endParaRPr lang="en-US"/>
          </a:p>
        </p:txBody>
      </p:sp>
    </p:spTree>
    <p:extLst>
      <p:ext uri="{BB962C8B-B14F-4D97-AF65-F5344CB8AC3E}">
        <p14:creationId xmlns:p14="http://schemas.microsoft.com/office/powerpoint/2010/main" val="403878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1536" tIns="45767" rIns="91536" bIns="45767" numCol="1" anchor="t" anchorCtr="0" compatLnSpc="1">
            <a:prstTxWarp prst="textNoShape">
              <a:avLst/>
            </a:prstTxWarp>
          </a:bodyPr>
          <a:lstStyle>
            <a:lvl1pPr eaLnBrk="1" hangingPunct="1">
              <a:defRPr sz="1200">
                <a:ea typeface="+mn-ea"/>
              </a:defRPr>
            </a:lvl1pPr>
          </a:lstStyle>
          <a:p>
            <a:pPr>
              <a:defRPr/>
            </a:pPr>
            <a:endParaRPr lang="en-US"/>
          </a:p>
        </p:txBody>
      </p:sp>
      <p:sp>
        <p:nvSpPr>
          <p:cNvPr id="87043"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1536" tIns="45767" rIns="91536" bIns="45767" numCol="1" anchor="t" anchorCtr="0" compatLnSpc="1">
            <a:prstTxWarp prst="textNoShape">
              <a:avLst/>
            </a:prstTxWarp>
          </a:bodyPr>
          <a:lstStyle>
            <a:lvl1pPr algn="r" eaLnBrk="1" hangingPunct="1">
              <a:defRPr sz="1200">
                <a:ea typeface="+mn-ea"/>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701993" y="4420316"/>
            <a:ext cx="5615940" cy="4187666"/>
          </a:xfrm>
          <a:prstGeom prst="rect">
            <a:avLst/>
          </a:prstGeom>
          <a:noFill/>
          <a:ln w="9525">
            <a:noFill/>
            <a:miter lim="800000"/>
            <a:headEnd/>
            <a:tailEnd/>
          </a:ln>
          <a:effectLst/>
        </p:spPr>
        <p:txBody>
          <a:bodyPr vert="horz" wrap="square" lIns="91536" tIns="45767" rIns="91536" bIns="457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1536" tIns="45767" rIns="91536" bIns="45767" numCol="1" anchor="b" anchorCtr="0" compatLnSpc="1">
            <a:prstTxWarp prst="textNoShape">
              <a:avLst/>
            </a:prstTxWarp>
          </a:bodyPr>
          <a:lstStyle>
            <a:lvl1pPr eaLnBrk="1" hangingPunct="1">
              <a:defRPr sz="1200">
                <a:ea typeface="+mn-ea"/>
              </a:defRPr>
            </a:lvl1pPr>
          </a:lstStyle>
          <a:p>
            <a:pPr>
              <a:defRPr/>
            </a:pPr>
            <a:endParaRPr lang="en-US"/>
          </a:p>
        </p:txBody>
      </p:sp>
      <p:sp>
        <p:nvSpPr>
          <p:cNvPr id="87047"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1536" tIns="45767" rIns="91536" bIns="45767" numCol="1" anchor="b" anchorCtr="0" compatLnSpc="1">
            <a:prstTxWarp prst="textNoShape">
              <a:avLst/>
            </a:prstTxWarp>
          </a:bodyPr>
          <a:lstStyle>
            <a:lvl1pPr algn="r" eaLnBrk="1" hangingPunct="1">
              <a:defRPr sz="1200">
                <a:ea typeface="+mn-ea"/>
              </a:defRPr>
            </a:lvl1pPr>
          </a:lstStyle>
          <a:p>
            <a:pPr>
              <a:defRPr/>
            </a:pPr>
            <a:fld id="{21C3D1FC-F570-43B4-88B8-9B4F5D23DC25}" type="slidenum">
              <a:rPr lang="en-US"/>
              <a:pPr>
                <a:defRPr/>
              </a:pPr>
              <a:t>‹#›</a:t>
            </a:fld>
            <a:endParaRPr lang="en-US"/>
          </a:p>
        </p:txBody>
      </p:sp>
    </p:spTree>
    <p:extLst>
      <p:ext uri="{BB962C8B-B14F-4D97-AF65-F5344CB8AC3E}">
        <p14:creationId xmlns:p14="http://schemas.microsoft.com/office/powerpoint/2010/main" val="1052281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links.govdelivery.com/track?type=click&amp;enid=ZWFzPTEmbWFpbGluZ2lkPTIwMTYwMjA5LjU0OTY4ODUxJm1lc3NhZ2VpZD1NREItUFJELUJVTC0yMDE2MDIwOS41NDk2ODg1MSZkYXRhYmFzZWlkPTEwMDEmc2VyaWFsPTE3MDA0OTU4JmVtYWlsaWQ9bGl6QG9uZXN0YXJmb3VuZGF0aW9uLm9yZyZ1c2VyaWQ9bGl6QG9uZXN0YXJmb3VuZGF0aW9uLm9yZyZmbD0mZXh0cmE9TXVsdGl2YXJpYXRlSWQ9JiYm&amp;&amp;&amp;103&amp;&amp;&amp;http://www.nationalservice.gov/documents/budget/2017-congressional-budget-justific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po.gov/fdsys/pkg/CFR-2011-title45-vol4/xml/CFR-2011-title45-vol4-sec2550-80.x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3C19B1F-FA33-4556-A08B-EA4E9C2CF103}" type="slidenum">
              <a:rPr lang="en-US" smtClean="0">
                <a:ea typeface="ＭＳ Ｐゴシック" pitchFamily="-32" charset="-128"/>
              </a:rPr>
              <a:pPr/>
              <a:t>1</a:t>
            </a:fld>
            <a:endParaRPr lang="en-US" smtClean="0">
              <a:ea typeface="ＭＳ Ｐゴシック" pitchFamily="-32"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4855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10</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211381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11</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t>But before we celebrate something To-Be-Announced, please</a:t>
            </a:r>
            <a:r>
              <a:rPr lang="en-US" baseline="0" dirty="0" smtClean="0"/>
              <a:t> look under your table to find some special party supplies to celebrate with. You should have enough supplies for each person at your table. Go ahead and take yours out!</a:t>
            </a:r>
            <a:endParaRPr lang="en-US" dirty="0"/>
          </a:p>
        </p:txBody>
      </p:sp>
    </p:spTree>
    <p:extLst>
      <p:ext uri="{BB962C8B-B14F-4D97-AF65-F5344CB8AC3E}">
        <p14:creationId xmlns:p14="http://schemas.microsoft.com/office/powerpoint/2010/main" val="2564903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12</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a:t>Since then, on February 9</a:t>
            </a:r>
            <a:r>
              <a:rPr lang="en-US" baseline="30000" dirty="0"/>
              <a:t>th</a:t>
            </a:r>
            <a:r>
              <a:rPr lang="en-US" dirty="0"/>
              <a:t>, President Obama released his budget request for Fiscal Year 2017, including a budget request of $1.1 billion for CNCS. If enacted, this funding level will enable AmeriCorps, Senior Corps, and the Social Innovation Fund to expand and would support an estimated 88,400 AmeriCorps members (up from previous year) as well as invest in promising and evidence-based approaches to improve the lives of low-income individuals through the Social Innovation Fund; focus on competition-based funding of Senior Corps programs to engage Americans age 55 and older; and continue to identify, generate, and disseminate evidence of the impact of national service.</a:t>
            </a:r>
          </a:p>
          <a:p>
            <a:endParaRPr lang="en-US" dirty="0"/>
          </a:p>
          <a:p>
            <a:r>
              <a:rPr lang="en-US" dirty="0"/>
              <a:t>OneStar and our very own Texas Conservation Corps were also featured in CNCS’s </a:t>
            </a:r>
            <a:r>
              <a:rPr lang="en-US" u="sng" dirty="0">
                <a:hlinkClick r:id="rId3"/>
              </a:rPr>
              <a:t>Congressional Budget Justification</a:t>
            </a:r>
            <a:r>
              <a:rPr lang="en-US" dirty="0"/>
              <a:t> for our work in Disaster Services through AmeriCorps, general coordination, and our previous Volunteer Generation Fund (VGF) program. </a:t>
            </a:r>
          </a:p>
          <a:p>
            <a:endParaRPr lang="en-US" dirty="0"/>
          </a:p>
          <a:p>
            <a:pPr defTabSz="915406">
              <a:defRPr/>
            </a:pPr>
            <a:r>
              <a:rPr lang="en-US" dirty="0"/>
              <a:t>While there’s still a long road to travel before this budget will be voted on or approved, this is a strong budget request that shows ongoing support for our nation’s volunteer sector, Governor-Supported State Service Commissions and our subgrantees (like you), and the importance of building capacity of organizations to recruit and retain volunteers to address critical community needs.</a:t>
            </a:r>
          </a:p>
        </p:txBody>
      </p:sp>
    </p:spTree>
    <p:extLst>
      <p:ext uri="{BB962C8B-B14F-4D97-AF65-F5344CB8AC3E}">
        <p14:creationId xmlns:p14="http://schemas.microsoft.com/office/powerpoint/2010/main" val="412917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13</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a:t>As required by the </a:t>
            </a:r>
            <a:r>
              <a:rPr lang="en-US" u="sng" dirty="0">
                <a:hlinkClick r:id="rId3"/>
              </a:rPr>
              <a:t>Code of Federal Regulations §2550.80 </a:t>
            </a:r>
            <a:r>
              <a:rPr lang="en-US" dirty="0"/>
              <a:t>, state service commissions like OneStar are required to develop a comprehensive 3-year State Service Plan and Supplemental Plan for Adults age 55 and older. The purpose of these documents is to outline our strategies and goals for administering AmeriCorps funding and developing national and community service programs and networks in alignment with state-specific priorities.</a:t>
            </a:r>
          </a:p>
          <a:p>
            <a:r>
              <a:rPr lang="en-US" dirty="0"/>
              <a:t> </a:t>
            </a:r>
          </a:p>
          <a:p>
            <a:r>
              <a:rPr lang="en-US" dirty="0"/>
              <a:t>In January, both of OneStar’s Boards of Directors approved our 2016-2018 Draft Plan, which has now been shared with the Governor’s office and is awaiting Governor’s Office approval before we can share it publicly.</a:t>
            </a:r>
          </a:p>
          <a:p>
            <a:endParaRPr lang="en-US" dirty="0"/>
          </a:p>
          <a:p>
            <a:r>
              <a:rPr lang="en-US" dirty="0"/>
              <a:t>However, we wanted to share with you an Embargoed Draft in advance of publication. Some key highlights:</a:t>
            </a:r>
          </a:p>
          <a:p>
            <a:endParaRPr lang="en-US" dirty="0"/>
          </a:p>
          <a:p>
            <a:pPr marL="228851" indent="-228851">
              <a:buAutoNum type="arabicParenR"/>
            </a:pPr>
            <a:r>
              <a:rPr lang="en-US" dirty="0"/>
              <a:t>Aims to align our work with the Governor’s Priorities;</a:t>
            </a:r>
          </a:p>
          <a:p>
            <a:pPr marL="228851" indent="-228851">
              <a:buAutoNum type="arabicParenR"/>
            </a:pPr>
            <a:r>
              <a:rPr lang="en-US" dirty="0"/>
              <a:t>Includes recent demographic data and trends from Texas State Demographer Dr. Lloyd Potter</a:t>
            </a:r>
          </a:p>
          <a:p>
            <a:pPr marL="228851" indent="-228851">
              <a:buAutoNum type="arabicParenR"/>
            </a:pPr>
            <a:r>
              <a:rPr lang="en-US" dirty="0"/>
              <a:t>Simplifies our Priority Focus Areas to 3: Youth Educational Attainment (with additional priority placed on programs addressing two key Governor Emergency Priorities*: Early Childhood Education and Reading Excellence), plus Disaster Services and Veterans &amp; Military Families</a:t>
            </a:r>
          </a:p>
          <a:p>
            <a:pPr marL="228851" indent="-228851">
              <a:buAutoNum type="arabicParenR"/>
            </a:pPr>
            <a:r>
              <a:rPr lang="en-US" dirty="0"/>
              <a:t>Includes a robust Supplemental Service Plan for Texans Aged 55 and Older, in cooperation with the CNCS Texas State Office, which will prioritize the use of 55+ volunteers and multi-generational service activities by making it a priority for new program development and in AmeriCorps funding decisions. </a:t>
            </a:r>
          </a:p>
          <a:p>
            <a:pPr marL="228851" indent="-228851">
              <a:buAutoNum type="arabicParenR"/>
            </a:pPr>
            <a:r>
              <a:rPr lang="en-US" dirty="0"/>
              <a:t>Outlines 8 key initiatives/strategies OneStar will focus on to improve and strengthen service across Texas</a:t>
            </a:r>
          </a:p>
          <a:p>
            <a:pPr marL="228851" indent="-228851">
              <a:buAutoNum type="arabicParenR"/>
            </a:pPr>
            <a:endParaRPr lang="en-US" dirty="0"/>
          </a:p>
          <a:p>
            <a:pPr marL="228851" indent="-228851">
              <a:buAutoNum type="arabicParenR"/>
            </a:pPr>
            <a:endParaRPr lang="en-US" dirty="0"/>
          </a:p>
          <a:p>
            <a:endParaRPr lang="en-US" dirty="0" smtClean="0"/>
          </a:p>
        </p:txBody>
      </p:sp>
    </p:spTree>
    <p:extLst>
      <p:ext uri="{BB962C8B-B14F-4D97-AF65-F5344CB8AC3E}">
        <p14:creationId xmlns:p14="http://schemas.microsoft.com/office/powerpoint/2010/main" val="13202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14</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t>Pass out handout and go over it briefly</a:t>
            </a:r>
            <a:r>
              <a:rPr lang="en-US" baseline="0" dirty="0" smtClean="0"/>
              <a:t> (5 minutes/page – total 15 minutes)</a:t>
            </a:r>
          </a:p>
          <a:p>
            <a:r>
              <a:rPr lang="en-US" dirty="0" smtClean="0"/>
              <a:t>http://onestarfoundation.org/wp-content/uploads/2014/10/Grantee-Expectations-Policy-2017.pdf</a:t>
            </a:r>
          </a:p>
          <a:p>
            <a:endParaRPr lang="en-US" dirty="0"/>
          </a:p>
        </p:txBody>
      </p:sp>
    </p:spTree>
    <p:extLst>
      <p:ext uri="{BB962C8B-B14F-4D97-AF65-F5344CB8AC3E}">
        <p14:creationId xmlns:p14="http://schemas.microsoft.com/office/powerpoint/2010/main" val="213571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15</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a:t>Twenty-eight (28) organizations across the State of Texas are supporting </a:t>
            </a:r>
            <a:r>
              <a:rPr lang="en-US" b="1" dirty="0"/>
              <a:t>2,414 AmeriCorps members </a:t>
            </a:r>
            <a:r>
              <a:rPr lang="en-US" dirty="0"/>
              <a:t>across the state in the areas of disaster services, environmental stewardship, capacity building, education, healthy futures, and economic opportunity.</a:t>
            </a:r>
          </a:p>
          <a:p>
            <a:r>
              <a:rPr lang="en-US" b="1" dirty="0"/>
              <a:t> </a:t>
            </a:r>
            <a:endParaRPr lang="en-US" dirty="0"/>
          </a:p>
          <a:p>
            <a:r>
              <a:rPr lang="en-US" dirty="0"/>
              <a:t>Some highlights from the 2016-2017 AmeriCorps Texas grant portfolio: </a:t>
            </a:r>
          </a:p>
          <a:p>
            <a:pPr lvl="0"/>
            <a:r>
              <a:rPr lang="en-US" dirty="0"/>
              <a:t>2,414 AmeriCorps members will provide </a:t>
            </a:r>
            <a:r>
              <a:rPr lang="en-US" b="1" dirty="0"/>
              <a:t>2.7 million hours </a:t>
            </a:r>
            <a:r>
              <a:rPr lang="en-US" dirty="0"/>
              <a:t>of service this year alone. </a:t>
            </a:r>
          </a:p>
          <a:p>
            <a:pPr lvl="0"/>
            <a:r>
              <a:rPr lang="en-US" dirty="0"/>
              <a:t>These members will earn up to </a:t>
            </a:r>
            <a:r>
              <a:rPr lang="en-US" b="1" dirty="0"/>
              <a:t>$9.2 million</a:t>
            </a:r>
            <a:r>
              <a:rPr lang="en-US" dirty="0"/>
              <a:t> in Segal Education Awards to further their own education and repay student loan debt after serving. </a:t>
            </a:r>
          </a:p>
          <a:p>
            <a:pPr lvl="0"/>
            <a:r>
              <a:rPr lang="en-US" dirty="0"/>
              <a:t>AmeriCorps Texas is an </a:t>
            </a:r>
            <a:r>
              <a:rPr lang="en-US" b="1" dirty="0"/>
              <a:t>effective public-private partnership</a:t>
            </a:r>
            <a:r>
              <a:rPr lang="en-US" dirty="0"/>
              <a:t>: this year, AmeriCorps Texas programs will receive </a:t>
            </a:r>
            <a:r>
              <a:rPr lang="en-US" b="1" dirty="0"/>
              <a:t>$14.3 million </a:t>
            </a:r>
            <a:r>
              <a:rPr lang="en-US" dirty="0"/>
              <a:t>in federal AmeriCorps funding, and will leverage an additional </a:t>
            </a:r>
            <a:r>
              <a:rPr lang="en-US" b="1" dirty="0"/>
              <a:t>$29.8 million </a:t>
            </a:r>
            <a:r>
              <a:rPr lang="en-US" dirty="0"/>
              <a:t>in match funding as a result – a more than </a:t>
            </a:r>
            <a:r>
              <a:rPr lang="en-US" b="1" dirty="0"/>
              <a:t>200%</a:t>
            </a:r>
            <a:r>
              <a:rPr lang="en-US" dirty="0"/>
              <a:t> matching rate!</a:t>
            </a:r>
          </a:p>
          <a:p>
            <a:pPr eaLnBrk="1" hangingPunct="1"/>
            <a:endParaRPr lang="en-US" dirty="0" smtClean="0"/>
          </a:p>
        </p:txBody>
      </p:sp>
    </p:spTree>
    <p:extLst>
      <p:ext uri="{BB962C8B-B14F-4D97-AF65-F5344CB8AC3E}">
        <p14:creationId xmlns:p14="http://schemas.microsoft.com/office/powerpoint/2010/main" val="254984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16</a:t>
            </a:fld>
            <a:endParaRPr lang="en-US"/>
          </a:p>
        </p:txBody>
      </p:sp>
    </p:spTree>
    <p:extLst>
      <p:ext uri="{BB962C8B-B14F-4D97-AF65-F5344CB8AC3E}">
        <p14:creationId xmlns:p14="http://schemas.microsoft.com/office/powerpoint/2010/main" val="312181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17</a:t>
            </a:fld>
            <a:endParaRPr lang="en-US"/>
          </a:p>
        </p:txBody>
      </p:sp>
    </p:spTree>
    <p:extLst>
      <p:ext uri="{BB962C8B-B14F-4D97-AF65-F5344CB8AC3E}">
        <p14:creationId xmlns:p14="http://schemas.microsoft.com/office/powerpoint/2010/main" val="470621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18</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24670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19</a:t>
            </a:fld>
            <a:endParaRPr lang="en-US"/>
          </a:p>
        </p:txBody>
      </p:sp>
    </p:spTree>
    <p:extLst>
      <p:ext uri="{BB962C8B-B14F-4D97-AF65-F5344CB8AC3E}">
        <p14:creationId xmlns:p14="http://schemas.microsoft.com/office/powerpoint/2010/main" val="69413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2</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t>Emily to say “Good Morning, everyone. Thank you to all of you for being here and especially</a:t>
            </a:r>
            <a:r>
              <a:rPr lang="en-US" baseline="0" dirty="0" smtClean="0"/>
              <a:t> to those of you who traveled from far and wide to be with us </a:t>
            </a:r>
            <a:r>
              <a:rPr lang="en-US" dirty="0" smtClean="0"/>
              <a:t>this week. We know that you all lead extremely busy lives and work incredibly hard to “get things done” for Texas. </a:t>
            </a:r>
          </a:p>
          <a:p>
            <a:endParaRPr lang="en-US" dirty="0" smtClean="0"/>
          </a:p>
          <a:p>
            <a:r>
              <a:rPr lang="en-US" dirty="0" smtClean="0"/>
              <a:t>First off, welcome to</a:t>
            </a:r>
            <a:r>
              <a:rPr lang="en-US" baseline="0" dirty="0" smtClean="0"/>
              <a:t> Austin. We hope you’ll enjoy this year’s central location at the Hilton Garden Inn and get to explore downtown! We have maps out at the Registration Desk with a list of good eateries and fun things to do within walking distance. We are intentionally giving you lunch on your own today so you can take some time to get outside and enjoy the city as a break. And if 6</a:t>
            </a:r>
            <a:r>
              <a:rPr lang="en-US" baseline="30000" dirty="0" smtClean="0"/>
              <a:t>th</a:t>
            </a:r>
            <a:r>
              <a:rPr lang="en-US" baseline="0" dirty="0" smtClean="0"/>
              <a:t> street isn’t your style, there’s also 5</a:t>
            </a:r>
            <a:r>
              <a:rPr lang="en-US" baseline="30000" dirty="0" smtClean="0"/>
              <a:t>th</a:t>
            </a:r>
            <a:r>
              <a:rPr lang="en-US" baseline="0" dirty="0" smtClean="0"/>
              <a:t> street, 4</a:t>
            </a:r>
            <a:r>
              <a:rPr lang="en-US" baseline="30000" dirty="0" smtClean="0"/>
              <a:t>th</a:t>
            </a:r>
            <a:r>
              <a:rPr lang="en-US" baseline="0" dirty="0" smtClean="0"/>
              <a:t> street, 2</a:t>
            </a:r>
            <a:r>
              <a:rPr lang="en-US" baseline="30000" dirty="0" smtClean="0"/>
              <a:t>nd</a:t>
            </a:r>
            <a:r>
              <a:rPr lang="en-US" baseline="0" dirty="0" smtClean="0"/>
              <a:t> street, Rainey street, and so many other neighborhoods to choose from ;)</a:t>
            </a:r>
          </a:p>
          <a:p>
            <a:endParaRPr lang="en-US" baseline="0" dirty="0" smtClean="0"/>
          </a:p>
          <a:p>
            <a:pPr defTabSz="915406">
              <a:defRPr/>
            </a:pPr>
            <a:r>
              <a:rPr lang="en-US" baseline="0" dirty="0" smtClean="0"/>
              <a:t>As you may have noticed, we have a theme going on for AGM 2017: “The AmeriCorps Journey”! </a:t>
            </a:r>
          </a:p>
          <a:p>
            <a:endParaRPr lang="en-US" dirty="0" smtClean="0"/>
          </a:p>
          <a:p>
            <a:r>
              <a:rPr lang="en-US" dirty="0"/>
              <a:t>Why this theme? You could be running on your journey, walking, or crawling; escaping something, running towards something, journeying alone or with a friend, taking the beginner trail or the advanced one! OneStar is here to help you on your Journey no matter where you are. Consider us your guides </a:t>
            </a:r>
            <a:r>
              <a:rPr lang="en-US" dirty="0">
                <a:sym typeface="Wingdings" panose="05000000000000000000" pitchFamily="2" charset="2"/>
              </a:rPr>
              <a:t></a:t>
            </a:r>
            <a:r>
              <a:rPr lang="en-US" dirty="0"/>
              <a:t> </a:t>
            </a:r>
          </a:p>
          <a:p>
            <a:endParaRPr lang="en-US" dirty="0"/>
          </a:p>
          <a:p>
            <a:r>
              <a:rPr lang="en-US" dirty="0"/>
              <a:t>We encourage all of you as participants to get ready for YOUR AmeriCorps journey! Tomorrow, we encourage all of you to wear your hiking/running/mountain climbing/outdoorsy gear for our last day of training – as long as you have an AmeriCorps pin, sticker, or nametag as well for branding of course!</a:t>
            </a:r>
          </a:p>
          <a:p>
            <a:endParaRPr lang="en-US" dirty="0"/>
          </a:p>
          <a:p>
            <a:r>
              <a:rPr lang="en-US" dirty="0"/>
              <a:t>We’ve also strategically placed AmeriCorps logos down the hall to encourage you to walk to the logo on a break and take a selfie.</a:t>
            </a:r>
          </a:p>
          <a:p>
            <a:endParaRPr lang="en-US" dirty="0"/>
          </a:p>
          <a:p>
            <a:r>
              <a:rPr lang="en-US" dirty="0"/>
              <a:t>And if you’re a social media user, feel free to post your selfies and photos with the hashtag #</a:t>
            </a:r>
            <a:r>
              <a:rPr lang="en-US" dirty="0" err="1"/>
              <a:t>AmeriCorpsJourney</a:t>
            </a:r>
            <a:r>
              <a:rPr lang="en-US" dirty="0"/>
              <a:t> (tag @</a:t>
            </a:r>
            <a:r>
              <a:rPr lang="en-US" dirty="0" err="1"/>
              <a:t>OneStarFdn</a:t>
            </a:r>
            <a:r>
              <a:rPr lang="en-US" dirty="0"/>
              <a:t> too!)</a:t>
            </a:r>
          </a:p>
          <a:p>
            <a:pPr lvl="0"/>
            <a:endParaRPr lang="en-US" dirty="0" smtClean="0"/>
          </a:p>
          <a:p>
            <a:pPr defTabSz="915406">
              <a:defRPr/>
            </a:pPr>
            <a:endParaRPr lang="en-US" baseline="0" dirty="0" smtClean="0"/>
          </a:p>
          <a:p>
            <a:r>
              <a:rPr lang="en-US" baseline="0" dirty="0" smtClean="0"/>
              <a:t>I </a:t>
            </a:r>
            <a:r>
              <a:rPr lang="en-US" baseline="0" dirty="0" smtClean="0"/>
              <a:t>also wanted to take a moment to introduce the OneStar team as we have some new faces and recent announcements:</a:t>
            </a:r>
          </a:p>
          <a:p>
            <a:pPr marL="171639" indent="-171639">
              <a:buFont typeface="Arial" panose="020B0604020202020204" pitchFamily="34" charset="0"/>
              <a:buChar char="•"/>
            </a:pPr>
            <a:r>
              <a:rPr lang="en-US" baseline="0" dirty="0" smtClean="0"/>
              <a:t>Most of you know me, but I’m Emily Steinberg, Director of National Service. As most of you have heard by now, this is actually my last couple of weeks at OneStar. Starting March 13</a:t>
            </a:r>
            <a:r>
              <a:rPr lang="en-US" baseline="30000" dirty="0" smtClean="0"/>
              <a:t>th</a:t>
            </a:r>
            <a:r>
              <a:rPr lang="en-US" baseline="0" dirty="0" smtClean="0"/>
              <a:t>, I will be transitioning to a new role as Director of External Affairs at our national association of state commissions, America’s Service Commissions (ASC). But I’ll still be working from Austin, and hope to see some of you at various events like the regional conferences, AmeriCorps Opening Days, and such. So don’t forget about me yet! </a:t>
            </a:r>
            <a:r>
              <a:rPr lang="en-US" baseline="0" dirty="0" smtClean="0">
                <a:sym typeface="Wingdings" panose="05000000000000000000" pitchFamily="2" charset="2"/>
              </a:rPr>
              <a:t></a:t>
            </a:r>
          </a:p>
          <a:p>
            <a:pPr marL="171639" indent="-171639">
              <a:buFont typeface="Arial" panose="020B0604020202020204" pitchFamily="34" charset="0"/>
              <a:buChar char="•"/>
            </a:pPr>
            <a:r>
              <a:rPr lang="en-US" baseline="0" dirty="0" smtClean="0">
                <a:sym typeface="Wingdings" panose="05000000000000000000" pitchFamily="2" charset="2"/>
              </a:rPr>
              <a:t>Next up, we have our 2 Grants Officers Mary Voorhies… Deloris Robinson…</a:t>
            </a:r>
          </a:p>
          <a:p>
            <a:pPr marL="171639" indent="-171639">
              <a:buFont typeface="Arial" panose="020B0604020202020204" pitchFamily="34" charset="0"/>
              <a:buChar char="•"/>
            </a:pPr>
            <a:r>
              <a:rPr lang="en-US" baseline="0" dirty="0" smtClean="0">
                <a:sym typeface="Wingdings" panose="05000000000000000000" pitchFamily="2" charset="2"/>
              </a:rPr>
              <a:t>Betty Jo Schafer, UT MSSW Intern / OneStar Graduate Fellow</a:t>
            </a:r>
          </a:p>
          <a:p>
            <a:pPr marL="171639" indent="-171639">
              <a:buFont typeface="Arial" panose="020B0604020202020204" pitchFamily="34" charset="0"/>
              <a:buChar char="•"/>
            </a:pPr>
            <a:r>
              <a:rPr lang="en-US" baseline="0" dirty="0" smtClean="0">
                <a:sym typeface="Wingdings" panose="05000000000000000000" pitchFamily="2" charset="2"/>
              </a:rPr>
              <a:t>Miranda Spiro, who will also be making a big change soon to become the Grants &amp; Contracts Administrator for Foundation Communities, a housing nonprofit here in Austin that fights poverty and homelessness. We are so sad to see her go, but know that she will continue to be a passionate AmeriCorps Alum for life!</a:t>
            </a:r>
          </a:p>
          <a:p>
            <a:pPr marL="171639" indent="-171639">
              <a:buFont typeface="Arial" panose="020B0604020202020204" pitchFamily="34" charset="0"/>
              <a:buChar char="•"/>
            </a:pPr>
            <a:r>
              <a:rPr lang="en-US" baseline="0" dirty="0" smtClean="0">
                <a:sym typeface="Wingdings" panose="05000000000000000000" pitchFamily="2" charset="2"/>
              </a:rPr>
              <a:t>And last but not least, Jaclyn Kolar, who will be stepping into an exciting new role of Manager, AmeriCorps*Texas to lead the team moving forward. And in fact her first “day on the job” happens to be today – March 1</a:t>
            </a:r>
            <a:r>
              <a:rPr lang="en-US" baseline="30000" dirty="0" smtClean="0">
                <a:sym typeface="Wingdings" panose="05000000000000000000" pitchFamily="2" charset="2"/>
              </a:rPr>
              <a:t>st</a:t>
            </a:r>
            <a:r>
              <a:rPr lang="en-US" baseline="0" dirty="0" smtClean="0">
                <a:sym typeface="Wingdings" panose="05000000000000000000" pitchFamily="2" charset="2"/>
              </a:rPr>
              <a:t>!</a:t>
            </a:r>
          </a:p>
          <a:p>
            <a:pPr marL="171639" indent="-171639">
              <a:buFont typeface="Arial" panose="020B0604020202020204" pitchFamily="34" charset="0"/>
              <a:buChar char="•"/>
            </a:pPr>
            <a:r>
              <a:rPr lang="en-US" baseline="0" dirty="0" smtClean="0">
                <a:sym typeface="Wingdings" panose="05000000000000000000" pitchFamily="2" charset="2"/>
              </a:rPr>
              <a:t>Jaclyn, would you like to say a few words?</a:t>
            </a:r>
          </a:p>
          <a:p>
            <a:pPr marL="171639" indent="-171639">
              <a:buFont typeface="Arial" panose="020B0604020202020204" pitchFamily="34" charset="0"/>
              <a:buChar char="•"/>
            </a:pPr>
            <a:r>
              <a:rPr lang="en-US" baseline="0" dirty="0" smtClean="0">
                <a:sym typeface="Wingdings" panose="05000000000000000000" pitchFamily="2" charset="2"/>
              </a:rPr>
              <a:t>You may have also noticed Elisa isn’t here with us this week… long-deserved Sabbatical. She will be easing back in starting next week.</a:t>
            </a:r>
          </a:p>
          <a:p>
            <a:endParaRPr lang="en-US" baseline="0" dirty="0" smtClean="0"/>
          </a:p>
          <a:p>
            <a:r>
              <a:rPr lang="en-US" baseline="0" dirty="0" smtClean="0"/>
              <a:t>HOUSEKEEPING:</a:t>
            </a:r>
          </a:p>
          <a:p>
            <a:pPr marL="171639" indent="-171639">
              <a:buFont typeface="Arial" panose="020B0604020202020204" pitchFamily="34" charset="0"/>
              <a:buChar char="•"/>
            </a:pPr>
            <a:r>
              <a:rPr lang="en-US" baseline="0" dirty="0" smtClean="0"/>
              <a:t>Wi-Fi Password</a:t>
            </a:r>
          </a:p>
          <a:p>
            <a:pPr marL="171639" indent="-171639">
              <a:buFont typeface="Arial" panose="020B0604020202020204" pitchFamily="34" charset="0"/>
              <a:buChar char="•"/>
            </a:pPr>
            <a:r>
              <a:rPr lang="en-US" baseline="0" dirty="0" smtClean="0"/>
              <a:t>Restrooms</a:t>
            </a:r>
          </a:p>
          <a:p>
            <a:pPr marL="171639" indent="-171639">
              <a:buFont typeface="Arial" panose="020B0604020202020204" pitchFamily="34" charset="0"/>
              <a:buChar char="•"/>
            </a:pPr>
            <a:r>
              <a:rPr lang="en-US" baseline="0" dirty="0" smtClean="0"/>
              <a:t>Meals / dietary restrictions</a:t>
            </a:r>
          </a:p>
          <a:p>
            <a:pPr marL="171639" indent="-171639">
              <a:buFont typeface="Arial" panose="020B0604020202020204" pitchFamily="34" charset="0"/>
              <a:buChar char="•"/>
            </a:pPr>
            <a:r>
              <a:rPr lang="en-US" baseline="0" dirty="0" smtClean="0"/>
              <a:t>Cell phones on silent</a:t>
            </a:r>
          </a:p>
          <a:p>
            <a:pPr marL="171639" indent="-171639">
              <a:buFont typeface="Arial" panose="020B0604020202020204" pitchFamily="34" charset="0"/>
              <a:buChar char="•"/>
            </a:pPr>
            <a:r>
              <a:rPr lang="en-US" baseline="0" dirty="0" smtClean="0"/>
              <a:t>Photos being </a:t>
            </a:r>
            <a:r>
              <a:rPr lang="en-US" baseline="0" dirty="0" smtClean="0"/>
              <a:t>taken</a:t>
            </a:r>
          </a:p>
          <a:p>
            <a:pPr marL="171639" indent="-171639">
              <a:buFont typeface="Arial" panose="020B0604020202020204" pitchFamily="34" charset="0"/>
              <a:buChar char="•"/>
            </a:pPr>
            <a:r>
              <a:rPr lang="en-US" baseline="0" dirty="0" smtClean="0"/>
              <a:t>Town Hall – Question Backpack</a:t>
            </a:r>
          </a:p>
          <a:p>
            <a:pPr marL="171639" indent="-171639">
              <a:buFont typeface="Arial" panose="020B0604020202020204" pitchFamily="34" charset="0"/>
              <a:buChar char="•"/>
            </a:pPr>
            <a:r>
              <a:rPr lang="en-US" baseline="0" dirty="0" smtClean="0"/>
              <a:t>Branding Kits – TAMIU, LSC-K, </a:t>
            </a:r>
            <a:r>
              <a:rPr lang="en-US" baseline="0" dirty="0" err="1" smtClean="0"/>
              <a:t>TxCC</a:t>
            </a:r>
            <a:r>
              <a:rPr lang="en-US" baseline="0" smtClean="0"/>
              <a:t>, Relay</a:t>
            </a:r>
            <a:endParaRPr lang="en-US" baseline="0" dirty="0" smtClean="0"/>
          </a:p>
          <a:p>
            <a:pPr marL="171639" indent="-171639">
              <a:buFont typeface="Arial" panose="020B0604020202020204" pitchFamily="34" charset="0"/>
              <a:buChar char="•"/>
            </a:pPr>
            <a:r>
              <a:rPr lang="en-US" baseline="0" dirty="0" smtClean="0"/>
              <a:t>Handouts – limited paper copies available. All will be posted online on our Grantee Resource Library and link sent out in Monday’s AC Update afterward.</a:t>
            </a:r>
          </a:p>
          <a:p>
            <a:pPr marL="171639" indent="-171639">
              <a:buFont typeface="Arial" panose="020B0604020202020204" pitchFamily="34" charset="0"/>
              <a:buChar char="•"/>
            </a:pPr>
            <a:r>
              <a:rPr lang="en-US" baseline="0" dirty="0" smtClean="0"/>
              <a:t>Survey will be sent out right after we conclude tomorrow – please give us your feedback</a:t>
            </a:r>
          </a:p>
        </p:txBody>
      </p:sp>
    </p:spTree>
    <p:extLst>
      <p:ext uri="{BB962C8B-B14F-4D97-AF65-F5344CB8AC3E}">
        <p14:creationId xmlns:p14="http://schemas.microsoft.com/office/powerpoint/2010/main" val="160838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20</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a:t>OneStar would like to extend its congratulations to AmeriCorps Texas grantees that achieved outstanding AmeriCorps enrollment and retention rates during the 2015-2016 program year. Below is the list of organizations that deserve recognition for achieving outstanding enrollment (100%) and retention (90%-100%) out of our 24 grantees active in the 2014-2015 program year.</a:t>
            </a:r>
          </a:p>
          <a:p>
            <a:r>
              <a:rPr lang="en-US" b="1" dirty="0"/>
              <a:t> </a:t>
            </a:r>
            <a:endParaRPr lang="en-US" dirty="0"/>
          </a:p>
          <a:p>
            <a:r>
              <a:rPr lang="en-US" u="sng" dirty="0"/>
              <a:t>14 out of 26 subgrantees had 100% AmeriCorps member enrollment</a:t>
            </a:r>
          </a:p>
          <a:p>
            <a:endParaRPr lang="en-US" u="sng" dirty="0"/>
          </a:p>
          <a:p>
            <a:pPr defTabSz="915406">
              <a:defRPr/>
            </a:pPr>
            <a:r>
              <a:rPr lang="en-US" dirty="0"/>
              <a:t>Congratulations to the above grantees for continued high performance during the 2015-2016 program year! </a:t>
            </a:r>
          </a:p>
          <a:p>
            <a:endParaRPr lang="en-US" dirty="0" smtClean="0"/>
          </a:p>
        </p:txBody>
      </p:sp>
    </p:spTree>
    <p:extLst>
      <p:ext uri="{BB962C8B-B14F-4D97-AF65-F5344CB8AC3E}">
        <p14:creationId xmlns:p14="http://schemas.microsoft.com/office/powerpoint/2010/main" val="2792718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21</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a:t>OneStar would like to extend its congratulations to AmeriCorps Texas grantees that achieved outstanding AmeriCorps enrollment and retention rates during the 2015-2016 program year. Below is the list of organizations that deserve recognition for achieving outstanding enrollment (100%) and retention (90%-100%) out of our 24 grantees active in the 2014-2015 program year.</a:t>
            </a:r>
          </a:p>
          <a:p>
            <a:endParaRPr lang="en-US" dirty="0"/>
          </a:p>
          <a:p>
            <a:r>
              <a:rPr lang="en-US" u="sng" dirty="0">
                <a:latin typeface="Arial" panose="020B0604020202020204" pitchFamily="34" charset="0"/>
                <a:ea typeface="Times New Roman" panose="02020603050405020304" pitchFamily="18" charset="0"/>
              </a:rPr>
              <a:t>11 of 26 grantees had above 90% AmeriCorps member retention</a:t>
            </a:r>
            <a:endParaRPr lang="en-US" u="sng" dirty="0"/>
          </a:p>
          <a:p>
            <a:endParaRPr lang="en-US" dirty="0"/>
          </a:p>
          <a:p>
            <a:pPr defTabSz="915406">
              <a:defRPr/>
            </a:pPr>
            <a:r>
              <a:rPr lang="en-US" dirty="0"/>
              <a:t>Congratulations to the above grantees for continued high performance during the 2015-2016 program year! </a:t>
            </a:r>
          </a:p>
          <a:p>
            <a:endParaRPr lang="en-US" dirty="0"/>
          </a:p>
          <a:p>
            <a:r>
              <a:rPr lang="en-US" b="1" dirty="0"/>
              <a:t> </a:t>
            </a:r>
            <a:endParaRPr lang="en-US" dirty="0"/>
          </a:p>
          <a:p>
            <a:endParaRPr lang="en-US" dirty="0" smtClean="0"/>
          </a:p>
        </p:txBody>
      </p:sp>
    </p:spTree>
    <p:extLst>
      <p:ext uri="{BB962C8B-B14F-4D97-AF65-F5344CB8AC3E}">
        <p14:creationId xmlns:p14="http://schemas.microsoft.com/office/powerpoint/2010/main" val="2646209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22</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Note: CNCS reports that nationally (b</a:t>
            </a:r>
            <a:r>
              <a:rPr lang="en-US" dirty="0"/>
              <a:t>ased on the most recent data they have available), the median enrollment rate was 101% and the median retention rate was 91%.  Please note that this is median, not mean. </a:t>
            </a:r>
          </a:p>
          <a:p>
            <a:pPr eaLnBrk="1" hangingPunct="1"/>
            <a:endParaRPr lang="en-US" dirty="0"/>
          </a:p>
        </p:txBody>
      </p:sp>
    </p:spTree>
    <p:extLst>
      <p:ext uri="{BB962C8B-B14F-4D97-AF65-F5344CB8AC3E}">
        <p14:creationId xmlns:p14="http://schemas.microsoft.com/office/powerpoint/2010/main" val="2321917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23</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74894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at: https://www.nationalservice.gov/sites/default/files/documents/CNCS_2017_Public_Engagement_Plan_and_Calendar_FINAL.pdf</a:t>
            </a:r>
          </a:p>
          <a:p>
            <a:endParaRPr lang="en-US" dirty="0" smtClean="0"/>
          </a:p>
          <a:p>
            <a:r>
              <a:rPr lang="en-US" b="1" dirty="0"/>
              <a:t>Goal of this Guide: </a:t>
            </a:r>
            <a:r>
              <a:rPr lang="en-US" dirty="0"/>
              <a:t>To inspire Americans to increase their knowledge, awareness, and support of national service and social </a:t>
            </a:r>
          </a:p>
          <a:p>
            <a:r>
              <a:rPr lang="en-US" dirty="0"/>
              <a:t>innovation as the country’s best investment in community-led problem solving, civic engagement, and collaboration.</a:t>
            </a:r>
          </a:p>
          <a:p>
            <a:endParaRPr lang="en-US" dirty="0"/>
          </a:p>
          <a:p>
            <a:r>
              <a:rPr lang="en-US" dirty="0"/>
              <a:t>Objectives:</a:t>
            </a:r>
          </a:p>
          <a:p>
            <a:pPr marL="171639" indent="-171639">
              <a:buFont typeface="Arial" panose="020B0604020202020204" pitchFamily="34" charset="0"/>
              <a:buChar char="•"/>
            </a:pPr>
            <a:r>
              <a:rPr lang="en-US" u="sng" dirty="0"/>
              <a:t>Amplify the impact </a:t>
            </a:r>
            <a:r>
              <a:rPr lang="en-US" dirty="0"/>
              <a:t>of AmeriCorps, Senior Corps, the Social Innovation Fund, and the Volunteer Generation Fund as cost effective and evidence-based investments to improve communities and provide opportunities for Americans to make their communities stronger and thereby increasing impact and participation.</a:t>
            </a:r>
          </a:p>
          <a:p>
            <a:pPr marL="171639" indent="-171639">
              <a:buFont typeface="Arial" panose="020B0604020202020204" pitchFamily="34" charset="0"/>
              <a:buChar char="•"/>
            </a:pPr>
            <a:r>
              <a:rPr lang="en-US" u="sng" dirty="0"/>
              <a:t>Partner with AmeriCorps and Social Innovation Fund grantees </a:t>
            </a:r>
            <a:r>
              <a:rPr lang="en-US" dirty="0"/>
              <a:t>on promoting evaluations of their evidence based practices and program impact. </a:t>
            </a:r>
          </a:p>
          <a:p>
            <a:pPr marL="171639" indent="-171639">
              <a:buFont typeface="Arial" panose="020B0604020202020204" pitchFamily="34" charset="0"/>
              <a:buChar char="•"/>
            </a:pPr>
            <a:r>
              <a:rPr lang="en-US" dirty="0"/>
              <a:t>Partner with Senior Corps on promoting the evaluations of the Foster Grandparents, Senior Companions, and RSVP programs. </a:t>
            </a:r>
          </a:p>
          <a:p>
            <a:pPr marL="171639" indent="-171639">
              <a:buFont typeface="Arial" panose="020B0604020202020204" pitchFamily="34" charset="0"/>
              <a:buChar char="•"/>
            </a:pPr>
            <a:r>
              <a:rPr lang="en-US" dirty="0"/>
              <a:t>Partner with the Social Innovation Fund on promoting its projects, evaluation reports, and impact via its grantees. </a:t>
            </a:r>
          </a:p>
          <a:p>
            <a:pPr marL="171639" indent="-171639">
              <a:buFont typeface="Arial" panose="020B0604020202020204" pitchFamily="34" charset="0"/>
              <a:buChar char="•"/>
            </a:pPr>
            <a:r>
              <a:rPr lang="en-US" dirty="0"/>
              <a:t>Leverage amplification of best practices and programmatic impact to increase partnerships and resources to expand national service and social innovation investments and impact. </a:t>
            </a:r>
          </a:p>
          <a:p>
            <a:pPr marL="171639" indent="-171639">
              <a:buFont typeface="Arial" panose="020B0604020202020204" pitchFamily="34" charset="0"/>
              <a:buChar char="•"/>
            </a:pPr>
            <a:r>
              <a:rPr lang="en-US" u="sng" dirty="0"/>
              <a:t>Strengthen ties with established supporters of national service</a:t>
            </a:r>
            <a:r>
              <a:rPr lang="en-US" dirty="0"/>
              <a:t>, social innovation and performance-based outcomes to reinforce and expand the tradition of bipartisan investment in national service. </a:t>
            </a:r>
          </a:p>
          <a:p>
            <a:pPr marL="171639" indent="-171639">
              <a:buFont typeface="Arial" panose="020B0604020202020204" pitchFamily="34" charset="0"/>
              <a:buChar char="•"/>
            </a:pPr>
            <a:r>
              <a:rPr lang="en-US" u="sng" dirty="0"/>
              <a:t>Demonstrate the value of AmeriCorps, Senior Corps, and the Social Innovation Fund</a:t>
            </a:r>
            <a:r>
              <a:rPr lang="en-US" dirty="0"/>
              <a:t> by using the identified program weeks as opportunities to educate the public about program impact, sharing solutions to national and local challenges, and engaging more participants to make our communities stronger and healthier. </a:t>
            </a:r>
          </a:p>
          <a:p>
            <a:pPr marL="171639" indent="-171639">
              <a:buFont typeface="Arial" panose="020B0604020202020204" pitchFamily="34" charset="0"/>
              <a:buChar char="•"/>
            </a:pPr>
            <a:r>
              <a:rPr lang="en-US" u="sng" dirty="0"/>
              <a:t>Increase visibility of Governor-appointed State Service Commissions and state funded programs</a:t>
            </a:r>
            <a:r>
              <a:rPr lang="en-US" dirty="0"/>
              <a:t>. </a:t>
            </a:r>
          </a:p>
          <a:p>
            <a:pPr marL="171639" indent="-1716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24</a:t>
            </a:fld>
            <a:endParaRPr lang="en-US"/>
          </a:p>
        </p:txBody>
      </p:sp>
    </p:spTree>
    <p:extLst>
      <p:ext uri="{BB962C8B-B14F-4D97-AF65-F5344CB8AC3E}">
        <p14:creationId xmlns:p14="http://schemas.microsoft.com/office/powerpoint/2010/main" val="16656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at: https://www.nationalservice.gov/sites/default/files/documents/CNCS_2017_Public_Engagement_Plan_and_Calendar_FINAL.pdf</a:t>
            </a:r>
          </a:p>
          <a:p>
            <a:endParaRPr lang="en-US" dirty="0" smtClean="0"/>
          </a:p>
          <a:p>
            <a:r>
              <a:rPr lang="en-US" dirty="0"/>
              <a:t>Goal of this Guide: To inspire Americans to increase their knowledge, awareness, and support of national service and social </a:t>
            </a:r>
          </a:p>
          <a:p>
            <a:r>
              <a:rPr lang="en-US" dirty="0"/>
              <a:t>innovation as the country’s best investment in community-led problem solving, civic engagement, and collaboration.</a:t>
            </a:r>
          </a:p>
          <a:p>
            <a:endParaRPr lang="en-US" dirty="0"/>
          </a:p>
          <a:p>
            <a:r>
              <a:rPr lang="en-US" dirty="0"/>
              <a:t>Objectives:</a:t>
            </a:r>
          </a:p>
          <a:p>
            <a:pPr marL="171639" indent="-171639">
              <a:buFont typeface="Arial" panose="020B0604020202020204" pitchFamily="34" charset="0"/>
              <a:buChar char="•"/>
            </a:pPr>
            <a:r>
              <a:rPr lang="en-US" u="sng" dirty="0"/>
              <a:t>Amplify the impact </a:t>
            </a:r>
            <a:r>
              <a:rPr lang="en-US" dirty="0"/>
              <a:t>of AmeriCorps, Senior Corps, the Social Innovation Fund, and the Volunteer Generation Fund as cost effective and evidence-based investments to improve communities and provide opportunities for Americans to make their communities stronger and thereby increasing impact and participation.</a:t>
            </a:r>
          </a:p>
          <a:p>
            <a:pPr marL="171639" indent="-171639">
              <a:buFont typeface="Arial" panose="020B0604020202020204" pitchFamily="34" charset="0"/>
              <a:buChar char="•"/>
            </a:pPr>
            <a:r>
              <a:rPr lang="en-US" u="sng" dirty="0"/>
              <a:t>Partner with AmeriCorps and Social Innovation Fund grantees </a:t>
            </a:r>
            <a:r>
              <a:rPr lang="en-US" dirty="0"/>
              <a:t>on promoting evaluations of their evidence based practices and program impact. </a:t>
            </a:r>
          </a:p>
          <a:p>
            <a:pPr marL="171639" indent="-171639">
              <a:buFont typeface="Arial" panose="020B0604020202020204" pitchFamily="34" charset="0"/>
              <a:buChar char="•"/>
            </a:pPr>
            <a:r>
              <a:rPr lang="en-US" dirty="0"/>
              <a:t>Partner with Senior Corps on promoting the evaluations of the Foster Grandparents, Senior Companions, and RSVP programs. </a:t>
            </a:r>
          </a:p>
          <a:p>
            <a:pPr marL="171639" indent="-171639">
              <a:buFont typeface="Arial" panose="020B0604020202020204" pitchFamily="34" charset="0"/>
              <a:buChar char="•"/>
            </a:pPr>
            <a:r>
              <a:rPr lang="en-US" dirty="0"/>
              <a:t>Partner with the Social Innovation Fund on promoting its projects, evaluation reports, and impact via its grantees. </a:t>
            </a:r>
          </a:p>
          <a:p>
            <a:pPr marL="171639" indent="-171639">
              <a:buFont typeface="Arial" panose="020B0604020202020204" pitchFamily="34" charset="0"/>
              <a:buChar char="•"/>
            </a:pPr>
            <a:r>
              <a:rPr lang="en-US" dirty="0"/>
              <a:t>Leverage amplification of best practices and programmatic impact to increase partnerships and resources to expand national service and social innovation investments and impact. </a:t>
            </a:r>
          </a:p>
          <a:p>
            <a:pPr marL="171639" indent="-171639">
              <a:buFont typeface="Arial" panose="020B0604020202020204" pitchFamily="34" charset="0"/>
              <a:buChar char="•"/>
            </a:pPr>
            <a:r>
              <a:rPr lang="en-US" u="sng" dirty="0"/>
              <a:t>Strengthen ties with established supporters of national service</a:t>
            </a:r>
            <a:r>
              <a:rPr lang="en-US" dirty="0"/>
              <a:t>, social innovation and performance-based outcomes to reinforce and expand the tradition of bipartisan investment in national service. </a:t>
            </a:r>
          </a:p>
          <a:p>
            <a:pPr marL="171639" indent="-171639">
              <a:buFont typeface="Arial" panose="020B0604020202020204" pitchFamily="34" charset="0"/>
              <a:buChar char="•"/>
            </a:pPr>
            <a:r>
              <a:rPr lang="en-US" u="sng" dirty="0"/>
              <a:t>Demonstrate the value of AmeriCorps, Senior Corps, and the Social Innovation Fund</a:t>
            </a:r>
            <a:r>
              <a:rPr lang="en-US" dirty="0"/>
              <a:t> by using the identified program weeks as opportunities to educate the public about program impact, sharing solutions to national and local challenges, and engaging more participants to make our communities stronger and healthier. </a:t>
            </a:r>
          </a:p>
          <a:p>
            <a:pPr marL="171639" indent="-171639">
              <a:buFont typeface="Arial" panose="020B0604020202020204" pitchFamily="34" charset="0"/>
              <a:buChar char="•"/>
            </a:pPr>
            <a:r>
              <a:rPr lang="en-US" u="sng" dirty="0"/>
              <a:t>Increase visibility of Governor-appointed State Service Commissions and state funded programs</a:t>
            </a:r>
            <a:r>
              <a:rPr lang="en-US" dirty="0"/>
              <a:t>. </a:t>
            </a:r>
          </a:p>
          <a:p>
            <a:pPr marL="171639" indent="-1716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25</a:t>
            </a:fld>
            <a:endParaRPr lang="en-US"/>
          </a:p>
        </p:txBody>
      </p:sp>
    </p:spTree>
    <p:extLst>
      <p:ext uri="{BB962C8B-B14F-4D97-AF65-F5344CB8AC3E}">
        <p14:creationId xmlns:p14="http://schemas.microsoft.com/office/powerpoint/2010/main" val="1690975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26</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t>We</a:t>
            </a:r>
            <a:r>
              <a:rPr lang="en-US" baseline="0" dirty="0" smtClean="0"/>
              <a:t> know this is a lot to ask, but…</a:t>
            </a:r>
            <a:endParaRPr lang="en-US" dirty="0" smtClean="0"/>
          </a:p>
        </p:txBody>
      </p:sp>
    </p:spTree>
    <p:extLst>
      <p:ext uri="{BB962C8B-B14F-4D97-AF65-F5344CB8AC3E}">
        <p14:creationId xmlns:p14="http://schemas.microsoft.com/office/powerpoint/2010/main" val="2809914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27</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891306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28</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59858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29</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02544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3</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lvl="0"/>
            <a:r>
              <a:rPr lang="en-US" dirty="0" smtClean="0"/>
              <a:t>Elisa also wanted</a:t>
            </a:r>
            <a:r>
              <a:rPr lang="en-US" baseline="0" dirty="0" smtClean="0"/>
              <a:t> me to let you know what she has accomplished during her Sabbatical so far these past 4 weeks including:</a:t>
            </a:r>
          </a:p>
          <a:p>
            <a:pPr marL="228851" indent="-228851">
              <a:buAutoNum type="arabicParenR"/>
            </a:pPr>
            <a:r>
              <a:rPr lang="en-US" baseline="0" dirty="0" smtClean="0"/>
              <a:t>Memorized the words to most of the Hamilton soundtrack</a:t>
            </a:r>
          </a:p>
          <a:p>
            <a:pPr marL="228851" indent="-228851">
              <a:buAutoNum type="arabicParenR"/>
            </a:pPr>
            <a:r>
              <a:rPr lang="en-US" baseline="0" dirty="0" smtClean="0"/>
              <a:t>Rediscovered her love of Mariah Carey’s Music Box</a:t>
            </a:r>
          </a:p>
          <a:p>
            <a:pPr marL="228851" indent="-228851">
              <a:buAutoNum type="arabicParenR"/>
            </a:pPr>
            <a:r>
              <a:rPr lang="en-US" baseline="0" dirty="0" smtClean="0"/>
              <a:t>Painted and decorated her son Jacob’s new “big boy” room</a:t>
            </a:r>
          </a:p>
          <a:p>
            <a:pPr marL="228851" indent="-228851">
              <a:buAutoNum type="arabicParenR"/>
            </a:pPr>
            <a:r>
              <a:rPr lang="en-US" baseline="0" dirty="0" smtClean="0"/>
              <a:t>Organized her Game and Puzzle Closet</a:t>
            </a:r>
          </a:p>
          <a:p>
            <a:pPr marL="228851" indent="-228851">
              <a:buAutoNum type="arabicParenR"/>
            </a:pPr>
            <a:r>
              <a:rPr lang="en-US" baseline="0" dirty="0" smtClean="0"/>
              <a:t>Woken up at 5:15am daily to work out</a:t>
            </a:r>
          </a:p>
          <a:p>
            <a:pPr marL="228851" indent="-228851">
              <a:buAutoNum type="arabicParenR"/>
            </a:pPr>
            <a:r>
              <a:rPr lang="en-US" baseline="0" dirty="0" smtClean="0"/>
              <a:t>Created a craft space in her study</a:t>
            </a:r>
          </a:p>
          <a:p>
            <a:pPr marL="228851" indent="-228851">
              <a:buAutoNum type="arabicParenR"/>
            </a:pPr>
            <a:r>
              <a:rPr lang="en-US" baseline="0" dirty="0" smtClean="0"/>
              <a:t>Gotten a haircut for the first time since 2015</a:t>
            </a:r>
          </a:p>
          <a:p>
            <a:pPr marL="228851" indent="-228851">
              <a:buAutoNum type="arabicParenR"/>
            </a:pPr>
            <a:r>
              <a:rPr lang="en-US" baseline="0" dirty="0" smtClean="0"/>
              <a:t>Planned and volunteered at her other son William’s Valentine’s Day party</a:t>
            </a:r>
          </a:p>
          <a:p>
            <a:pPr marL="228851" indent="-228851">
              <a:buAutoNum type="arabicParenR"/>
            </a:pPr>
            <a:r>
              <a:rPr lang="en-US" baseline="0" dirty="0" smtClean="0"/>
              <a:t>In Progress: Organizing 5 years worth of school papers, art, and holiday cards</a:t>
            </a:r>
          </a:p>
          <a:p>
            <a:pPr marL="228851" indent="-228851">
              <a:buAutoNum type="arabicParenR"/>
            </a:pPr>
            <a:r>
              <a:rPr lang="en-US" baseline="0" dirty="0" smtClean="0"/>
              <a:t>Still to do: Hemming her living room curtains!</a:t>
            </a:r>
            <a:endParaRPr lang="en-US" dirty="0" smtClean="0"/>
          </a:p>
        </p:txBody>
      </p:sp>
    </p:spTree>
    <p:extLst>
      <p:ext uri="{BB962C8B-B14F-4D97-AF65-F5344CB8AC3E}">
        <p14:creationId xmlns:p14="http://schemas.microsoft.com/office/powerpoint/2010/main" val="422771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4</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t>After Speed Networking is </a:t>
            </a:r>
            <a:r>
              <a:rPr lang="en-US" baseline="0" dirty="0" smtClean="0"/>
              <a:t>done, transition to Agenda Overview.</a:t>
            </a:r>
          </a:p>
          <a:p>
            <a:endParaRPr lang="en-US" baseline="0" dirty="0" smtClean="0"/>
          </a:p>
          <a:p>
            <a:r>
              <a:rPr lang="en-US" baseline="0" dirty="0" smtClean="0"/>
              <a:t>-We have a great agenda these next 2 days – and lots of quality time with all of the OneStar staff.</a:t>
            </a:r>
          </a:p>
          <a:p>
            <a:endParaRPr lang="en-US" baseline="0" dirty="0" smtClean="0"/>
          </a:p>
          <a:p>
            <a:r>
              <a:rPr lang="en-US" baseline="0" dirty="0" smtClean="0"/>
              <a:t>-Then this afternoon, we’ll be breaking into 3 smaller “cohort” groups to rotate between sessions we’re calling “Ghost Stories.” Each session is a quick 30-minute round robin where you’ll get the basics behind each topic/concept before you hear from the next group. One group will stay here, one will go next door to Trinity, and the third group will be down the hall in Shoal Creek. The presenters will rotate (not you!). </a:t>
            </a:r>
          </a:p>
          <a:p>
            <a:endParaRPr lang="en-US" baseline="0" dirty="0" smtClean="0"/>
          </a:p>
          <a:p>
            <a:r>
              <a:rPr lang="en-US" baseline="0" dirty="0" smtClean="0"/>
              <a:t>-Show of hands: how many of you plan to attend Programmatic sessions? Fiscal? Either way, we have some great content these next 2 days you will find helpful in managing your AmeriCorps (and perhaps other federal) grants.</a:t>
            </a:r>
          </a:p>
          <a:p>
            <a:endParaRPr lang="en-US" dirty="0" smtClean="0"/>
          </a:p>
          <a:p>
            <a:endParaRPr lang="en-US" dirty="0"/>
          </a:p>
        </p:txBody>
      </p:sp>
    </p:spTree>
    <p:extLst>
      <p:ext uri="{BB962C8B-B14F-4D97-AF65-F5344CB8AC3E}">
        <p14:creationId xmlns:p14="http://schemas.microsoft.com/office/powerpoint/2010/main" val="199798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5</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t>HOUSEKEEPING:</a:t>
            </a:r>
          </a:p>
          <a:p>
            <a:r>
              <a:rPr lang="en-US" dirty="0" smtClean="0"/>
              <a:t>-BREAKS/LUNCH:</a:t>
            </a:r>
            <a:r>
              <a:rPr lang="en-US" baseline="0" dirty="0" smtClean="0"/>
              <a:t> </a:t>
            </a:r>
            <a:r>
              <a:rPr lang="en-US" dirty="0" smtClean="0"/>
              <a:t>We’ll have 2 breaks per day (one</a:t>
            </a:r>
            <a:r>
              <a:rPr lang="en-US" baseline="0" dirty="0" smtClean="0"/>
              <a:t> mid-morning at 10:30am, and one mid-afternoon at 2:15pm) and two “working lunches” to maximize our time together and ensure </a:t>
            </a:r>
            <a:r>
              <a:rPr lang="en-US" baseline="0" dirty="0" err="1" smtClean="0"/>
              <a:t>allowability</a:t>
            </a:r>
            <a:r>
              <a:rPr lang="en-US" baseline="0" dirty="0" smtClean="0"/>
              <a:t> of charging our time (of course!)</a:t>
            </a:r>
          </a:p>
          <a:p>
            <a:endParaRPr lang="en-US" baseline="0" dirty="0" smtClean="0"/>
          </a:p>
          <a:p>
            <a:r>
              <a:rPr lang="en-US" baseline="0" dirty="0" smtClean="0"/>
              <a:t>-RECEPTION: Tonight is an optional-but-encouraged Complimentary Reception sponsored by the Wyndham, with some really nice appetizers and beverages and a chance to strut your stuff, win prizes, continue your networking, and take photos in our Photo Booth! </a:t>
            </a:r>
          </a:p>
          <a:p>
            <a:endParaRPr lang="en-US" baseline="0" dirty="0" smtClean="0"/>
          </a:p>
          <a:p>
            <a:r>
              <a:rPr lang="en-US" baseline="0" dirty="0" smtClean="0"/>
              <a:t>-SCAVENGER HUNT CHALLENGE (pass out): First 10 people to complete all 10 items will win a prize!</a:t>
            </a:r>
          </a:p>
          <a:p>
            <a:endParaRPr lang="en-US" baseline="0" dirty="0" smtClean="0"/>
          </a:p>
          <a:p>
            <a:r>
              <a:rPr lang="en-US" baseline="0" dirty="0" smtClean="0"/>
              <a:t>-SOCIAL MEDIA AND PHOTOS: Don’t forget to tweet or post on social media about All-Grantee Meeting – make sure to tag @</a:t>
            </a:r>
            <a:r>
              <a:rPr lang="en-US" baseline="0" dirty="0" err="1" smtClean="0"/>
              <a:t>OneStarFdn</a:t>
            </a:r>
            <a:r>
              <a:rPr lang="en-US" baseline="0" dirty="0" smtClean="0"/>
              <a:t> (Hint: this is part of the scavenger hunt challenge!)</a:t>
            </a:r>
            <a:endParaRPr lang="en-US" dirty="0"/>
          </a:p>
        </p:txBody>
      </p:sp>
    </p:spTree>
    <p:extLst>
      <p:ext uri="{BB962C8B-B14F-4D97-AF65-F5344CB8AC3E}">
        <p14:creationId xmlns:p14="http://schemas.microsoft.com/office/powerpoint/2010/main" val="186684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6</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a:t>Emily to say “Good Morning and </a:t>
            </a:r>
            <a:r>
              <a:rPr lang="en-US" dirty="0" smtClean="0"/>
              <a:t>Welcome.</a:t>
            </a:r>
            <a:r>
              <a:rPr lang="en-US" baseline="0" dirty="0" smtClean="0"/>
              <a:t> As you may have noticed, we have a Star Wars theme going on for the 2016 AGM.</a:t>
            </a:r>
          </a:p>
          <a:p>
            <a:r>
              <a:rPr lang="en-US" dirty="0" smtClean="0"/>
              <a:t> </a:t>
            </a:r>
            <a:r>
              <a:rPr lang="en-US" dirty="0"/>
              <a:t> </a:t>
            </a:r>
          </a:p>
          <a:p>
            <a:pPr lvl="0"/>
            <a:r>
              <a:rPr lang="en-US" dirty="0"/>
              <a:t>Thank you to all of you for being here and </a:t>
            </a:r>
            <a:r>
              <a:rPr lang="en-US" dirty="0" smtClean="0"/>
              <a:t>especially</a:t>
            </a:r>
            <a:r>
              <a:rPr lang="en-US" baseline="0" dirty="0" smtClean="0"/>
              <a:t> to those of you who traveled to be with us in Austin </a:t>
            </a:r>
            <a:r>
              <a:rPr lang="en-US" dirty="0" smtClean="0"/>
              <a:t>this </a:t>
            </a:r>
            <a:r>
              <a:rPr lang="en-US" dirty="0"/>
              <a:t>week. We know that you all lead extremely busy lives and work incredibly hard to “get things done” for Texas. </a:t>
            </a:r>
            <a:endParaRPr lang="en-US" dirty="0" smtClean="0"/>
          </a:p>
          <a:p>
            <a:pPr lvl="0"/>
            <a:endParaRPr lang="en-US" dirty="0" smtClean="0"/>
          </a:p>
          <a:p>
            <a:pPr lvl="0"/>
            <a:r>
              <a:rPr lang="en-US" dirty="0" smtClean="0"/>
              <a:t>To get started, I’d like for all of us to</a:t>
            </a:r>
            <a:r>
              <a:rPr lang="en-US" baseline="0" dirty="0" smtClean="0"/>
              <a:t> take a few minutes to get to know some of those around us. At your tables, please go around and tell your tablemates the following: Your Name, Organization, Title and What You do, and which Star Wars character your are and Why (or, if you’re not a Star Wars fan), pick another fictional movie character!</a:t>
            </a:r>
            <a:endParaRPr lang="en-US" dirty="0"/>
          </a:p>
        </p:txBody>
      </p:sp>
    </p:spTree>
    <p:extLst>
      <p:ext uri="{BB962C8B-B14F-4D97-AF65-F5344CB8AC3E}">
        <p14:creationId xmlns:p14="http://schemas.microsoft.com/office/powerpoint/2010/main" val="132707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7</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3156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solidFill>
                  <a:srgbClr val="000000"/>
                </a:solidFill>
                <a:ea typeface="ＭＳ Ｐゴシック" pitchFamily="-32" charset="-128"/>
              </a:rPr>
              <a:pPr/>
              <a:t>8</a:t>
            </a:fld>
            <a:endParaRPr lang="en-US" smtClean="0">
              <a:solidFill>
                <a:srgbClr val="000000"/>
              </a:solidFill>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7248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9</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8384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0A025AAD-9869-46FD-BF89-F29B8DFE9EE8}" type="slidenum">
              <a:rPr lang="en-US"/>
              <a:pPr>
                <a:defRPr/>
              </a:pPr>
              <a:t>‹#›</a:t>
            </a:fld>
            <a:endParaRPr lang="en-US">
              <a:latin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6C243238-7108-4375-9264-4CFEAF122BFE}" type="slidenum">
              <a:rPr lang="en-US"/>
              <a:pPr>
                <a:defRPr/>
              </a:pPr>
              <a:t>‹#›</a:t>
            </a:fld>
            <a:endParaRPr lang="en-US">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647700"/>
            <a:ext cx="2076450"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47700"/>
            <a:ext cx="607695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CF3C751B-B944-4B0E-92E0-B9D375CD0D92}" type="slidenum">
              <a:rPr lang="en-US"/>
              <a:pPr>
                <a:defRPr/>
              </a:pPr>
              <a:t>‹#›</a:t>
            </a:fld>
            <a:endParaRPr lang="en-US">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CD3E5DF-F020-4DE9-BE8A-D29ED0D1DDD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6436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B4F00A9-4004-4249-A671-D55675BEBB4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3543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343DCF4-F3DF-4B8E-8041-EDA87BA0434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44200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08B77F2-F9F9-4878-90BF-B5E04626C53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6100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28594E8C-40D0-41ED-8028-CD45E55FD97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62074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B0F85847-DEFF-4250-B886-3650529C877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48478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76C0EE8-74FA-4158-93AE-A94B9796F8A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60752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AC9A70B-78D4-419C-89B3-C0311001633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1590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694EE62B-8A5D-41D8-A5A8-7E36069CA268}" type="slidenum">
              <a:rPr lang="en-US"/>
              <a:pPr>
                <a:defRPr/>
              </a:pPr>
              <a:t>‹#›</a:t>
            </a:fld>
            <a:endParaRPr lang="en-US">
              <a:latin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92F99C0-2094-4649-B4B4-3D34726B906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98610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F9C02E3-CA4C-4E40-B88C-F8021CF80AD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66794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647700"/>
            <a:ext cx="2076450"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47700"/>
            <a:ext cx="607695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36E6702-C903-4C12-B572-80F33772E2D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53356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CD3E5DF-F020-4DE9-BE8A-D29ED0D1DDD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69178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B4F00A9-4004-4249-A671-D55675BEBB4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76788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343DCF4-F3DF-4B8E-8041-EDA87BA0434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58878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08B77F2-F9F9-4878-90BF-B5E04626C53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9670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28594E8C-40D0-41ED-8028-CD45E55FD97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18452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B0F85847-DEFF-4250-B886-3650529C877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22430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76C0EE8-74FA-4158-93AE-A94B9796F8A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4953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181B26AB-EC8D-4C02-8489-37B9D9AF43AC}" type="slidenum">
              <a:rPr lang="en-US"/>
              <a:pPr>
                <a:defRPr/>
              </a:pPr>
              <a:t>‹#›</a:t>
            </a:fld>
            <a:endParaRPr lang="en-US">
              <a:latin typeface="Arial"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AC9A70B-78D4-419C-89B3-C0311001633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7813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92F99C0-2094-4649-B4B4-3D34726B906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04384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F9C02E3-CA4C-4E40-B88C-F8021CF80AD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81361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647700"/>
            <a:ext cx="2076450"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47700"/>
            <a:ext cx="607695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36E6702-C903-4C12-B572-80F33772E2D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34377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CD3E5DF-F020-4DE9-BE8A-D29ED0D1DDD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88273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B4F00A9-4004-4249-A671-D55675BEBB4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04960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343DCF4-F3DF-4B8E-8041-EDA87BA0434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12412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08B77F2-F9F9-4878-90BF-B5E04626C53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11667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28594E8C-40D0-41ED-8028-CD45E55FD97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25159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B0F85847-DEFF-4250-B886-3650529C877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0218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ADEF829B-C069-4C63-8FCC-AA5B1D826C66}" type="slidenum">
              <a:rPr lang="en-US"/>
              <a:pPr>
                <a:defRPr/>
              </a:pPr>
              <a:t>‹#›</a:t>
            </a:fld>
            <a:endParaRPr lang="en-US">
              <a:latin typeface="Arial"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76C0EE8-74FA-4158-93AE-A94B9796F8A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97263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AC9A70B-78D4-419C-89B3-C0311001633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92820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92F99C0-2094-4649-B4B4-3D34726B906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88128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F9C02E3-CA4C-4E40-B88C-F8021CF80AD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78471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647700"/>
            <a:ext cx="2076450"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47700"/>
            <a:ext cx="607695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36E6702-C903-4C12-B572-80F33772E2D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5498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9200FBA1-D1D6-4957-9F4D-9642A2F1ABA5}" type="slidenum">
              <a:rPr lang="en-US"/>
              <a:pPr>
                <a:defRPr/>
              </a:pPr>
              <a:t>‹#›</a:t>
            </a:fld>
            <a:endParaRPr lang="en-US">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7BD4724F-F581-4DF8-A52F-7A466288D2E3}" type="slidenum">
              <a:rPr lang="en-US"/>
              <a:pPr>
                <a:defRPr/>
              </a:pPr>
              <a:t>‹#›</a:t>
            </a:fld>
            <a:endParaRPr lang="en-US">
              <a:latin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B93B8B46-9171-43CE-BC0A-7354129EFCFE}" type="slidenum">
              <a:rPr lang="en-US"/>
              <a:pPr>
                <a:defRPr/>
              </a:pPr>
              <a:t>‹#›</a:t>
            </a:fld>
            <a:endParaRPr lang="en-US">
              <a:latin typeface="Arial"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AF34EAF-BF5D-41DE-BEA8-F52240E422D8}" type="slidenum">
              <a:rPr lang="en-US"/>
              <a:pPr>
                <a:defRPr/>
              </a:pPr>
              <a:t>‹#›</a:t>
            </a:fld>
            <a:endParaRPr lang="en-US">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8BAF7276-B38A-4206-AEA6-F4F8CCAFFFA6}" type="slidenum">
              <a:rPr lang="en-US"/>
              <a:pPr>
                <a:defRPr/>
              </a:pPr>
              <a:t>‹#›</a:t>
            </a:fld>
            <a:endParaRPr lang="en-US">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pic>
        <p:nvPicPr>
          <p:cNvPr id="2050" name="Picture 11"/>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2514600" y="647700"/>
            <a:ext cx="6477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52" name="Rectangle 4"/>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5" name="Rectangle 5"/>
          <p:cNvSpPr>
            <a:spLocks noGrp="1" noChangeArrowheads="1"/>
          </p:cNvSpPr>
          <p:nvPr>
            <p:ph type="sldNum" sz="quarter" idx="4"/>
          </p:nvPr>
        </p:nvSpPr>
        <p:spPr bwMode="auto">
          <a:xfrm>
            <a:off x="304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1">
                <a:solidFill>
                  <a:schemeClr val="bg1"/>
                </a:solidFill>
                <a:latin typeface="+mn-lt"/>
                <a:ea typeface="+mn-ea"/>
              </a:defRPr>
            </a:lvl1pPr>
          </a:lstStyle>
          <a:p>
            <a:pPr>
              <a:defRPr/>
            </a:pPr>
            <a:fld id="{FD420EC3-1CAB-48BE-9BAA-710C4CBD3D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2pPr>
      <a:lvl3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3pPr>
      <a:lvl4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4pPr>
      <a:lvl5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5pPr>
      <a:lvl6pPr marL="457200" algn="r" rtl="0" fontAlgn="base">
        <a:spcBef>
          <a:spcPct val="0"/>
        </a:spcBef>
        <a:spcAft>
          <a:spcPct val="0"/>
        </a:spcAft>
        <a:defRPr sz="2400">
          <a:solidFill>
            <a:schemeClr val="bg1"/>
          </a:solidFill>
          <a:latin typeface="Helvetica" pitchFamily="-32" charset="0"/>
          <a:ea typeface="ＭＳ Ｐゴシック" pitchFamily="-32" charset="-128"/>
        </a:defRPr>
      </a:lvl6pPr>
      <a:lvl7pPr marL="914400" algn="r" rtl="0" fontAlgn="base">
        <a:spcBef>
          <a:spcPct val="0"/>
        </a:spcBef>
        <a:spcAft>
          <a:spcPct val="0"/>
        </a:spcAft>
        <a:defRPr sz="2400">
          <a:solidFill>
            <a:schemeClr val="bg1"/>
          </a:solidFill>
          <a:latin typeface="Helvetica" pitchFamily="-32" charset="0"/>
          <a:ea typeface="ＭＳ Ｐゴシック" pitchFamily="-32" charset="-128"/>
        </a:defRPr>
      </a:lvl7pPr>
      <a:lvl8pPr marL="1371600" algn="r" rtl="0" fontAlgn="base">
        <a:spcBef>
          <a:spcPct val="0"/>
        </a:spcBef>
        <a:spcAft>
          <a:spcPct val="0"/>
        </a:spcAft>
        <a:defRPr sz="2400">
          <a:solidFill>
            <a:schemeClr val="bg1"/>
          </a:solidFill>
          <a:latin typeface="Helvetica" pitchFamily="-32" charset="0"/>
          <a:ea typeface="ＭＳ Ｐゴシック" pitchFamily="-32" charset="-128"/>
        </a:defRPr>
      </a:lvl8pPr>
      <a:lvl9pPr marL="1828800" algn="r" rtl="0" fontAlgn="base">
        <a:spcBef>
          <a:spcPct val="0"/>
        </a:spcBef>
        <a:spcAft>
          <a:spcPct val="0"/>
        </a:spcAft>
        <a:defRPr sz="2400">
          <a:solidFill>
            <a:schemeClr val="bg1"/>
          </a:solidFill>
          <a:latin typeface="Helvetica" pitchFamily="-32" charset="0"/>
          <a:ea typeface="ＭＳ Ｐゴシック" pitchFamily="-32" charset="-128"/>
        </a:defRPr>
      </a:lvl9pPr>
    </p:titleStyle>
    <p:bodyStyle>
      <a:lvl1pPr marL="342900" indent="-342900" algn="l" rtl="0" eaLnBrk="0" fontAlgn="base" hangingPunct="0">
        <a:spcBef>
          <a:spcPct val="20000"/>
        </a:spcBef>
        <a:spcAft>
          <a:spcPct val="0"/>
        </a:spcAft>
        <a:buChar char="•"/>
        <a:defRPr sz="2800">
          <a:solidFill>
            <a:srgbClr val="FF9900"/>
          </a:solidFill>
          <a:latin typeface="+mn-lt"/>
          <a:ea typeface="+mn-ea"/>
          <a:cs typeface="+mn-cs"/>
        </a:defRPr>
      </a:lvl1pPr>
      <a:lvl2pPr marL="742950" indent="-285750" algn="l" rtl="0" eaLnBrk="0" fontAlgn="base" hangingPunct="0">
        <a:spcBef>
          <a:spcPct val="20000"/>
        </a:spcBef>
        <a:spcAft>
          <a:spcPct val="0"/>
        </a:spcAft>
        <a:buChar char="–"/>
        <a:defRPr sz="2400">
          <a:solidFill>
            <a:srgbClr val="529DBE"/>
          </a:solidFill>
          <a:latin typeface="+mn-lt"/>
          <a:ea typeface="+mn-ea"/>
        </a:defRPr>
      </a:lvl2pPr>
      <a:lvl3pPr marL="1085850" indent="-228600" algn="l" rtl="0" eaLnBrk="0" fontAlgn="base" hangingPunct="0">
        <a:spcBef>
          <a:spcPct val="20000"/>
        </a:spcBef>
        <a:spcAft>
          <a:spcPct val="0"/>
        </a:spcAft>
        <a:buChar char="•"/>
        <a:defRPr sz="2000">
          <a:solidFill>
            <a:srgbClr val="529DBE"/>
          </a:solidFill>
          <a:latin typeface="+mn-lt"/>
          <a:ea typeface="+mn-ea"/>
        </a:defRPr>
      </a:lvl3pPr>
      <a:lvl4pPr marL="1428750" indent="-228600" algn="l" rtl="0" eaLnBrk="0" fontAlgn="base" hangingPunct="0">
        <a:spcBef>
          <a:spcPct val="20000"/>
        </a:spcBef>
        <a:spcAft>
          <a:spcPct val="0"/>
        </a:spcAft>
        <a:buChar char="–"/>
        <a:defRPr sz="2000">
          <a:solidFill>
            <a:srgbClr val="529DBE"/>
          </a:solidFill>
          <a:latin typeface="+mn-lt"/>
          <a:ea typeface="+mn-ea"/>
        </a:defRPr>
      </a:lvl4pPr>
      <a:lvl5pPr marL="1771650" indent="-228600" algn="l" rtl="0" eaLnBrk="0" fontAlgn="base" hangingPunct="0">
        <a:spcBef>
          <a:spcPct val="20000"/>
        </a:spcBef>
        <a:spcAft>
          <a:spcPct val="0"/>
        </a:spcAft>
        <a:buChar char="»"/>
        <a:defRPr sz="2000">
          <a:solidFill>
            <a:srgbClr val="529DBE"/>
          </a:solidFill>
          <a:latin typeface="+mn-lt"/>
          <a:ea typeface="+mn-ea"/>
        </a:defRPr>
      </a:lvl5pPr>
      <a:lvl6pPr marL="2228850" indent="-228600" algn="l" rtl="0" fontAlgn="base">
        <a:spcBef>
          <a:spcPct val="20000"/>
        </a:spcBef>
        <a:spcAft>
          <a:spcPct val="0"/>
        </a:spcAft>
        <a:buChar char="»"/>
        <a:defRPr>
          <a:solidFill>
            <a:srgbClr val="529DBE"/>
          </a:solidFill>
          <a:latin typeface="+mn-lt"/>
          <a:ea typeface="+mn-ea"/>
        </a:defRPr>
      </a:lvl6pPr>
      <a:lvl7pPr marL="2686050" indent="-228600" algn="l" rtl="0" fontAlgn="base">
        <a:spcBef>
          <a:spcPct val="20000"/>
        </a:spcBef>
        <a:spcAft>
          <a:spcPct val="0"/>
        </a:spcAft>
        <a:buChar char="»"/>
        <a:defRPr>
          <a:solidFill>
            <a:srgbClr val="529DBE"/>
          </a:solidFill>
          <a:latin typeface="+mn-lt"/>
          <a:ea typeface="+mn-ea"/>
        </a:defRPr>
      </a:lvl7pPr>
      <a:lvl8pPr marL="3143250" indent="-228600" algn="l" rtl="0" fontAlgn="base">
        <a:spcBef>
          <a:spcPct val="20000"/>
        </a:spcBef>
        <a:spcAft>
          <a:spcPct val="0"/>
        </a:spcAft>
        <a:buChar char="»"/>
        <a:defRPr>
          <a:solidFill>
            <a:srgbClr val="529DBE"/>
          </a:solidFill>
          <a:latin typeface="+mn-lt"/>
          <a:ea typeface="+mn-ea"/>
        </a:defRPr>
      </a:lvl8pPr>
      <a:lvl9pPr marL="3600450" indent="-228600" algn="l" rtl="0" fontAlgn="base">
        <a:spcBef>
          <a:spcPct val="20000"/>
        </a:spcBef>
        <a:spcAft>
          <a:spcPct val="0"/>
        </a:spcAft>
        <a:buChar char="»"/>
        <a:defRPr>
          <a:solidFill>
            <a:srgbClr val="529DB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14600" y="6477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05" name="Rectangle 5"/>
          <p:cNvSpPr>
            <a:spLocks noGrp="1" noChangeArrowheads="1"/>
          </p:cNvSpPr>
          <p:nvPr>
            <p:ph type="sldNum" sz="quarter" idx="4"/>
          </p:nvPr>
        </p:nvSpPr>
        <p:spPr bwMode="auto">
          <a:xfrm>
            <a:off x="304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1" smtClean="0">
                <a:solidFill>
                  <a:schemeClr val="bg1"/>
                </a:solidFill>
                <a:latin typeface="Helvetica" panose="020B0604020202020204" pitchFamily="34" charset="0"/>
              </a:defRPr>
            </a:lvl1pPr>
          </a:lstStyle>
          <a:p>
            <a:pPr>
              <a:defRPr/>
            </a:pPr>
            <a:fld id="{254BCF3D-D75C-4541-B3F4-817A1D6285F7}" type="slidenum">
              <a:rPr lang="en-US" altLang="en-US">
                <a:solidFill>
                  <a:srgbClr val="FFFFFF"/>
                </a:solidFill>
                <a:ea typeface="ＭＳ Ｐゴシック" panose="020B0600070205080204" pitchFamily="34" charset="-128"/>
              </a:rPr>
              <a:pPr>
                <a:defRPr/>
              </a:pPr>
              <a:t>‹#›</a:t>
            </a:fld>
            <a:endParaRPr lang="en-US" altLang="en-US">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402333703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2pPr>
      <a:lvl3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3pPr>
      <a:lvl4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4pPr>
      <a:lvl5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5pPr>
      <a:lvl6pPr marL="457200" algn="r" rtl="0" fontAlgn="base">
        <a:spcBef>
          <a:spcPct val="0"/>
        </a:spcBef>
        <a:spcAft>
          <a:spcPct val="0"/>
        </a:spcAft>
        <a:defRPr sz="2400">
          <a:solidFill>
            <a:schemeClr val="bg1"/>
          </a:solidFill>
          <a:latin typeface="Helvetica" pitchFamily="34" charset="0"/>
          <a:ea typeface="ＭＳ Ｐゴシック" pitchFamily="-32" charset="-128"/>
        </a:defRPr>
      </a:lvl6pPr>
      <a:lvl7pPr marL="914400" algn="r" rtl="0" fontAlgn="base">
        <a:spcBef>
          <a:spcPct val="0"/>
        </a:spcBef>
        <a:spcAft>
          <a:spcPct val="0"/>
        </a:spcAft>
        <a:defRPr sz="2400">
          <a:solidFill>
            <a:schemeClr val="bg1"/>
          </a:solidFill>
          <a:latin typeface="Helvetica" pitchFamily="34" charset="0"/>
          <a:ea typeface="ＭＳ Ｐゴシック" pitchFamily="-32" charset="-128"/>
        </a:defRPr>
      </a:lvl7pPr>
      <a:lvl8pPr marL="1371600" algn="r" rtl="0" fontAlgn="base">
        <a:spcBef>
          <a:spcPct val="0"/>
        </a:spcBef>
        <a:spcAft>
          <a:spcPct val="0"/>
        </a:spcAft>
        <a:defRPr sz="2400">
          <a:solidFill>
            <a:schemeClr val="bg1"/>
          </a:solidFill>
          <a:latin typeface="Helvetica" pitchFamily="34" charset="0"/>
          <a:ea typeface="ＭＳ Ｐゴシック" pitchFamily="-32" charset="-128"/>
        </a:defRPr>
      </a:lvl8pPr>
      <a:lvl9pPr marL="1828800" algn="r" rtl="0" fontAlgn="base">
        <a:spcBef>
          <a:spcPct val="0"/>
        </a:spcBef>
        <a:spcAft>
          <a:spcPct val="0"/>
        </a:spcAft>
        <a:defRPr sz="2400">
          <a:solidFill>
            <a:schemeClr val="bg1"/>
          </a:solidFill>
          <a:latin typeface="Helvetica" pitchFamily="34" charset="0"/>
          <a:ea typeface="ＭＳ Ｐゴシック" pitchFamily="-32" charset="-128"/>
        </a:defRPr>
      </a:lvl9pPr>
    </p:titleStyle>
    <p:bodyStyle>
      <a:lvl1pPr marL="342900" indent="-342900" algn="l" rtl="0" eaLnBrk="0" fontAlgn="base" hangingPunct="0">
        <a:spcBef>
          <a:spcPct val="20000"/>
        </a:spcBef>
        <a:spcAft>
          <a:spcPct val="0"/>
        </a:spcAft>
        <a:buChar char="•"/>
        <a:defRPr sz="2800">
          <a:solidFill>
            <a:srgbClr val="FF9900"/>
          </a:solidFill>
          <a:latin typeface="+mn-lt"/>
          <a:ea typeface="+mn-ea"/>
          <a:cs typeface="+mn-cs"/>
        </a:defRPr>
      </a:lvl1pPr>
      <a:lvl2pPr marL="742950" indent="-285750" algn="l" rtl="0" eaLnBrk="0" fontAlgn="base" hangingPunct="0">
        <a:spcBef>
          <a:spcPct val="20000"/>
        </a:spcBef>
        <a:spcAft>
          <a:spcPct val="0"/>
        </a:spcAft>
        <a:buChar char="–"/>
        <a:defRPr sz="2400">
          <a:solidFill>
            <a:srgbClr val="529DBE"/>
          </a:solidFill>
          <a:latin typeface="+mn-lt"/>
          <a:ea typeface="+mn-ea"/>
        </a:defRPr>
      </a:lvl2pPr>
      <a:lvl3pPr marL="1085850" indent="-228600" algn="l" rtl="0" eaLnBrk="0" fontAlgn="base" hangingPunct="0">
        <a:spcBef>
          <a:spcPct val="20000"/>
        </a:spcBef>
        <a:spcAft>
          <a:spcPct val="0"/>
        </a:spcAft>
        <a:buChar char="•"/>
        <a:defRPr sz="2000">
          <a:solidFill>
            <a:srgbClr val="529DBE"/>
          </a:solidFill>
          <a:latin typeface="+mn-lt"/>
          <a:ea typeface="+mn-ea"/>
        </a:defRPr>
      </a:lvl3pPr>
      <a:lvl4pPr marL="1428750" indent="-228600" algn="l" rtl="0" eaLnBrk="0" fontAlgn="base" hangingPunct="0">
        <a:spcBef>
          <a:spcPct val="20000"/>
        </a:spcBef>
        <a:spcAft>
          <a:spcPct val="0"/>
        </a:spcAft>
        <a:buChar char="–"/>
        <a:defRPr>
          <a:solidFill>
            <a:srgbClr val="529DBE"/>
          </a:solidFill>
          <a:latin typeface="+mn-lt"/>
          <a:ea typeface="+mn-ea"/>
        </a:defRPr>
      </a:lvl4pPr>
      <a:lvl5pPr marL="1771650" indent="-228600" algn="l" rtl="0" eaLnBrk="0" fontAlgn="base" hangingPunct="0">
        <a:spcBef>
          <a:spcPct val="20000"/>
        </a:spcBef>
        <a:spcAft>
          <a:spcPct val="0"/>
        </a:spcAft>
        <a:buChar char="»"/>
        <a:defRPr>
          <a:solidFill>
            <a:srgbClr val="529DBE"/>
          </a:solidFill>
          <a:latin typeface="+mn-lt"/>
          <a:ea typeface="+mn-ea"/>
        </a:defRPr>
      </a:lvl5pPr>
      <a:lvl6pPr marL="2228850" indent="-228600" algn="l" rtl="0" fontAlgn="base">
        <a:spcBef>
          <a:spcPct val="20000"/>
        </a:spcBef>
        <a:spcAft>
          <a:spcPct val="0"/>
        </a:spcAft>
        <a:buChar char="»"/>
        <a:defRPr>
          <a:solidFill>
            <a:srgbClr val="529DBE"/>
          </a:solidFill>
          <a:latin typeface="+mn-lt"/>
          <a:ea typeface="+mn-ea"/>
        </a:defRPr>
      </a:lvl6pPr>
      <a:lvl7pPr marL="2686050" indent="-228600" algn="l" rtl="0" fontAlgn="base">
        <a:spcBef>
          <a:spcPct val="20000"/>
        </a:spcBef>
        <a:spcAft>
          <a:spcPct val="0"/>
        </a:spcAft>
        <a:buChar char="»"/>
        <a:defRPr>
          <a:solidFill>
            <a:srgbClr val="529DBE"/>
          </a:solidFill>
          <a:latin typeface="+mn-lt"/>
          <a:ea typeface="+mn-ea"/>
        </a:defRPr>
      </a:lvl7pPr>
      <a:lvl8pPr marL="3143250" indent="-228600" algn="l" rtl="0" fontAlgn="base">
        <a:spcBef>
          <a:spcPct val="20000"/>
        </a:spcBef>
        <a:spcAft>
          <a:spcPct val="0"/>
        </a:spcAft>
        <a:buChar char="»"/>
        <a:defRPr>
          <a:solidFill>
            <a:srgbClr val="529DBE"/>
          </a:solidFill>
          <a:latin typeface="+mn-lt"/>
          <a:ea typeface="+mn-ea"/>
        </a:defRPr>
      </a:lvl8pPr>
      <a:lvl9pPr marL="3600450" indent="-228600" algn="l" rtl="0" fontAlgn="base">
        <a:spcBef>
          <a:spcPct val="20000"/>
        </a:spcBef>
        <a:spcAft>
          <a:spcPct val="0"/>
        </a:spcAft>
        <a:buChar char="»"/>
        <a:defRPr>
          <a:solidFill>
            <a:srgbClr val="529DB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14600" y="6477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05" name="Rectangle 5"/>
          <p:cNvSpPr>
            <a:spLocks noGrp="1" noChangeArrowheads="1"/>
          </p:cNvSpPr>
          <p:nvPr>
            <p:ph type="sldNum" sz="quarter" idx="4"/>
          </p:nvPr>
        </p:nvSpPr>
        <p:spPr bwMode="auto">
          <a:xfrm>
            <a:off x="304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1" smtClean="0">
                <a:solidFill>
                  <a:schemeClr val="bg1"/>
                </a:solidFill>
                <a:latin typeface="Helvetica" panose="020B0604020202020204" pitchFamily="34" charset="0"/>
              </a:defRPr>
            </a:lvl1pPr>
          </a:lstStyle>
          <a:p>
            <a:pPr>
              <a:defRPr/>
            </a:pPr>
            <a:fld id="{254BCF3D-D75C-4541-B3F4-817A1D6285F7}" type="slidenum">
              <a:rPr lang="en-US" altLang="en-US">
                <a:solidFill>
                  <a:srgbClr val="FFFFFF"/>
                </a:solidFill>
                <a:ea typeface="ＭＳ Ｐゴシック" panose="020B0600070205080204" pitchFamily="34" charset="-128"/>
              </a:rPr>
              <a:pPr>
                <a:defRPr/>
              </a:pPr>
              <a:t>‹#›</a:t>
            </a:fld>
            <a:endParaRPr lang="en-US" altLang="en-US">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214918071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2pPr>
      <a:lvl3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3pPr>
      <a:lvl4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4pPr>
      <a:lvl5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5pPr>
      <a:lvl6pPr marL="457200" algn="r" rtl="0" fontAlgn="base">
        <a:spcBef>
          <a:spcPct val="0"/>
        </a:spcBef>
        <a:spcAft>
          <a:spcPct val="0"/>
        </a:spcAft>
        <a:defRPr sz="2400">
          <a:solidFill>
            <a:schemeClr val="bg1"/>
          </a:solidFill>
          <a:latin typeface="Helvetica" pitchFamily="34" charset="0"/>
          <a:ea typeface="ＭＳ Ｐゴシック" pitchFamily="-32" charset="-128"/>
        </a:defRPr>
      </a:lvl6pPr>
      <a:lvl7pPr marL="914400" algn="r" rtl="0" fontAlgn="base">
        <a:spcBef>
          <a:spcPct val="0"/>
        </a:spcBef>
        <a:spcAft>
          <a:spcPct val="0"/>
        </a:spcAft>
        <a:defRPr sz="2400">
          <a:solidFill>
            <a:schemeClr val="bg1"/>
          </a:solidFill>
          <a:latin typeface="Helvetica" pitchFamily="34" charset="0"/>
          <a:ea typeface="ＭＳ Ｐゴシック" pitchFamily="-32" charset="-128"/>
        </a:defRPr>
      </a:lvl7pPr>
      <a:lvl8pPr marL="1371600" algn="r" rtl="0" fontAlgn="base">
        <a:spcBef>
          <a:spcPct val="0"/>
        </a:spcBef>
        <a:spcAft>
          <a:spcPct val="0"/>
        </a:spcAft>
        <a:defRPr sz="2400">
          <a:solidFill>
            <a:schemeClr val="bg1"/>
          </a:solidFill>
          <a:latin typeface="Helvetica" pitchFamily="34" charset="0"/>
          <a:ea typeface="ＭＳ Ｐゴシック" pitchFamily="-32" charset="-128"/>
        </a:defRPr>
      </a:lvl8pPr>
      <a:lvl9pPr marL="1828800" algn="r" rtl="0" fontAlgn="base">
        <a:spcBef>
          <a:spcPct val="0"/>
        </a:spcBef>
        <a:spcAft>
          <a:spcPct val="0"/>
        </a:spcAft>
        <a:defRPr sz="2400">
          <a:solidFill>
            <a:schemeClr val="bg1"/>
          </a:solidFill>
          <a:latin typeface="Helvetica" pitchFamily="34" charset="0"/>
          <a:ea typeface="ＭＳ Ｐゴシック" pitchFamily="-32" charset="-128"/>
        </a:defRPr>
      </a:lvl9pPr>
    </p:titleStyle>
    <p:bodyStyle>
      <a:lvl1pPr marL="342900" indent="-342900" algn="l" rtl="0" eaLnBrk="0" fontAlgn="base" hangingPunct="0">
        <a:spcBef>
          <a:spcPct val="20000"/>
        </a:spcBef>
        <a:spcAft>
          <a:spcPct val="0"/>
        </a:spcAft>
        <a:buChar char="•"/>
        <a:defRPr sz="2800">
          <a:solidFill>
            <a:srgbClr val="FF9900"/>
          </a:solidFill>
          <a:latin typeface="+mn-lt"/>
          <a:ea typeface="+mn-ea"/>
          <a:cs typeface="+mn-cs"/>
        </a:defRPr>
      </a:lvl1pPr>
      <a:lvl2pPr marL="742950" indent="-285750" algn="l" rtl="0" eaLnBrk="0" fontAlgn="base" hangingPunct="0">
        <a:spcBef>
          <a:spcPct val="20000"/>
        </a:spcBef>
        <a:spcAft>
          <a:spcPct val="0"/>
        </a:spcAft>
        <a:buChar char="–"/>
        <a:defRPr sz="2400">
          <a:solidFill>
            <a:srgbClr val="529DBE"/>
          </a:solidFill>
          <a:latin typeface="+mn-lt"/>
          <a:ea typeface="+mn-ea"/>
        </a:defRPr>
      </a:lvl2pPr>
      <a:lvl3pPr marL="1085850" indent="-228600" algn="l" rtl="0" eaLnBrk="0" fontAlgn="base" hangingPunct="0">
        <a:spcBef>
          <a:spcPct val="20000"/>
        </a:spcBef>
        <a:spcAft>
          <a:spcPct val="0"/>
        </a:spcAft>
        <a:buChar char="•"/>
        <a:defRPr sz="2000">
          <a:solidFill>
            <a:srgbClr val="529DBE"/>
          </a:solidFill>
          <a:latin typeface="+mn-lt"/>
          <a:ea typeface="+mn-ea"/>
        </a:defRPr>
      </a:lvl3pPr>
      <a:lvl4pPr marL="1428750" indent="-228600" algn="l" rtl="0" eaLnBrk="0" fontAlgn="base" hangingPunct="0">
        <a:spcBef>
          <a:spcPct val="20000"/>
        </a:spcBef>
        <a:spcAft>
          <a:spcPct val="0"/>
        </a:spcAft>
        <a:buChar char="–"/>
        <a:defRPr>
          <a:solidFill>
            <a:srgbClr val="529DBE"/>
          </a:solidFill>
          <a:latin typeface="+mn-lt"/>
          <a:ea typeface="+mn-ea"/>
        </a:defRPr>
      </a:lvl4pPr>
      <a:lvl5pPr marL="1771650" indent="-228600" algn="l" rtl="0" eaLnBrk="0" fontAlgn="base" hangingPunct="0">
        <a:spcBef>
          <a:spcPct val="20000"/>
        </a:spcBef>
        <a:spcAft>
          <a:spcPct val="0"/>
        </a:spcAft>
        <a:buChar char="»"/>
        <a:defRPr>
          <a:solidFill>
            <a:srgbClr val="529DBE"/>
          </a:solidFill>
          <a:latin typeface="+mn-lt"/>
          <a:ea typeface="+mn-ea"/>
        </a:defRPr>
      </a:lvl5pPr>
      <a:lvl6pPr marL="2228850" indent="-228600" algn="l" rtl="0" fontAlgn="base">
        <a:spcBef>
          <a:spcPct val="20000"/>
        </a:spcBef>
        <a:spcAft>
          <a:spcPct val="0"/>
        </a:spcAft>
        <a:buChar char="»"/>
        <a:defRPr>
          <a:solidFill>
            <a:srgbClr val="529DBE"/>
          </a:solidFill>
          <a:latin typeface="+mn-lt"/>
          <a:ea typeface="+mn-ea"/>
        </a:defRPr>
      </a:lvl6pPr>
      <a:lvl7pPr marL="2686050" indent="-228600" algn="l" rtl="0" fontAlgn="base">
        <a:spcBef>
          <a:spcPct val="20000"/>
        </a:spcBef>
        <a:spcAft>
          <a:spcPct val="0"/>
        </a:spcAft>
        <a:buChar char="»"/>
        <a:defRPr>
          <a:solidFill>
            <a:srgbClr val="529DBE"/>
          </a:solidFill>
          <a:latin typeface="+mn-lt"/>
          <a:ea typeface="+mn-ea"/>
        </a:defRPr>
      </a:lvl7pPr>
      <a:lvl8pPr marL="3143250" indent="-228600" algn="l" rtl="0" fontAlgn="base">
        <a:spcBef>
          <a:spcPct val="20000"/>
        </a:spcBef>
        <a:spcAft>
          <a:spcPct val="0"/>
        </a:spcAft>
        <a:buChar char="»"/>
        <a:defRPr>
          <a:solidFill>
            <a:srgbClr val="529DBE"/>
          </a:solidFill>
          <a:latin typeface="+mn-lt"/>
          <a:ea typeface="+mn-ea"/>
        </a:defRPr>
      </a:lvl8pPr>
      <a:lvl9pPr marL="3600450" indent="-228600" algn="l" rtl="0" fontAlgn="base">
        <a:spcBef>
          <a:spcPct val="20000"/>
        </a:spcBef>
        <a:spcAft>
          <a:spcPct val="0"/>
        </a:spcAft>
        <a:buChar char="»"/>
        <a:defRPr>
          <a:solidFill>
            <a:srgbClr val="529DB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14600" y="6477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05" name="Rectangle 5"/>
          <p:cNvSpPr>
            <a:spLocks noGrp="1" noChangeArrowheads="1"/>
          </p:cNvSpPr>
          <p:nvPr>
            <p:ph type="sldNum" sz="quarter" idx="4"/>
          </p:nvPr>
        </p:nvSpPr>
        <p:spPr bwMode="auto">
          <a:xfrm>
            <a:off x="304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1" smtClean="0">
                <a:solidFill>
                  <a:schemeClr val="bg1"/>
                </a:solidFill>
                <a:latin typeface="Helvetica" panose="020B0604020202020204" pitchFamily="34" charset="0"/>
              </a:defRPr>
            </a:lvl1pPr>
          </a:lstStyle>
          <a:p>
            <a:pPr>
              <a:defRPr/>
            </a:pPr>
            <a:fld id="{254BCF3D-D75C-4541-B3F4-817A1D6285F7}" type="slidenum">
              <a:rPr lang="en-US" altLang="en-US">
                <a:solidFill>
                  <a:srgbClr val="FFFFFF"/>
                </a:solidFill>
                <a:ea typeface="ＭＳ Ｐゴシック" panose="020B0600070205080204" pitchFamily="34" charset="-128"/>
              </a:rPr>
              <a:pPr>
                <a:defRPr/>
              </a:pPr>
              <a:t>‹#›</a:t>
            </a:fld>
            <a:endParaRPr lang="en-US" altLang="en-US">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164864293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2pPr>
      <a:lvl3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3pPr>
      <a:lvl4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4pPr>
      <a:lvl5pPr algn="r" rtl="0" eaLnBrk="0" fontAlgn="base" hangingPunct="0">
        <a:spcBef>
          <a:spcPct val="0"/>
        </a:spcBef>
        <a:spcAft>
          <a:spcPct val="0"/>
        </a:spcAft>
        <a:defRPr sz="2400">
          <a:solidFill>
            <a:schemeClr val="bg1"/>
          </a:solidFill>
          <a:latin typeface="Helvetica" pitchFamily="34" charset="0"/>
          <a:ea typeface="ＭＳ Ｐゴシック" pitchFamily="-32" charset="-128"/>
        </a:defRPr>
      </a:lvl5pPr>
      <a:lvl6pPr marL="457200" algn="r" rtl="0" fontAlgn="base">
        <a:spcBef>
          <a:spcPct val="0"/>
        </a:spcBef>
        <a:spcAft>
          <a:spcPct val="0"/>
        </a:spcAft>
        <a:defRPr sz="2400">
          <a:solidFill>
            <a:schemeClr val="bg1"/>
          </a:solidFill>
          <a:latin typeface="Helvetica" pitchFamily="34" charset="0"/>
          <a:ea typeface="ＭＳ Ｐゴシック" pitchFamily="-32" charset="-128"/>
        </a:defRPr>
      </a:lvl6pPr>
      <a:lvl7pPr marL="914400" algn="r" rtl="0" fontAlgn="base">
        <a:spcBef>
          <a:spcPct val="0"/>
        </a:spcBef>
        <a:spcAft>
          <a:spcPct val="0"/>
        </a:spcAft>
        <a:defRPr sz="2400">
          <a:solidFill>
            <a:schemeClr val="bg1"/>
          </a:solidFill>
          <a:latin typeface="Helvetica" pitchFamily="34" charset="0"/>
          <a:ea typeface="ＭＳ Ｐゴシック" pitchFamily="-32" charset="-128"/>
        </a:defRPr>
      </a:lvl7pPr>
      <a:lvl8pPr marL="1371600" algn="r" rtl="0" fontAlgn="base">
        <a:spcBef>
          <a:spcPct val="0"/>
        </a:spcBef>
        <a:spcAft>
          <a:spcPct val="0"/>
        </a:spcAft>
        <a:defRPr sz="2400">
          <a:solidFill>
            <a:schemeClr val="bg1"/>
          </a:solidFill>
          <a:latin typeface="Helvetica" pitchFamily="34" charset="0"/>
          <a:ea typeface="ＭＳ Ｐゴシック" pitchFamily="-32" charset="-128"/>
        </a:defRPr>
      </a:lvl8pPr>
      <a:lvl9pPr marL="1828800" algn="r" rtl="0" fontAlgn="base">
        <a:spcBef>
          <a:spcPct val="0"/>
        </a:spcBef>
        <a:spcAft>
          <a:spcPct val="0"/>
        </a:spcAft>
        <a:defRPr sz="2400">
          <a:solidFill>
            <a:schemeClr val="bg1"/>
          </a:solidFill>
          <a:latin typeface="Helvetica" pitchFamily="34" charset="0"/>
          <a:ea typeface="ＭＳ Ｐゴシック" pitchFamily="-32" charset="-128"/>
        </a:defRPr>
      </a:lvl9pPr>
    </p:titleStyle>
    <p:bodyStyle>
      <a:lvl1pPr marL="342900" indent="-342900" algn="l" rtl="0" eaLnBrk="0" fontAlgn="base" hangingPunct="0">
        <a:spcBef>
          <a:spcPct val="20000"/>
        </a:spcBef>
        <a:spcAft>
          <a:spcPct val="0"/>
        </a:spcAft>
        <a:buChar char="•"/>
        <a:defRPr sz="2800">
          <a:solidFill>
            <a:srgbClr val="FF9900"/>
          </a:solidFill>
          <a:latin typeface="+mn-lt"/>
          <a:ea typeface="+mn-ea"/>
          <a:cs typeface="+mn-cs"/>
        </a:defRPr>
      </a:lvl1pPr>
      <a:lvl2pPr marL="742950" indent="-285750" algn="l" rtl="0" eaLnBrk="0" fontAlgn="base" hangingPunct="0">
        <a:spcBef>
          <a:spcPct val="20000"/>
        </a:spcBef>
        <a:spcAft>
          <a:spcPct val="0"/>
        </a:spcAft>
        <a:buChar char="–"/>
        <a:defRPr sz="2400">
          <a:solidFill>
            <a:srgbClr val="529DBE"/>
          </a:solidFill>
          <a:latin typeface="+mn-lt"/>
          <a:ea typeface="+mn-ea"/>
        </a:defRPr>
      </a:lvl2pPr>
      <a:lvl3pPr marL="1085850" indent="-228600" algn="l" rtl="0" eaLnBrk="0" fontAlgn="base" hangingPunct="0">
        <a:spcBef>
          <a:spcPct val="20000"/>
        </a:spcBef>
        <a:spcAft>
          <a:spcPct val="0"/>
        </a:spcAft>
        <a:buChar char="•"/>
        <a:defRPr sz="2000">
          <a:solidFill>
            <a:srgbClr val="529DBE"/>
          </a:solidFill>
          <a:latin typeface="+mn-lt"/>
          <a:ea typeface="+mn-ea"/>
        </a:defRPr>
      </a:lvl3pPr>
      <a:lvl4pPr marL="1428750" indent="-228600" algn="l" rtl="0" eaLnBrk="0" fontAlgn="base" hangingPunct="0">
        <a:spcBef>
          <a:spcPct val="20000"/>
        </a:spcBef>
        <a:spcAft>
          <a:spcPct val="0"/>
        </a:spcAft>
        <a:buChar char="–"/>
        <a:defRPr>
          <a:solidFill>
            <a:srgbClr val="529DBE"/>
          </a:solidFill>
          <a:latin typeface="+mn-lt"/>
          <a:ea typeface="+mn-ea"/>
        </a:defRPr>
      </a:lvl4pPr>
      <a:lvl5pPr marL="1771650" indent="-228600" algn="l" rtl="0" eaLnBrk="0" fontAlgn="base" hangingPunct="0">
        <a:spcBef>
          <a:spcPct val="20000"/>
        </a:spcBef>
        <a:spcAft>
          <a:spcPct val="0"/>
        </a:spcAft>
        <a:buChar char="»"/>
        <a:defRPr>
          <a:solidFill>
            <a:srgbClr val="529DBE"/>
          </a:solidFill>
          <a:latin typeface="+mn-lt"/>
          <a:ea typeface="+mn-ea"/>
        </a:defRPr>
      </a:lvl5pPr>
      <a:lvl6pPr marL="2228850" indent="-228600" algn="l" rtl="0" fontAlgn="base">
        <a:spcBef>
          <a:spcPct val="20000"/>
        </a:spcBef>
        <a:spcAft>
          <a:spcPct val="0"/>
        </a:spcAft>
        <a:buChar char="»"/>
        <a:defRPr>
          <a:solidFill>
            <a:srgbClr val="529DBE"/>
          </a:solidFill>
          <a:latin typeface="+mn-lt"/>
          <a:ea typeface="+mn-ea"/>
        </a:defRPr>
      </a:lvl6pPr>
      <a:lvl7pPr marL="2686050" indent="-228600" algn="l" rtl="0" fontAlgn="base">
        <a:spcBef>
          <a:spcPct val="20000"/>
        </a:spcBef>
        <a:spcAft>
          <a:spcPct val="0"/>
        </a:spcAft>
        <a:buChar char="»"/>
        <a:defRPr>
          <a:solidFill>
            <a:srgbClr val="529DBE"/>
          </a:solidFill>
          <a:latin typeface="+mn-lt"/>
          <a:ea typeface="+mn-ea"/>
        </a:defRPr>
      </a:lvl7pPr>
      <a:lvl8pPr marL="3143250" indent="-228600" algn="l" rtl="0" fontAlgn="base">
        <a:spcBef>
          <a:spcPct val="20000"/>
        </a:spcBef>
        <a:spcAft>
          <a:spcPct val="0"/>
        </a:spcAft>
        <a:buChar char="»"/>
        <a:defRPr>
          <a:solidFill>
            <a:srgbClr val="529DBE"/>
          </a:solidFill>
          <a:latin typeface="+mn-lt"/>
          <a:ea typeface="+mn-ea"/>
        </a:defRPr>
      </a:lvl8pPr>
      <a:lvl9pPr marL="3600450" indent="-228600" algn="l" rtl="0" fontAlgn="base">
        <a:spcBef>
          <a:spcPct val="20000"/>
        </a:spcBef>
        <a:spcAft>
          <a:spcPct val="0"/>
        </a:spcAft>
        <a:buChar char="»"/>
        <a:defRPr>
          <a:solidFill>
            <a:srgbClr val="529DB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onestarfoundation.org/wp-content/uploads/2014/10/Grantee-Expectations-Policy-2017.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emily@onestarfoundation.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4696176"/>
            <a:ext cx="9171633" cy="1771859"/>
          </a:xfrm>
        </p:spPr>
        <p:txBody>
          <a:bodyPr/>
          <a:lstStyle/>
          <a:p>
            <a:pPr>
              <a:defRPr/>
            </a:pPr>
            <a:r>
              <a:rPr lang="en-US" sz="3400" b="1" dirty="0" smtClean="0">
                <a:solidFill>
                  <a:schemeClr val="accent3"/>
                </a:solidFill>
                <a:latin typeface="Arial" charset="0"/>
              </a:rPr>
              <a:t>2016 AmeriCorps Texas </a:t>
            </a:r>
          </a:p>
          <a:p>
            <a:pPr>
              <a:defRPr/>
            </a:pPr>
            <a:r>
              <a:rPr lang="en-US" sz="3400" b="1" dirty="0" smtClean="0">
                <a:solidFill>
                  <a:schemeClr val="accent3"/>
                </a:solidFill>
                <a:latin typeface="Arial" charset="0"/>
              </a:rPr>
              <a:t>All-Grantee Meeting </a:t>
            </a:r>
          </a:p>
          <a:p>
            <a:pPr>
              <a:defRPr/>
            </a:pPr>
            <a:r>
              <a:rPr lang="en-US" dirty="0" smtClean="0">
                <a:solidFill>
                  <a:schemeClr val="accent3"/>
                </a:solidFill>
                <a:latin typeface="Arial" charset="0"/>
              </a:rPr>
              <a:t>February 25-26, 2016</a:t>
            </a:r>
            <a:endParaRPr lang="en-US" dirty="0">
              <a:solidFill>
                <a:schemeClr val="accent3"/>
              </a:solidFill>
              <a:latin typeface="Arial" charset="0"/>
            </a:endParaRPr>
          </a:p>
          <a:p>
            <a:pPr>
              <a:defRPr/>
            </a:pPr>
            <a:endParaRPr lang="en-US" sz="1000" dirty="0" smtClean="0">
              <a:solidFill>
                <a:schemeClr val="accent3"/>
              </a:solidFill>
              <a:latin typeface="Arial" charset="0"/>
            </a:endParaRPr>
          </a:p>
        </p:txBody>
      </p:sp>
      <p:sp>
        <p:nvSpPr>
          <p:cNvPr id="3" name="Slide Number Placeholder 3"/>
          <p:cNvSpPr>
            <a:spLocks noGrp="1"/>
          </p:cNvSpPr>
          <p:nvPr>
            <p:ph type="sldNum" sz="quarter" idx="10"/>
          </p:nvPr>
        </p:nvSpPr>
        <p:spPr/>
        <p:txBody>
          <a:bodyPr/>
          <a:lstStyle/>
          <a:p>
            <a:pPr>
              <a:defRPr/>
            </a:pPr>
            <a:fld id="{563B802A-BAF8-4451-A3E8-6F84BD109C12}" type="slidenum">
              <a:rPr lang="en-US"/>
              <a:pPr>
                <a:defRPr/>
              </a:pPr>
              <a:t>1</a:t>
            </a:fld>
            <a:endParaRPr lang="en-US">
              <a:latin typeface="Arial" charset="0"/>
            </a:endParaRPr>
          </a:p>
        </p:txBody>
      </p:sp>
      <p:pic>
        <p:nvPicPr>
          <p:cNvPr id="14339" name="Picture 5"/>
          <p:cNvPicPr>
            <a:picLocks noChangeAspect="1" noChangeArrowheads="1"/>
          </p:cNvPicPr>
          <p:nvPr/>
        </p:nvPicPr>
        <p:blipFill>
          <a:blip r:embed="rId3" cstate="print"/>
          <a:srcRect/>
          <a:stretch>
            <a:fillRect/>
          </a:stretch>
        </p:blipFill>
        <p:spPr bwMode="auto">
          <a:xfrm>
            <a:off x="-27633" y="5025"/>
            <a:ext cx="9220200" cy="6852975"/>
          </a:xfrm>
          <a:prstGeom prst="rect">
            <a:avLst/>
          </a:prstGeom>
          <a:noFill/>
          <a:ln w="9525">
            <a:noFill/>
            <a:miter lim="800000"/>
            <a:headEnd/>
            <a:tailEnd/>
          </a:ln>
        </p:spPr>
      </p:pic>
      <p:sp>
        <p:nvSpPr>
          <p:cNvPr id="7" name="Subtitle 4"/>
          <p:cNvSpPr txBox="1">
            <a:spLocks/>
          </p:cNvSpPr>
          <p:nvPr/>
        </p:nvSpPr>
        <p:spPr bwMode="auto">
          <a:xfrm>
            <a:off x="320720" y="4410882"/>
            <a:ext cx="8534400" cy="2256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800">
                <a:solidFill>
                  <a:srgbClr val="FF9900"/>
                </a:solidFill>
                <a:latin typeface="+mn-lt"/>
                <a:ea typeface="+mn-ea"/>
                <a:cs typeface="+mn-cs"/>
              </a:defRPr>
            </a:lvl1pPr>
            <a:lvl2pPr marL="457200" indent="0" algn="ctr" rtl="0" eaLnBrk="0" fontAlgn="base" hangingPunct="0">
              <a:spcBef>
                <a:spcPct val="20000"/>
              </a:spcBef>
              <a:spcAft>
                <a:spcPct val="0"/>
              </a:spcAft>
              <a:buNone/>
              <a:defRPr sz="2400">
                <a:solidFill>
                  <a:srgbClr val="529DBE"/>
                </a:solidFill>
                <a:latin typeface="+mn-lt"/>
                <a:ea typeface="+mn-ea"/>
              </a:defRPr>
            </a:lvl2pPr>
            <a:lvl3pPr marL="914400" indent="0" algn="ctr" rtl="0" eaLnBrk="0" fontAlgn="base" hangingPunct="0">
              <a:spcBef>
                <a:spcPct val="20000"/>
              </a:spcBef>
              <a:spcAft>
                <a:spcPct val="0"/>
              </a:spcAft>
              <a:buNone/>
              <a:defRPr sz="2000">
                <a:solidFill>
                  <a:srgbClr val="529DBE"/>
                </a:solidFill>
                <a:latin typeface="+mn-lt"/>
                <a:ea typeface="+mn-ea"/>
              </a:defRPr>
            </a:lvl3pPr>
            <a:lvl4pPr marL="1371600" indent="0" algn="ctr" rtl="0" eaLnBrk="0" fontAlgn="base" hangingPunct="0">
              <a:spcBef>
                <a:spcPct val="20000"/>
              </a:spcBef>
              <a:spcAft>
                <a:spcPct val="0"/>
              </a:spcAft>
              <a:buNone/>
              <a:defRPr sz="2000">
                <a:solidFill>
                  <a:srgbClr val="529DBE"/>
                </a:solidFill>
                <a:latin typeface="+mn-lt"/>
                <a:ea typeface="+mn-ea"/>
              </a:defRPr>
            </a:lvl4pPr>
            <a:lvl5pPr marL="1828800" indent="0" algn="ctr" rtl="0" eaLnBrk="0" fontAlgn="base" hangingPunct="0">
              <a:spcBef>
                <a:spcPct val="20000"/>
              </a:spcBef>
              <a:spcAft>
                <a:spcPct val="0"/>
              </a:spcAft>
              <a:buNone/>
              <a:defRPr sz="2000">
                <a:solidFill>
                  <a:srgbClr val="529DBE"/>
                </a:solidFill>
                <a:latin typeface="+mn-lt"/>
                <a:ea typeface="+mn-ea"/>
              </a:defRPr>
            </a:lvl5pPr>
            <a:lvl6pPr marL="2286000" indent="0" algn="ctr" rtl="0" fontAlgn="base">
              <a:spcBef>
                <a:spcPct val="20000"/>
              </a:spcBef>
              <a:spcAft>
                <a:spcPct val="0"/>
              </a:spcAft>
              <a:buNone/>
              <a:defRPr>
                <a:solidFill>
                  <a:srgbClr val="529DBE"/>
                </a:solidFill>
                <a:latin typeface="+mn-lt"/>
                <a:ea typeface="+mn-ea"/>
              </a:defRPr>
            </a:lvl6pPr>
            <a:lvl7pPr marL="2743200" indent="0" algn="ctr" rtl="0" fontAlgn="base">
              <a:spcBef>
                <a:spcPct val="20000"/>
              </a:spcBef>
              <a:spcAft>
                <a:spcPct val="0"/>
              </a:spcAft>
              <a:buNone/>
              <a:defRPr>
                <a:solidFill>
                  <a:srgbClr val="529DBE"/>
                </a:solidFill>
                <a:latin typeface="+mn-lt"/>
                <a:ea typeface="+mn-ea"/>
              </a:defRPr>
            </a:lvl7pPr>
            <a:lvl8pPr marL="3200400" indent="0" algn="ctr" rtl="0" fontAlgn="base">
              <a:spcBef>
                <a:spcPct val="20000"/>
              </a:spcBef>
              <a:spcAft>
                <a:spcPct val="0"/>
              </a:spcAft>
              <a:buNone/>
              <a:defRPr>
                <a:solidFill>
                  <a:srgbClr val="529DBE"/>
                </a:solidFill>
                <a:latin typeface="+mn-lt"/>
                <a:ea typeface="+mn-ea"/>
              </a:defRPr>
            </a:lvl8pPr>
            <a:lvl9pPr marL="3657600" indent="0" algn="ctr" rtl="0" fontAlgn="base">
              <a:spcBef>
                <a:spcPct val="20000"/>
              </a:spcBef>
              <a:spcAft>
                <a:spcPct val="0"/>
              </a:spcAft>
              <a:buNone/>
              <a:defRPr>
                <a:solidFill>
                  <a:srgbClr val="529DBE"/>
                </a:solidFill>
                <a:latin typeface="+mn-lt"/>
                <a:ea typeface="+mn-ea"/>
              </a:defRPr>
            </a:lvl9pPr>
          </a:lstStyle>
          <a:p>
            <a:pPr>
              <a:defRPr/>
            </a:pPr>
            <a:r>
              <a:rPr lang="en-US" sz="4000" b="1" kern="0" dirty="0" smtClean="0">
                <a:solidFill>
                  <a:schemeClr val="accent3"/>
                </a:solidFill>
                <a:latin typeface="Arial" charset="0"/>
              </a:rPr>
              <a:t>2017 AmeriCorps Texas </a:t>
            </a:r>
          </a:p>
          <a:p>
            <a:pPr>
              <a:defRPr/>
            </a:pPr>
            <a:r>
              <a:rPr lang="en-US" sz="4000" b="1" kern="0" dirty="0" smtClean="0">
                <a:solidFill>
                  <a:schemeClr val="accent3"/>
                </a:solidFill>
                <a:latin typeface="Arial" charset="0"/>
              </a:rPr>
              <a:t>All-Grantee Meeting </a:t>
            </a:r>
          </a:p>
          <a:p>
            <a:pPr>
              <a:defRPr/>
            </a:pPr>
            <a:r>
              <a:rPr lang="en-US" sz="3200" kern="0" dirty="0" smtClean="0">
                <a:solidFill>
                  <a:schemeClr val="bg1"/>
                </a:solidFill>
                <a:latin typeface="Bookman Old Style" panose="02050604050505020204" pitchFamily="18" charset="0"/>
              </a:rPr>
              <a:t>March 1-2, 2017</a:t>
            </a:r>
          </a:p>
          <a:p>
            <a:pPr>
              <a:defRPr/>
            </a:pPr>
            <a:endParaRPr lang="en-US" sz="1000" kern="0" dirty="0" smtClean="0">
              <a:solidFill>
                <a:schemeClr val="accent3"/>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4953000"/>
            <a:ext cx="1447800" cy="1447800"/>
          </a:xfrm>
          <a:prstGeom prst="rect">
            <a:avLst/>
          </a:prstGeom>
        </p:spPr>
      </p:pic>
      <p:sp>
        <p:nvSpPr>
          <p:cNvPr id="4" name="Subtitle 3"/>
          <p:cNvSpPr>
            <a:spLocks noGrp="1"/>
          </p:cNvSpPr>
          <p:nvPr>
            <p:ph type="subTitle" idx="1"/>
          </p:nvPr>
        </p:nvSpPr>
        <p:spPr>
          <a:xfrm>
            <a:off x="720012" y="1752600"/>
            <a:ext cx="7772400" cy="4343400"/>
          </a:xfrm>
        </p:spPr>
        <p:txBody>
          <a:bodyPr/>
          <a:lstStyle/>
          <a:p>
            <a:r>
              <a:rPr lang="en-US" sz="5200" b="1" dirty="0" smtClean="0">
                <a:solidFill>
                  <a:schemeClr val="tx1"/>
                </a:solidFill>
              </a:rPr>
              <a:t>Welcome &amp; Executive Updates</a:t>
            </a:r>
          </a:p>
          <a:p>
            <a:endParaRPr lang="en-US" sz="1200" b="1" dirty="0" smtClean="0"/>
          </a:p>
          <a:p>
            <a:r>
              <a:rPr lang="en-US" sz="4000" b="1" dirty="0" smtClean="0"/>
              <a:t>Chris Bugbee, </a:t>
            </a:r>
          </a:p>
          <a:p>
            <a:r>
              <a:rPr lang="en-US" sz="4000" b="1" dirty="0" smtClean="0"/>
              <a:t>Chief Operating Officer</a:t>
            </a:r>
            <a:endParaRPr lang="en-US" sz="4000" dirty="0">
              <a:solidFill>
                <a:srgbClr val="FFCC00"/>
              </a:solidFill>
            </a:endParaRPr>
          </a:p>
        </p:txBody>
      </p:sp>
    </p:spTree>
    <p:extLst>
      <p:ext uri="{BB962C8B-B14F-4D97-AF65-F5344CB8AC3E}">
        <p14:creationId xmlns:p14="http://schemas.microsoft.com/office/powerpoint/2010/main" val="943739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20012" y="1676400"/>
            <a:ext cx="7772400" cy="838200"/>
          </a:xfrm>
        </p:spPr>
        <p:txBody>
          <a:bodyPr/>
          <a:lstStyle/>
          <a:p>
            <a:r>
              <a:rPr lang="en-US" sz="4400" b="1" dirty="0" smtClean="0">
                <a:solidFill>
                  <a:schemeClr val="tx1"/>
                </a:solidFill>
              </a:rPr>
              <a:t>Now a quick celebration…</a:t>
            </a:r>
            <a:endParaRPr lang="en-US" sz="4400"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821" y="2971800"/>
            <a:ext cx="2508379" cy="2508379"/>
          </a:xfrm>
          <a:prstGeom prst="rect">
            <a:avLst/>
          </a:prstGeom>
        </p:spPr>
      </p:pic>
      <p:sp>
        <p:nvSpPr>
          <p:cNvPr id="3" name="Rectangle 2"/>
          <p:cNvSpPr/>
          <p:nvPr/>
        </p:nvSpPr>
        <p:spPr>
          <a:xfrm>
            <a:off x="609600" y="3262580"/>
            <a:ext cx="4068147" cy="1323439"/>
          </a:xfrm>
          <a:prstGeom prst="rect">
            <a:avLst/>
          </a:prstGeom>
          <a:noFill/>
        </p:spPr>
        <p:txBody>
          <a:bodyPr wrap="square" lIns="91440" tIns="45720" rIns="91440" bIns="45720">
            <a:spAutoFit/>
          </a:bodyPr>
          <a:lstStyle/>
          <a:p>
            <a:pPr algn="ct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IPERA</a:t>
            </a:r>
            <a:endPar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813179"/>
            <a:ext cx="6245548" cy="3041780"/>
          </a:xfrm>
          <a:prstGeom prst="rect">
            <a:avLst/>
          </a:prstGeom>
        </p:spPr>
      </p:pic>
    </p:spTree>
    <p:extLst>
      <p:ext uri="{BB962C8B-B14F-4D97-AF65-F5344CB8AC3E}">
        <p14:creationId xmlns:p14="http://schemas.microsoft.com/office/powerpoint/2010/main" val="61612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xit" presetSubtype="0" accel="100000" fill="hold" grpId="1" nodeType="clickEffect">
                                  <p:stCondLst>
                                    <p:cond delay="250"/>
                                  </p:stCondLst>
                                  <p:childTnLst>
                                    <p:anim calcmode="lin" valueType="num">
                                      <p:cBhvr>
                                        <p:cTn id="20" dur="2000"/>
                                        <p:tgtEl>
                                          <p:spTgt spid="3"/>
                                        </p:tgtEl>
                                        <p:attrNameLst>
                                          <p:attrName>ppt_w</p:attrName>
                                        </p:attrNameLst>
                                      </p:cBhvr>
                                      <p:tavLst>
                                        <p:tav tm="0">
                                          <p:val>
                                            <p:strVal val="ppt_w"/>
                                          </p:val>
                                        </p:tav>
                                        <p:tav tm="100000">
                                          <p:val>
                                            <p:fltVal val="0"/>
                                          </p:val>
                                        </p:tav>
                                      </p:tavLst>
                                    </p:anim>
                                    <p:anim calcmode="lin" valueType="num">
                                      <p:cBhvr>
                                        <p:cTn id="21" dur="2000"/>
                                        <p:tgtEl>
                                          <p:spTgt spid="3"/>
                                        </p:tgtEl>
                                        <p:attrNameLst>
                                          <p:attrName>ppt_h</p:attrName>
                                        </p:attrNameLst>
                                      </p:cBhvr>
                                      <p:tavLst>
                                        <p:tav tm="0">
                                          <p:val>
                                            <p:strVal val="ppt_h"/>
                                          </p:val>
                                        </p:tav>
                                        <p:tav tm="100000">
                                          <p:val>
                                            <p:fltVal val="0"/>
                                          </p:val>
                                        </p:tav>
                                      </p:tavLst>
                                    </p:anim>
                                    <p:anim calcmode="lin" valueType="num">
                                      <p:cBhvr>
                                        <p:cTn id="22" dur="2000"/>
                                        <p:tgtEl>
                                          <p:spTgt spid="3"/>
                                        </p:tgtEl>
                                        <p:attrNameLst>
                                          <p:attrName>style.rotation</p:attrName>
                                        </p:attrNameLst>
                                      </p:cBhvr>
                                      <p:tavLst>
                                        <p:tav tm="0">
                                          <p:val>
                                            <p:fltVal val="0"/>
                                          </p:val>
                                        </p:tav>
                                        <p:tav tm="100000">
                                          <p:val>
                                            <p:fltVal val="360"/>
                                          </p:val>
                                        </p:tav>
                                      </p:tavLst>
                                    </p:anim>
                                    <p:animEffect transition="out" filter="fade">
                                      <p:cBhvr>
                                        <p:cTn id="23" dur="2000"/>
                                        <p:tgtEl>
                                          <p:spTgt spid="3"/>
                                        </p:tgtEl>
                                      </p:cBhvr>
                                    </p:animEffect>
                                    <p:set>
                                      <p:cBhvr>
                                        <p:cTn id="24" dur="1" fill="hold">
                                          <p:stCondLst>
                                            <p:cond delay="1999"/>
                                          </p:stCondLst>
                                        </p:cTn>
                                        <p:tgtEl>
                                          <p:spTgt spid="3"/>
                                        </p:tgtEl>
                                        <p:attrNameLst>
                                          <p:attrName>style.visibility</p:attrName>
                                        </p:attrNameLst>
                                      </p:cBhvr>
                                      <p:to>
                                        <p:strVal val="hidden"/>
                                      </p:to>
                                    </p:set>
                                  </p:childTnLst>
                                </p:cTn>
                              </p:par>
                              <p:par>
                                <p:cTn id="25" presetID="49" presetClass="exit" presetSubtype="0" accel="100000" fill="hold" nodeType="withEffect">
                                  <p:stCondLst>
                                    <p:cond delay="250"/>
                                  </p:stCondLst>
                                  <p:childTnLst>
                                    <p:anim calcmode="lin" valueType="num">
                                      <p:cBhvr>
                                        <p:cTn id="26" dur="2000"/>
                                        <p:tgtEl>
                                          <p:spTgt spid="2"/>
                                        </p:tgtEl>
                                        <p:attrNameLst>
                                          <p:attrName>ppt_w</p:attrName>
                                        </p:attrNameLst>
                                      </p:cBhvr>
                                      <p:tavLst>
                                        <p:tav tm="0">
                                          <p:val>
                                            <p:strVal val="ppt_w"/>
                                          </p:val>
                                        </p:tav>
                                        <p:tav tm="100000">
                                          <p:val>
                                            <p:fltVal val="0"/>
                                          </p:val>
                                        </p:tav>
                                      </p:tavLst>
                                    </p:anim>
                                    <p:anim calcmode="lin" valueType="num">
                                      <p:cBhvr>
                                        <p:cTn id="27" dur="2000"/>
                                        <p:tgtEl>
                                          <p:spTgt spid="2"/>
                                        </p:tgtEl>
                                        <p:attrNameLst>
                                          <p:attrName>ppt_h</p:attrName>
                                        </p:attrNameLst>
                                      </p:cBhvr>
                                      <p:tavLst>
                                        <p:tav tm="0">
                                          <p:val>
                                            <p:strVal val="ppt_h"/>
                                          </p:val>
                                        </p:tav>
                                        <p:tav tm="100000">
                                          <p:val>
                                            <p:fltVal val="0"/>
                                          </p:val>
                                        </p:tav>
                                      </p:tavLst>
                                    </p:anim>
                                    <p:anim calcmode="lin" valueType="num">
                                      <p:cBhvr>
                                        <p:cTn id="28" dur="2000"/>
                                        <p:tgtEl>
                                          <p:spTgt spid="2"/>
                                        </p:tgtEl>
                                        <p:attrNameLst>
                                          <p:attrName>style.rotation</p:attrName>
                                        </p:attrNameLst>
                                      </p:cBhvr>
                                      <p:tavLst>
                                        <p:tav tm="0">
                                          <p:val>
                                            <p:fltVal val="0"/>
                                          </p:val>
                                        </p:tav>
                                        <p:tav tm="100000">
                                          <p:val>
                                            <p:fltVal val="360"/>
                                          </p:val>
                                        </p:tav>
                                      </p:tavLst>
                                    </p:anim>
                                    <p:animEffect transition="out" filter="fade">
                                      <p:cBhvr>
                                        <p:cTn id="29" dur="2000"/>
                                        <p:tgtEl>
                                          <p:spTgt spid="2"/>
                                        </p:tgtEl>
                                      </p:cBhvr>
                                    </p:animEffect>
                                    <p:set>
                                      <p:cBhvr>
                                        <p:cTn id="30" dur="1" fill="hold">
                                          <p:stCondLst>
                                            <p:cond delay="19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FY17 Federal Budget Request (CNCS)</a:t>
            </a:r>
            <a:endParaRPr lang="en-US" dirty="0"/>
          </a:p>
        </p:txBody>
      </p:sp>
      <p:pic>
        <p:nvPicPr>
          <p:cNvPr id="8" name="Picture 7"/>
          <p:cNvPicPr>
            <a:picLocks noChangeAspect="1"/>
          </p:cNvPicPr>
          <p:nvPr/>
        </p:nvPicPr>
        <p:blipFill>
          <a:blip r:embed="rId3"/>
          <a:stretch>
            <a:fillRect/>
          </a:stretch>
        </p:blipFill>
        <p:spPr>
          <a:xfrm>
            <a:off x="4070187" y="1568341"/>
            <a:ext cx="5057983" cy="4760454"/>
          </a:xfrm>
          <a:prstGeom prst="rect">
            <a:avLst/>
          </a:prstGeom>
        </p:spPr>
      </p:pic>
      <p:pic>
        <p:nvPicPr>
          <p:cNvPr id="9" name="Picture 8"/>
          <p:cNvPicPr>
            <a:picLocks noChangeAspect="1"/>
          </p:cNvPicPr>
          <p:nvPr/>
        </p:nvPicPr>
        <p:blipFill>
          <a:blip r:embed="rId4"/>
          <a:stretch>
            <a:fillRect/>
          </a:stretch>
        </p:blipFill>
        <p:spPr>
          <a:xfrm>
            <a:off x="285750" y="1568341"/>
            <a:ext cx="3784437" cy="4697922"/>
          </a:xfrm>
          <a:prstGeom prst="rect">
            <a:avLst/>
          </a:prstGeom>
        </p:spPr>
      </p:pic>
    </p:spTree>
    <p:extLst>
      <p:ext uri="{BB962C8B-B14F-4D97-AF65-F5344CB8AC3E}">
        <p14:creationId xmlns:p14="http://schemas.microsoft.com/office/powerpoint/2010/main" val="199445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2016-18 State Service Plan</a:t>
            </a:r>
            <a:endParaRPr lang="en-US" dirty="0"/>
          </a:p>
        </p:txBody>
      </p:sp>
      <p:sp>
        <p:nvSpPr>
          <p:cNvPr id="2" name="Subtitle 1"/>
          <p:cNvSpPr>
            <a:spLocks noGrp="1"/>
          </p:cNvSpPr>
          <p:nvPr>
            <p:ph idx="1"/>
          </p:nvPr>
        </p:nvSpPr>
        <p:spPr>
          <a:xfrm>
            <a:off x="4724400" y="1450672"/>
            <a:ext cx="4191000" cy="3426128"/>
          </a:xfrm>
        </p:spPr>
        <p:txBody>
          <a:bodyPr/>
          <a:lstStyle/>
          <a:p>
            <a:r>
              <a:rPr lang="en-US" dirty="0" smtClean="0">
                <a:solidFill>
                  <a:schemeClr val="tx1"/>
                </a:solidFill>
              </a:rPr>
              <a:t>Federal requirement  every 3 years</a:t>
            </a:r>
          </a:p>
          <a:p>
            <a:r>
              <a:rPr lang="en-US" dirty="0" smtClean="0">
                <a:solidFill>
                  <a:schemeClr val="tx1"/>
                </a:solidFill>
              </a:rPr>
              <a:t>Supplemental Plan for Adults 55+</a:t>
            </a:r>
          </a:p>
          <a:p>
            <a:r>
              <a:rPr lang="en-US" dirty="0" smtClean="0">
                <a:solidFill>
                  <a:schemeClr val="tx1"/>
                </a:solidFill>
              </a:rPr>
              <a:t>Governor must approve</a:t>
            </a:r>
            <a:endParaRPr lang="en-US" dirty="0">
              <a:solidFill>
                <a:schemeClr val="tx1"/>
              </a:solidFill>
            </a:endParaRPr>
          </a:p>
          <a:p>
            <a:r>
              <a:rPr lang="en-US" dirty="0" smtClean="0">
                <a:solidFill>
                  <a:schemeClr val="tx1"/>
                </a:solidFill>
              </a:rPr>
              <a:t>Outlines state priorities</a:t>
            </a:r>
            <a:endParaRPr lang="en-US" dirty="0">
              <a:solidFill>
                <a:schemeClr val="tx1"/>
              </a:solidFill>
            </a:endParaRPr>
          </a:p>
          <a:p>
            <a:endParaRPr lang="en-US" b="1"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800600"/>
            <a:ext cx="1676400" cy="1676400"/>
          </a:xfrm>
          <a:prstGeom prst="rect">
            <a:avLst/>
          </a:prstGeom>
        </p:spPr>
      </p:pic>
      <p:pic>
        <p:nvPicPr>
          <p:cNvPr id="4" name="Picture 3"/>
          <p:cNvPicPr>
            <a:picLocks noChangeAspect="1"/>
          </p:cNvPicPr>
          <p:nvPr/>
        </p:nvPicPr>
        <p:blipFill>
          <a:blip r:embed="rId4"/>
          <a:stretch>
            <a:fillRect/>
          </a:stretch>
        </p:blipFill>
        <p:spPr>
          <a:xfrm>
            <a:off x="381405" y="1317950"/>
            <a:ext cx="4190595" cy="5142244"/>
          </a:xfrm>
          <a:prstGeom prst="rect">
            <a:avLst/>
          </a:prstGeom>
        </p:spPr>
      </p:pic>
    </p:spTree>
    <p:extLst>
      <p:ext uri="{BB962C8B-B14F-4D97-AF65-F5344CB8AC3E}">
        <p14:creationId xmlns:p14="http://schemas.microsoft.com/office/powerpoint/2010/main" val="98959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1978284" y="1344142"/>
            <a:ext cx="4333875" cy="5132858"/>
          </a:xfrm>
          <a:prstGeom prst="rect">
            <a:avLst/>
          </a:prstGeom>
        </p:spPr>
      </p:pic>
      <p:sp>
        <p:nvSpPr>
          <p:cNvPr id="7" name="Title 5"/>
          <p:cNvSpPr txBox="1">
            <a:spLocks/>
          </p:cNvSpPr>
          <p:nvPr/>
        </p:nvSpPr>
        <p:spPr bwMode="auto">
          <a:xfrm>
            <a:off x="2514600" y="647700"/>
            <a:ext cx="6477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2pPr>
            <a:lvl3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3pPr>
            <a:lvl4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4pPr>
            <a:lvl5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5pPr>
            <a:lvl6pPr marL="457200" algn="r" rtl="0" fontAlgn="base">
              <a:spcBef>
                <a:spcPct val="0"/>
              </a:spcBef>
              <a:spcAft>
                <a:spcPct val="0"/>
              </a:spcAft>
              <a:defRPr sz="2400">
                <a:solidFill>
                  <a:schemeClr val="bg1"/>
                </a:solidFill>
                <a:latin typeface="Helvetica" pitchFamily="-32" charset="0"/>
                <a:ea typeface="ＭＳ Ｐゴシック" pitchFamily="-32" charset="-128"/>
              </a:defRPr>
            </a:lvl6pPr>
            <a:lvl7pPr marL="914400" algn="r" rtl="0" fontAlgn="base">
              <a:spcBef>
                <a:spcPct val="0"/>
              </a:spcBef>
              <a:spcAft>
                <a:spcPct val="0"/>
              </a:spcAft>
              <a:defRPr sz="2400">
                <a:solidFill>
                  <a:schemeClr val="bg1"/>
                </a:solidFill>
                <a:latin typeface="Helvetica" pitchFamily="-32" charset="0"/>
                <a:ea typeface="ＭＳ Ｐゴシック" pitchFamily="-32" charset="-128"/>
              </a:defRPr>
            </a:lvl7pPr>
            <a:lvl8pPr marL="1371600" algn="r" rtl="0" fontAlgn="base">
              <a:spcBef>
                <a:spcPct val="0"/>
              </a:spcBef>
              <a:spcAft>
                <a:spcPct val="0"/>
              </a:spcAft>
              <a:defRPr sz="2400">
                <a:solidFill>
                  <a:schemeClr val="bg1"/>
                </a:solidFill>
                <a:latin typeface="Helvetica" pitchFamily="-32" charset="0"/>
                <a:ea typeface="ＭＳ Ｐゴシック" pitchFamily="-32" charset="-128"/>
              </a:defRPr>
            </a:lvl8pPr>
            <a:lvl9pPr marL="1828800" algn="r" rtl="0" fontAlgn="base">
              <a:spcBef>
                <a:spcPct val="0"/>
              </a:spcBef>
              <a:spcAft>
                <a:spcPct val="0"/>
              </a:spcAft>
              <a:defRPr sz="2400">
                <a:solidFill>
                  <a:schemeClr val="bg1"/>
                </a:solidFill>
                <a:latin typeface="Helvetica" pitchFamily="-32" charset="0"/>
                <a:ea typeface="ＭＳ Ｐゴシック" pitchFamily="-32" charset="-128"/>
              </a:defRPr>
            </a:lvl9pPr>
          </a:lstStyle>
          <a:p>
            <a:r>
              <a:rPr lang="en-US" kern="0" dirty="0" smtClean="0"/>
              <a:t>Grantee Expectations</a:t>
            </a:r>
            <a:endParaRPr lang="en-US" kern="0" dirty="0"/>
          </a:p>
        </p:txBody>
      </p:sp>
      <p:sp>
        <p:nvSpPr>
          <p:cNvPr id="8" name="Subtitle 1"/>
          <p:cNvSpPr txBox="1">
            <a:spLocks/>
          </p:cNvSpPr>
          <p:nvPr/>
        </p:nvSpPr>
        <p:spPr bwMode="auto">
          <a:xfrm>
            <a:off x="6629400" y="1524000"/>
            <a:ext cx="2197359" cy="46756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800">
                <a:solidFill>
                  <a:srgbClr val="FF9900"/>
                </a:solidFill>
                <a:latin typeface="+mn-lt"/>
                <a:ea typeface="+mn-ea"/>
                <a:cs typeface="+mn-cs"/>
              </a:defRPr>
            </a:lvl1pPr>
            <a:lvl2pPr marL="457200" indent="0" algn="ctr" rtl="0" eaLnBrk="0" fontAlgn="base" hangingPunct="0">
              <a:spcBef>
                <a:spcPct val="20000"/>
              </a:spcBef>
              <a:spcAft>
                <a:spcPct val="0"/>
              </a:spcAft>
              <a:buNone/>
              <a:defRPr sz="2400">
                <a:solidFill>
                  <a:srgbClr val="529DBE"/>
                </a:solidFill>
                <a:latin typeface="+mn-lt"/>
                <a:ea typeface="+mn-ea"/>
              </a:defRPr>
            </a:lvl2pPr>
            <a:lvl3pPr marL="914400" indent="0" algn="ctr" rtl="0" eaLnBrk="0" fontAlgn="base" hangingPunct="0">
              <a:spcBef>
                <a:spcPct val="20000"/>
              </a:spcBef>
              <a:spcAft>
                <a:spcPct val="0"/>
              </a:spcAft>
              <a:buNone/>
              <a:defRPr sz="2000">
                <a:solidFill>
                  <a:srgbClr val="529DBE"/>
                </a:solidFill>
                <a:latin typeface="+mn-lt"/>
                <a:ea typeface="+mn-ea"/>
              </a:defRPr>
            </a:lvl3pPr>
            <a:lvl4pPr marL="1371600" indent="0" algn="ctr" rtl="0" eaLnBrk="0" fontAlgn="base" hangingPunct="0">
              <a:spcBef>
                <a:spcPct val="20000"/>
              </a:spcBef>
              <a:spcAft>
                <a:spcPct val="0"/>
              </a:spcAft>
              <a:buNone/>
              <a:defRPr sz="2000">
                <a:solidFill>
                  <a:srgbClr val="529DBE"/>
                </a:solidFill>
                <a:latin typeface="+mn-lt"/>
                <a:ea typeface="+mn-ea"/>
              </a:defRPr>
            </a:lvl4pPr>
            <a:lvl5pPr marL="1828800" indent="0" algn="ctr" rtl="0" eaLnBrk="0" fontAlgn="base" hangingPunct="0">
              <a:spcBef>
                <a:spcPct val="20000"/>
              </a:spcBef>
              <a:spcAft>
                <a:spcPct val="0"/>
              </a:spcAft>
              <a:buNone/>
              <a:defRPr sz="2000">
                <a:solidFill>
                  <a:srgbClr val="529DBE"/>
                </a:solidFill>
                <a:latin typeface="+mn-lt"/>
                <a:ea typeface="+mn-ea"/>
              </a:defRPr>
            </a:lvl5pPr>
            <a:lvl6pPr marL="2286000" indent="0" algn="ctr" rtl="0" fontAlgn="base">
              <a:spcBef>
                <a:spcPct val="20000"/>
              </a:spcBef>
              <a:spcAft>
                <a:spcPct val="0"/>
              </a:spcAft>
              <a:buNone/>
              <a:defRPr>
                <a:solidFill>
                  <a:srgbClr val="529DBE"/>
                </a:solidFill>
                <a:latin typeface="+mn-lt"/>
                <a:ea typeface="+mn-ea"/>
              </a:defRPr>
            </a:lvl6pPr>
            <a:lvl7pPr marL="2743200" indent="0" algn="ctr" rtl="0" fontAlgn="base">
              <a:spcBef>
                <a:spcPct val="20000"/>
              </a:spcBef>
              <a:spcAft>
                <a:spcPct val="0"/>
              </a:spcAft>
              <a:buNone/>
              <a:defRPr>
                <a:solidFill>
                  <a:srgbClr val="529DBE"/>
                </a:solidFill>
                <a:latin typeface="+mn-lt"/>
                <a:ea typeface="+mn-ea"/>
              </a:defRPr>
            </a:lvl7pPr>
            <a:lvl8pPr marL="3200400" indent="0" algn="ctr" rtl="0" fontAlgn="base">
              <a:spcBef>
                <a:spcPct val="20000"/>
              </a:spcBef>
              <a:spcAft>
                <a:spcPct val="0"/>
              </a:spcAft>
              <a:buNone/>
              <a:defRPr>
                <a:solidFill>
                  <a:srgbClr val="529DBE"/>
                </a:solidFill>
                <a:latin typeface="+mn-lt"/>
                <a:ea typeface="+mn-ea"/>
              </a:defRPr>
            </a:lvl8pPr>
            <a:lvl9pPr marL="3657600" indent="0" algn="ctr" rtl="0" fontAlgn="base">
              <a:spcBef>
                <a:spcPct val="20000"/>
              </a:spcBef>
              <a:spcAft>
                <a:spcPct val="0"/>
              </a:spcAft>
              <a:buNone/>
              <a:defRPr>
                <a:solidFill>
                  <a:srgbClr val="529DBE"/>
                </a:solidFill>
                <a:latin typeface="+mn-lt"/>
                <a:ea typeface="+mn-ea"/>
              </a:defRPr>
            </a:lvl9pPr>
          </a:lstStyle>
          <a:p>
            <a:pPr algn="l"/>
            <a:r>
              <a:rPr lang="en-US" sz="3400" b="1" kern="0" dirty="0" smtClean="0"/>
              <a:t>Posted online in  Grantee Resource Library</a:t>
            </a:r>
          </a:p>
          <a:p>
            <a:pPr algn="l"/>
            <a:endParaRPr lang="en-US" sz="3400" b="1" kern="0" dirty="0"/>
          </a:p>
        </p:txBody>
      </p:sp>
    </p:spTree>
    <p:extLst>
      <p:ext uri="{BB962C8B-B14F-4D97-AF65-F5344CB8AC3E}">
        <p14:creationId xmlns:p14="http://schemas.microsoft.com/office/powerpoint/2010/main" val="366096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Highlights and Successes</a:t>
            </a:r>
            <a:endParaRPr lang="en-US" dirty="0"/>
          </a:p>
        </p:txBody>
      </p:sp>
      <p:sp>
        <p:nvSpPr>
          <p:cNvPr id="2" name="Subtitle 1"/>
          <p:cNvSpPr>
            <a:spLocks noGrp="1"/>
          </p:cNvSpPr>
          <p:nvPr>
            <p:ph idx="1"/>
          </p:nvPr>
        </p:nvSpPr>
        <p:spPr>
          <a:xfrm>
            <a:off x="304800" y="1524000"/>
            <a:ext cx="5638800" cy="1434354"/>
          </a:xfrm>
        </p:spPr>
        <p:txBody>
          <a:bodyPr/>
          <a:lstStyle/>
          <a:p>
            <a:pPr marL="0" indent="0">
              <a:buNone/>
            </a:pPr>
            <a:r>
              <a:rPr lang="en-US" sz="3200" b="1" dirty="0" smtClean="0">
                <a:latin typeface="Arial" panose="020B0604020202020204" pitchFamily="34" charset="0"/>
                <a:cs typeface="Arial" panose="020B0604020202020204" pitchFamily="34" charset="0"/>
              </a:rPr>
              <a:t>Steady, Sustainable Growth</a:t>
            </a:r>
          </a:p>
          <a:p>
            <a:pPr lvl="1"/>
            <a:r>
              <a:rPr lang="en-US" dirty="0" smtClean="0"/>
              <a:t>Portfolio </a:t>
            </a:r>
            <a:r>
              <a:rPr lang="en-US" dirty="0"/>
              <a:t>numbers / Boots on the </a:t>
            </a:r>
            <a:r>
              <a:rPr lang="en-US" dirty="0" smtClean="0"/>
              <a:t>Ground</a:t>
            </a:r>
          </a:p>
          <a:p>
            <a:pPr lvl="1"/>
            <a:endParaRPr lang="en-US" dirty="0"/>
          </a:p>
          <a:p>
            <a:endParaRPr lang="en-US" sz="3200" b="1" dirty="0" smtClean="0">
              <a:latin typeface="Arial" panose="020B0604020202020204" pitchFamily="34" charset="0"/>
              <a:cs typeface="Arial" panose="020B0604020202020204" pitchFamily="34" charset="0"/>
            </a:endParaRPr>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15</a:t>
            </a:fld>
            <a:endParaRPr lang="en-US">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2297641"/>
              </p:ext>
            </p:extLst>
          </p:nvPr>
        </p:nvGraphicFramePr>
        <p:xfrm>
          <a:off x="0" y="3023771"/>
          <a:ext cx="9143999" cy="3834229"/>
        </p:xfrm>
        <a:graphic>
          <a:graphicData uri="http://schemas.openxmlformats.org/drawingml/2006/table">
            <a:tbl>
              <a:tblPr firstRow="1" firstCol="1" bandRow="1">
                <a:tableStyleId>{073A0DAA-6AF3-43AB-8588-CEC1D06C72B9}</a:tableStyleId>
              </a:tblPr>
              <a:tblGrid>
                <a:gridCol w="1447800"/>
                <a:gridCol w="1701868"/>
                <a:gridCol w="1509910"/>
                <a:gridCol w="1494807"/>
                <a:gridCol w="1494807"/>
                <a:gridCol w="1494807"/>
              </a:tblGrid>
              <a:tr h="569224">
                <a:tc>
                  <a:txBody>
                    <a:bodyPr/>
                    <a:lstStyle/>
                    <a:p>
                      <a:pPr algn="ctr" rtl="0" fontAlgn="ctr"/>
                      <a:r>
                        <a:rPr lang="en-US" sz="2200" b="1" i="0" u="none" strike="noStrike" dirty="0">
                          <a:solidFill>
                            <a:srgbClr val="FFFFFF"/>
                          </a:solidFill>
                          <a:effectLst/>
                          <a:latin typeface="Helvetica" panose="020B0604020202020204" pitchFamily="34" charset="0"/>
                        </a:rPr>
                        <a:t> </a:t>
                      </a:r>
                    </a:p>
                  </a:txBody>
                  <a:tcPr marL="9525" marR="9525" marT="9525" marB="0" anchor="ctr"/>
                </a:tc>
                <a:tc>
                  <a:txBody>
                    <a:bodyPr/>
                    <a:lstStyle/>
                    <a:p>
                      <a:pPr algn="ctr" rtl="0" fontAlgn="ctr"/>
                      <a:r>
                        <a:rPr lang="en-US" sz="2200" b="1" i="0" u="none" strike="noStrike">
                          <a:solidFill>
                            <a:srgbClr val="FFFFFF"/>
                          </a:solidFill>
                          <a:effectLst/>
                          <a:latin typeface="Helvetica" panose="020B0604020202020204" pitchFamily="34" charset="0"/>
                        </a:rPr>
                        <a:t>2012-2013</a:t>
                      </a:r>
                    </a:p>
                  </a:txBody>
                  <a:tcPr marL="9525" marR="9525" marT="9525" marB="0" anchor="ctr"/>
                </a:tc>
                <a:tc>
                  <a:txBody>
                    <a:bodyPr/>
                    <a:lstStyle/>
                    <a:p>
                      <a:pPr algn="ctr" rtl="0" fontAlgn="ctr"/>
                      <a:r>
                        <a:rPr lang="en-US" sz="2200" b="1" i="0" u="none" strike="noStrike">
                          <a:solidFill>
                            <a:srgbClr val="FFFFFF"/>
                          </a:solidFill>
                          <a:effectLst/>
                          <a:latin typeface="Helvetica" panose="020B0604020202020204" pitchFamily="34" charset="0"/>
                        </a:rPr>
                        <a:t>2013-2014</a:t>
                      </a:r>
                    </a:p>
                  </a:txBody>
                  <a:tcPr marL="9525" marR="9525" marT="9525" marB="0" anchor="ctr"/>
                </a:tc>
                <a:tc>
                  <a:txBody>
                    <a:bodyPr/>
                    <a:lstStyle/>
                    <a:p>
                      <a:pPr algn="ctr" rtl="0" fontAlgn="ctr"/>
                      <a:r>
                        <a:rPr lang="en-US" sz="2200" b="1" i="0" u="none" strike="noStrike">
                          <a:solidFill>
                            <a:srgbClr val="FFFFFF"/>
                          </a:solidFill>
                          <a:effectLst/>
                          <a:latin typeface="Helvetica" panose="020B0604020202020204" pitchFamily="34" charset="0"/>
                        </a:rPr>
                        <a:t>2014-2015</a:t>
                      </a:r>
                    </a:p>
                  </a:txBody>
                  <a:tcPr marL="9525" marR="9525" marT="9525" marB="0" anchor="ctr"/>
                </a:tc>
                <a:tc>
                  <a:txBody>
                    <a:bodyPr/>
                    <a:lstStyle/>
                    <a:p>
                      <a:pPr algn="ctr" rtl="0" fontAlgn="ctr"/>
                      <a:r>
                        <a:rPr lang="en-US" sz="2200" b="1" i="0" u="none" strike="noStrike">
                          <a:solidFill>
                            <a:srgbClr val="FFFFFF"/>
                          </a:solidFill>
                          <a:effectLst/>
                          <a:latin typeface="Helvetica" panose="020B0604020202020204" pitchFamily="34" charset="0"/>
                        </a:rPr>
                        <a:t>2015-2016</a:t>
                      </a:r>
                    </a:p>
                  </a:txBody>
                  <a:tcPr marL="9525" marR="9525" marT="9525" marB="0" anchor="ctr"/>
                </a:tc>
                <a:tc>
                  <a:txBody>
                    <a:bodyPr/>
                    <a:lstStyle/>
                    <a:p>
                      <a:pPr algn="ctr" rtl="0" fontAlgn="ctr"/>
                      <a:r>
                        <a:rPr lang="en-US" sz="2200" b="1" i="0" u="none" strike="noStrike">
                          <a:solidFill>
                            <a:srgbClr val="FFFFFF"/>
                          </a:solidFill>
                          <a:effectLst/>
                          <a:latin typeface="Helvetica" panose="020B0604020202020204" pitchFamily="34" charset="0"/>
                        </a:rPr>
                        <a:t>2016-2017</a:t>
                      </a:r>
                    </a:p>
                  </a:txBody>
                  <a:tcPr marL="9525" marR="9525" marT="9525" marB="0" anchor="ctr"/>
                </a:tc>
              </a:tr>
              <a:tr h="765744">
                <a:tc>
                  <a:txBody>
                    <a:bodyPr/>
                    <a:lstStyle/>
                    <a:p>
                      <a:pPr algn="ctr" rtl="0" fontAlgn="ctr"/>
                      <a:r>
                        <a:rPr lang="en-US" sz="2200" b="1" i="0" u="none" strike="noStrike">
                          <a:solidFill>
                            <a:srgbClr val="FFFFFF"/>
                          </a:solidFill>
                          <a:effectLst/>
                          <a:latin typeface="Helvetica" panose="020B0604020202020204" pitchFamily="34" charset="0"/>
                        </a:rPr>
                        <a:t># of Grantees</a:t>
                      </a:r>
                    </a:p>
                  </a:txBody>
                  <a:tcPr marL="9525" marR="9525" marT="9525" marB="0" anchor="ctr"/>
                </a:tc>
                <a:tc>
                  <a:txBody>
                    <a:bodyPr/>
                    <a:lstStyle/>
                    <a:p>
                      <a:pPr algn="ctr" rtl="0" fontAlgn="ctr"/>
                      <a:r>
                        <a:rPr lang="en-US" sz="2000" b="0" i="0" u="none" strike="noStrike" dirty="0">
                          <a:solidFill>
                            <a:srgbClr val="000000"/>
                          </a:solidFill>
                          <a:effectLst/>
                          <a:latin typeface="Helvetica" panose="020B0604020202020204" pitchFamily="34" charset="0"/>
                          <a:cs typeface="Helvetica" panose="020B0604020202020204" pitchFamily="34" charset="0"/>
                        </a:rPr>
                        <a:t>20</a:t>
                      </a:r>
                    </a:p>
                  </a:txBody>
                  <a:tcPr marL="9525" marR="9525" marT="9525" marB="0" anchor="ctr"/>
                </a:tc>
                <a:tc>
                  <a:txBody>
                    <a:bodyPr/>
                    <a:lstStyle/>
                    <a:p>
                      <a:pPr algn="ctr" rtl="0" fontAlgn="ctr"/>
                      <a:r>
                        <a:rPr lang="en-US" sz="2000" b="0" i="0" u="none" strike="noStrike" dirty="0">
                          <a:solidFill>
                            <a:srgbClr val="000000"/>
                          </a:solidFill>
                          <a:effectLst/>
                          <a:latin typeface="Helvetica" panose="020B0604020202020204" pitchFamily="34" charset="0"/>
                          <a:cs typeface="Helvetica" panose="020B0604020202020204" pitchFamily="34" charset="0"/>
                        </a:rPr>
                        <a:t>22</a:t>
                      </a:r>
                    </a:p>
                  </a:txBody>
                  <a:tcPr marL="9525" marR="9525" marT="9525" marB="0" anchor="ctr"/>
                </a:tc>
                <a:tc>
                  <a:txBody>
                    <a:bodyPr/>
                    <a:lstStyle/>
                    <a:p>
                      <a:pPr algn="ctr" rtl="0" fontAlgn="ctr"/>
                      <a:r>
                        <a:rPr lang="en-US" sz="2000" b="0" i="0" u="none" strike="noStrike">
                          <a:solidFill>
                            <a:srgbClr val="000000"/>
                          </a:solidFill>
                          <a:effectLst/>
                          <a:latin typeface="Helvetica" panose="020B0604020202020204" pitchFamily="34" charset="0"/>
                          <a:cs typeface="Helvetica" panose="020B0604020202020204" pitchFamily="34" charset="0"/>
                        </a:rPr>
                        <a:t>24</a:t>
                      </a:r>
                    </a:p>
                  </a:txBody>
                  <a:tcPr marL="9525" marR="9525" marT="9525" marB="0" anchor="ctr"/>
                </a:tc>
                <a:tc>
                  <a:txBody>
                    <a:bodyPr/>
                    <a:lstStyle/>
                    <a:p>
                      <a:pPr algn="ctr" rtl="0" fontAlgn="ctr"/>
                      <a:r>
                        <a:rPr lang="en-US" sz="2000" b="0" i="0" u="none" strike="noStrike" dirty="0">
                          <a:solidFill>
                            <a:schemeClr val="tx1"/>
                          </a:solidFill>
                          <a:effectLst/>
                          <a:latin typeface="Helvetica" panose="020B0604020202020204" pitchFamily="34" charset="0"/>
                          <a:cs typeface="Helvetica" panose="020B0604020202020204" pitchFamily="34" charset="0"/>
                        </a:rPr>
                        <a:t>26</a:t>
                      </a:r>
                    </a:p>
                  </a:txBody>
                  <a:tcPr marL="9525" marR="9525" marT="9525" marB="0" anchor="ctr"/>
                </a:tc>
                <a:tc>
                  <a:txBody>
                    <a:bodyPr/>
                    <a:lstStyle/>
                    <a:p>
                      <a:pPr algn="ctr" rtl="0" fontAlgn="ctr"/>
                      <a:r>
                        <a:rPr lang="en-US" sz="2000" b="1" i="0" u="none" strike="noStrike" dirty="0">
                          <a:solidFill>
                            <a:srgbClr val="00B050"/>
                          </a:solidFill>
                          <a:effectLst/>
                          <a:latin typeface="+mn-lt"/>
                          <a:cs typeface="Helvetica" panose="020B0604020202020204" pitchFamily="34" charset="0"/>
                        </a:rPr>
                        <a:t>28</a:t>
                      </a:r>
                    </a:p>
                  </a:txBody>
                  <a:tcPr marL="9525" marR="9525" marT="9525" marB="0" anchor="ctr"/>
                </a:tc>
              </a:tr>
              <a:tr h="1148616">
                <a:tc>
                  <a:txBody>
                    <a:bodyPr/>
                    <a:lstStyle/>
                    <a:p>
                      <a:pPr algn="ctr" rtl="0" fontAlgn="ctr"/>
                      <a:r>
                        <a:rPr lang="en-US" sz="2200" b="1" i="0" u="none" strike="noStrike">
                          <a:solidFill>
                            <a:srgbClr val="FFFFFF"/>
                          </a:solidFill>
                          <a:effectLst/>
                          <a:latin typeface="Helvetica" panose="020B0604020202020204" pitchFamily="34" charset="0"/>
                        </a:rPr>
                        <a:t>Federal Share Awarded</a:t>
                      </a:r>
                    </a:p>
                  </a:txBody>
                  <a:tcPr marL="9525" marR="9525" marT="9525" marB="0" anchor="ctr"/>
                </a:tc>
                <a:tc>
                  <a:txBody>
                    <a:bodyPr/>
                    <a:lstStyle/>
                    <a:p>
                      <a:pPr algn="ctr" rtl="0" fontAlgn="ctr"/>
                      <a:r>
                        <a:rPr lang="en-US" sz="2000" b="0" i="0" u="none" strike="noStrike">
                          <a:solidFill>
                            <a:srgbClr val="000000"/>
                          </a:solidFill>
                          <a:effectLst/>
                          <a:latin typeface="Helvetica" panose="020B0604020202020204" pitchFamily="34" charset="0"/>
                          <a:cs typeface="Helvetica" panose="020B0604020202020204" pitchFamily="34" charset="0"/>
                        </a:rPr>
                        <a:t>$12,111,429 </a:t>
                      </a:r>
                    </a:p>
                  </a:txBody>
                  <a:tcPr marL="9525" marR="9525" marT="9525" marB="0" anchor="ctr"/>
                </a:tc>
                <a:tc>
                  <a:txBody>
                    <a:bodyPr/>
                    <a:lstStyle/>
                    <a:p>
                      <a:pPr algn="ctr" rtl="0" fontAlgn="ctr"/>
                      <a:r>
                        <a:rPr lang="en-US" sz="2000" b="0" i="0" u="none" strike="noStrike" dirty="0">
                          <a:solidFill>
                            <a:srgbClr val="000000"/>
                          </a:solidFill>
                          <a:effectLst/>
                          <a:latin typeface="Helvetica" panose="020B0604020202020204" pitchFamily="34" charset="0"/>
                          <a:cs typeface="Helvetica" panose="020B0604020202020204" pitchFamily="34" charset="0"/>
                        </a:rPr>
                        <a:t>$12,348,759 </a:t>
                      </a:r>
                    </a:p>
                  </a:txBody>
                  <a:tcPr marL="9525" marR="9525" marT="9525" marB="0" anchor="ctr"/>
                </a:tc>
                <a:tc>
                  <a:txBody>
                    <a:bodyPr/>
                    <a:lstStyle/>
                    <a:p>
                      <a:pPr algn="ctr" rtl="0" fontAlgn="ctr"/>
                      <a:r>
                        <a:rPr lang="en-US" sz="2000" b="0" i="0" u="none" strike="noStrike" dirty="0">
                          <a:solidFill>
                            <a:srgbClr val="000000"/>
                          </a:solidFill>
                          <a:effectLst/>
                          <a:latin typeface="Helvetica" panose="020B0604020202020204" pitchFamily="34" charset="0"/>
                          <a:cs typeface="Helvetica" panose="020B0604020202020204" pitchFamily="34" charset="0"/>
                        </a:rPr>
                        <a:t>$13,761,305 </a:t>
                      </a:r>
                    </a:p>
                  </a:txBody>
                  <a:tcPr marL="9525" marR="9525" marT="9525" marB="0" anchor="ctr"/>
                </a:tc>
                <a:tc>
                  <a:txBody>
                    <a:bodyPr/>
                    <a:lstStyle/>
                    <a:p>
                      <a:pPr algn="ctr" rtl="0" fontAlgn="ctr"/>
                      <a:r>
                        <a:rPr lang="en-US" sz="2000" b="0" i="0" u="none" strike="noStrike" dirty="0">
                          <a:solidFill>
                            <a:schemeClr val="tx1"/>
                          </a:solidFill>
                          <a:effectLst/>
                          <a:latin typeface="Helvetica" panose="020B0604020202020204" pitchFamily="34" charset="0"/>
                          <a:cs typeface="Helvetica" panose="020B0604020202020204" pitchFamily="34" charset="0"/>
                        </a:rPr>
                        <a:t>$13,854,268 </a:t>
                      </a:r>
                    </a:p>
                  </a:txBody>
                  <a:tcPr marL="9525" marR="9525" marT="9525" marB="0" anchor="ctr"/>
                </a:tc>
                <a:tc>
                  <a:txBody>
                    <a:bodyPr/>
                    <a:lstStyle/>
                    <a:p>
                      <a:pPr algn="ctr" rtl="0" fontAlgn="ctr"/>
                      <a:r>
                        <a:rPr lang="en-US" sz="2000" b="1" i="0" u="none" strike="noStrike" dirty="0">
                          <a:solidFill>
                            <a:srgbClr val="00B050"/>
                          </a:solidFill>
                          <a:effectLst/>
                          <a:latin typeface="+mn-lt"/>
                          <a:cs typeface="Helvetica" panose="020B0604020202020204" pitchFamily="34" charset="0"/>
                        </a:rPr>
                        <a:t>$14,259,858 </a:t>
                      </a:r>
                    </a:p>
                  </a:txBody>
                  <a:tcPr marL="9525" marR="9525" marT="9525" marB="0" anchor="ctr"/>
                </a:tc>
              </a:tr>
              <a:tr h="1148616">
                <a:tc>
                  <a:txBody>
                    <a:bodyPr/>
                    <a:lstStyle/>
                    <a:p>
                      <a:pPr algn="ctr" rtl="0" fontAlgn="ctr"/>
                      <a:r>
                        <a:rPr lang="en-US" sz="2200" b="1" i="0" u="none" strike="noStrike">
                          <a:solidFill>
                            <a:srgbClr val="FFFFFF"/>
                          </a:solidFill>
                          <a:effectLst/>
                          <a:latin typeface="Helvetica" panose="020B0604020202020204" pitchFamily="34" charset="0"/>
                        </a:rPr>
                        <a:t>Slots / Boots on the Ground</a:t>
                      </a:r>
                    </a:p>
                  </a:txBody>
                  <a:tcPr marL="9525" marR="9525" marT="9525" marB="0" anchor="ctr"/>
                </a:tc>
                <a:tc>
                  <a:txBody>
                    <a:bodyPr/>
                    <a:lstStyle/>
                    <a:p>
                      <a:pPr algn="ctr" rtl="0" fontAlgn="ctr"/>
                      <a:r>
                        <a:rPr lang="en-US" sz="2000" b="0" i="0" u="none" strike="noStrike">
                          <a:solidFill>
                            <a:srgbClr val="000000"/>
                          </a:solidFill>
                          <a:effectLst/>
                          <a:latin typeface="Helvetica" panose="020B0604020202020204" pitchFamily="34" charset="0"/>
                          <a:cs typeface="Helvetica" panose="020B0604020202020204" pitchFamily="34" charset="0"/>
                        </a:rPr>
                        <a:t>1,964</a:t>
                      </a:r>
                    </a:p>
                  </a:txBody>
                  <a:tcPr marL="9525" marR="9525" marT="9525" marB="0" anchor="ctr"/>
                </a:tc>
                <a:tc>
                  <a:txBody>
                    <a:bodyPr/>
                    <a:lstStyle/>
                    <a:p>
                      <a:pPr algn="ctr" rtl="0" fontAlgn="ctr"/>
                      <a:r>
                        <a:rPr lang="en-US" sz="2000" b="0" i="0" u="none" strike="noStrike">
                          <a:solidFill>
                            <a:srgbClr val="000000"/>
                          </a:solidFill>
                          <a:effectLst/>
                          <a:latin typeface="Helvetica" panose="020B0604020202020204" pitchFamily="34" charset="0"/>
                          <a:cs typeface="Helvetica" panose="020B0604020202020204" pitchFamily="34" charset="0"/>
                        </a:rPr>
                        <a:t>2,088</a:t>
                      </a:r>
                    </a:p>
                  </a:txBody>
                  <a:tcPr marL="9525" marR="9525" marT="9525" marB="0" anchor="ctr"/>
                </a:tc>
                <a:tc>
                  <a:txBody>
                    <a:bodyPr/>
                    <a:lstStyle/>
                    <a:p>
                      <a:pPr algn="ctr" rtl="0" fontAlgn="ctr"/>
                      <a:r>
                        <a:rPr lang="en-US" sz="2000" b="0" i="0" u="none" strike="noStrike">
                          <a:solidFill>
                            <a:srgbClr val="000000"/>
                          </a:solidFill>
                          <a:effectLst/>
                          <a:latin typeface="Helvetica" panose="020B0604020202020204" pitchFamily="34" charset="0"/>
                          <a:cs typeface="Helvetica" panose="020B0604020202020204" pitchFamily="34" charset="0"/>
                        </a:rPr>
                        <a:t>2,282</a:t>
                      </a:r>
                    </a:p>
                  </a:txBody>
                  <a:tcPr marL="9525" marR="9525" marT="9525" marB="0" anchor="ctr"/>
                </a:tc>
                <a:tc>
                  <a:txBody>
                    <a:bodyPr/>
                    <a:lstStyle/>
                    <a:p>
                      <a:pPr algn="ctr" rtl="0" fontAlgn="ctr"/>
                      <a:r>
                        <a:rPr lang="en-US" sz="2000" b="0" i="0" u="none" strike="noStrike" dirty="0">
                          <a:solidFill>
                            <a:schemeClr val="tx1"/>
                          </a:solidFill>
                          <a:effectLst/>
                          <a:latin typeface="Helvetica" panose="020B0604020202020204" pitchFamily="34" charset="0"/>
                          <a:cs typeface="Helvetica" panose="020B0604020202020204" pitchFamily="34" charset="0"/>
                        </a:rPr>
                        <a:t>2,234</a:t>
                      </a:r>
                    </a:p>
                  </a:txBody>
                  <a:tcPr marL="9525" marR="9525" marT="9525" marB="0" anchor="ctr"/>
                </a:tc>
                <a:tc>
                  <a:txBody>
                    <a:bodyPr/>
                    <a:lstStyle/>
                    <a:p>
                      <a:pPr algn="ctr" rtl="0" fontAlgn="ctr"/>
                      <a:r>
                        <a:rPr lang="en-US" sz="2000" b="1" i="0" u="none" strike="noStrike" dirty="0" smtClean="0">
                          <a:solidFill>
                            <a:srgbClr val="00B050"/>
                          </a:solidFill>
                          <a:effectLst/>
                          <a:latin typeface="+mn-lt"/>
                          <a:cs typeface="Helvetica" panose="020B0604020202020204" pitchFamily="34" charset="0"/>
                        </a:rPr>
                        <a:t>2,414</a:t>
                      </a:r>
                      <a:endParaRPr lang="en-US" sz="2000" b="1" i="0" u="none" strike="noStrike" dirty="0">
                        <a:solidFill>
                          <a:srgbClr val="00B050"/>
                        </a:solidFill>
                        <a:effectLst/>
                        <a:latin typeface="+mn-lt"/>
                        <a:cs typeface="Helvetica" panose="020B0604020202020204" pitchFamily="34" charset="0"/>
                      </a:endParaRPr>
                    </a:p>
                  </a:txBody>
                  <a:tcPr marL="9525" marR="9525" marT="9525" marB="0" anchor="ctr"/>
                </a:tc>
              </a:tr>
            </a:tbl>
          </a:graphicData>
        </a:graphic>
      </p:graphicFrame>
      <p:pic>
        <p:nvPicPr>
          <p:cNvPr id="1029" name="Picture 5" descr="http://welcome2hope.org/wp-content/uploads/2014/07/boots-ground-470x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88141"/>
            <a:ext cx="2657692" cy="147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12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AmeriCorps Funds</a:t>
            </a:r>
          </a:p>
        </p:txBody>
      </p:sp>
      <p:graphicFrame>
        <p:nvGraphicFramePr>
          <p:cNvPr id="5123" name="Chart 6"/>
          <p:cNvGraphicFramePr>
            <a:graphicFrameLocks/>
          </p:cNvGraphicFramePr>
          <p:nvPr/>
        </p:nvGraphicFramePr>
        <p:xfrm>
          <a:off x="101600" y="1906588"/>
          <a:ext cx="8788400" cy="4316412"/>
        </p:xfrm>
        <a:graphic>
          <a:graphicData uri="http://schemas.openxmlformats.org/presentationml/2006/ole">
            <mc:AlternateContent xmlns:mc="http://schemas.openxmlformats.org/markup-compatibility/2006">
              <mc:Choice xmlns:v="urn:schemas-microsoft-com:vml" Requires="v">
                <p:oleObj spid="_x0000_s16412" name="Chart" r:id="rId5" imgW="8797290" imgH="4322439" progId="Excel.Chart.8">
                  <p:embed/>
                </p:oleObj>
              </mc:Choice>
              <mc:Fallback>
                <p:oleObj name="Chart" r:id="rId5" imgW="8797290" imgH="432243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906588"/>
                        <a:ext cx="8788400" cy="431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4811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AmeriCorps Funds By Type</a:t>
            </a:r>
          </a:p>
        </p:txBody>
      </p:sp>
      <p:graphicFrame>
        <p:nvGraphicFramePr>
          <p:cNvPr id="6147" name="Chart 7"/>
          <p:cNvGraphicFramePr>
            <a:graphicFrameLocks/>
          </p:cNvGraphicFramePr>
          <p:nvPr/>
        </p:nvGraphicFramePr>
        <p:xfrm>
          <a:off x="254000" y="1333500"/>
          <a:ext cx="8636000" cy="4813300"/>
        </p:xfrm>
        <a:graphic>
          <a:graphicData uri="http://schemas.openxmlformats.org/presentationml/2006/ole">
            <mc:AlternateContent xmlns:mc="http://schemas.openxmlformats.org/markup-compatibility/2006">
              <mc:Choice xmlns:v="urn:schemas-microsoft-com:vml" Requires="v">
                <p:oleObj spid="_x0000_s2081" name="Chart" r:id="rId5" imgW="8644877" imgH="4822354" progId="Excel.Chart.8">
                  <p:embed/>
                </p:oleObj>
              </mc:Choice>
              <mc:Fallback>
                <p:oleObj name="Chart" r:id="rId5" imgW="8644877" imgH="482235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333500"/>
                        <a:ext cx="8636000" cy="481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09079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Total MSYs Over Time</a:t>
            </a:r>
            <a:endParaRPr lang="en-US" dirty="0"/>
          </a:p>
        </p:txBody>
      </p:sp>
      <p:graphicFrame>
        <p:nvGraphicFramePr>
          <p:cNvPr id="5" name="Chart 3"/>
          <p:cNvGraphicFramePr>
            <a:graphicFrameLocks/>
          </p:cNvGraphicFramePr>
          <p:nvPr>
            <p:extLst>
              <p:ext uri="{D42A27DB-BD31-4B8C-83A1-F6EECF244321}">
                <p14:modId xmlns:p14="http://schemas.microsoft.com/office/powerpoint/2010/main" val="1746077345"/>
              </p:ext>
            </p:extLst>
          </p:nvPr>
        </p:nvGraphicFramePr>
        <p:xfrm>
          <a:off x="117475" y="1752600"/>
          <a:ext cx="8874125" cy="2873375"/>
        </p:xfrm>
        <a:graphic>
          <a:graphicData uri="http://schemas.openxmlformats.org/presentationml/2006/ole">
            <mc:AlternateContent xmlns:mc="http://schemas.openxmlformats.org/markup-compatibility/2006">
              <mc:Choice xmlns:v="urn:schemas-microsoft-com:vml" Requires="v">
                <p:oleObj spid="_x0000_s1058" name="Chart" r:id="rId5" imgW="8876545" imgH="2883658" progId="Excel.Chart.8">
                  <p:embed/>
                </p:oleObj>
              </mc:Choice>
              <mc:Fallback>
                <p:oleObj name="Chart" r:id="rId5" imgW="8876545" imgH="2883658"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75" y="1752600"/>
                        <a:ext cx="8874125" cy="287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72773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2016 – 2017</a:t>
            </a:r>
          </a:p>
        </p:txBody>
      </p:sp>
      <p:sp>
        <p:nvSpPr>
          <p:cNvPr id="2560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4AF6F83-D5A5-4412-8FC2-DC867C7BCD05}" type="slidenum">
              <a:rPr lang="en-US" altLang="en-US">
                <a:solidFill>
                  <a:srgbClr val="FFFFFF"/>
                </a:solidFill>
                <a:latin typeface="Helvetica" panose="020B0604020202020204" pitchFamily="34" charset="0"/>
              </a:rPr>
              <a:pPr/>
              <a:t>19</a:t>
            </a:fld>
            <a:endParaRPr lang="en-US" altLang="en-US">
              <a:solidFill>
                <a:srgbClr val="FFFFFF"/>
              </a:solidFill>
              <a:latin typeface="Helvetica" panose="020B0604020202020204" pitchFamily="34" charset="0"/>
            </a:endParaRPr>
          </a:p>
        </p:txBody>
      </p:sp>
      <p:graphicFrame>
        <p:nvGraphicFramePr>
          <p:cNvPr id="8" name="Chart 7"/>
          <p:cNvGraphicFramePr>
            <a:graphicFrameLocks/>
          </p:cNvGraphicFramePr>
          <p:nvPr/>
        </p:nvGraphicFramePr>
        <p:xfrm>
          <a:off x="152400" y="1524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4114800"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1329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5598" y="1531126"/>
            <a:ext cx="8382000" cy="1022351"/>
          </a:xfrm>
        </p:spPr>
        <p:txBody>
          <a:bodyPr/>
          <a:lstStyle/>
          <a:p>
            <a:r>
              <a:rPr lang="en-US" sz="4400" b="1" dirty="0" smtClean="0">
                <a:solidFill>
                  <a:schemeClr val="tx1"/>
                </a:solidFill>
              </a:rPr>
              <a:t>Welcome to AGM!</a:t>
            </a:r>
            <a:endParaRPr lang="en-US" sz="4400" b="1" dirty="0">
              <a:solidFill>
                <a:schemeClr val="tx1"/>
              </a:solidFill>
            </a:endParaRPr>
          </a:p>
        </p:txBody>
      </p:sp>
      <p:sp>
        <p:nvSpPr>
          <p:cNvPr id="5" name="Subtitle 1"/>
          <p:cNvSpPr txBox="1">
            <a:spLocks/>
          </p:cNvSpPr>
          <p:nvPr/>
        </p:nvSpPr>
        <p:spPr bwMode="auto">
          <a:xfrm>
            <a:off x="533400" y="2569027"/>
            <a:ext cx="4876800" cy="3803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800">
                <a:solidFill>
                  <a:srgbClr val="FF9900"/>
                </a:solidFill>
                <a:latin typeface="+mn-lt"/>
                <a:ea typeface="+mn-ea"/>
                <a:cs typeface="+mn-cs"/>
              </a:defRPr>
            </a:lvl1pPr>
            <a:lvl2pPr marL="457200" indent="0" algn="ctr" rtl="0" eaLnBrk="0" fontAlgn="base" hangingPunct="0">
              <a:spcBef>
                <a:spcPct val="20000"/>
              </a:spcBef>
              <a:spcAft>
                <a:spcPct val="0"/>
              </a:spcAft>
              <a:buNone/>
              <a:defRPr sz="2400">
                <a:solidFill>
                  <a:srgbClr val="529DBE"/>
                </a:solidFill>
                <a:latin typeface="+mn-lt"/>
                <a:ea typeface="+mn-ea"/>
              </a:defRPr>
            </a:lvl2pPr>
            <a:lvl3pPr marL="914400" indent="0" algn="ctr" rtl="0" eaLnBrk="0" fontAlgn="base" hangingPunct="0">
              <a:spcBef>
                <a:spcPct val="20000"/>
              </a:spcBef>
              <a:spcAft>
                <a:spcPct val="0"/>
              </a:spcAft>
              <a:buNone/>
              <a:defRPr sz="2000">
                <a:solidFill>
                  <a:srgbClr val="529DBE"/>
                </a:solidFill>
                <a:latin typeface="+mn-lt"/>
                <a:ea typeface="+mn-ea"/>
              </a:defRPr>
            </a:lvl3pPr>
            <a:lvl4pPr marL="1371600" indent="0" algn="ctr" rtl="0" eaLnBrk="0" fontAlgn="base" hangingPunct="0">
              <a:spcBef>
                <a:spcPct val="20000"/>
              </a:spcBef>
              <a:spcAft>
                <a:spcPct val="0"/>
              </a:spcAft>
              <a:buNone/>
              <a:defRPr sz="2000">
                <a:solidFill>
                  <a:srgbClr val="529DBE"/>
                </a:solidFill>
                <a:latin typeface="+mn-lt"/>
                <a:ea typeface="+mn-ea"/>
              </a:defRPr>
            </a:lvl4pPr>
            <a:lvl5pPr marL="1828800" indent="0" algn="ctr" rtl="0" eaLnBrk="0" fontAlgn="base" hangingPunct="0">
              <a:spcBef>
                <a:spcPct val="20000"/>
              </a:spcBef>
              <a:spcAft>
                <a:spcPct val="0"/>
              </a:spcAft>
              <a:buNone/>
              <a:defRPr sz="2000">
                <a:solidFill>
                  <a:srgbClr val="529DBE"/>
                </a:solidFill>
                <a:latin typeface="+mn-lt"/>
                <a:ea typeface="+mn-ea"/>
              </a:defRPr>
            </a:lvl5pPr>
            <a:lvl6pPr marL="2286000" indent="0" algn="ctr" rtl="0" fontAlgn="base">
              <a:spcBef>
                <a:spcPct val="20000"/>
              </a:spcBef>
              <a:spcAft>
                <a:spcPct val="0"/>
              </a:spcAft>
              <a:buNone/>
              <a:defRPr>
                <a:solidFill>
                  <a:srgbClr val="529DBE"/>
                </a:solidFill>
                <a:latin typeface="+mn-lt"/>
                <a:ea typeface="+mn-ea"/>
              </a:defRPr>
            </a:lvl6pPr>
            <a:lvl7pPr marL="2743200" indent="0" algn="ctr" rtl="0" fontAlgn="base">
              <a:spcBef>
                <a:spcPct val="20000"/>
              </a:spcBef>
              <a:spcAft>
                <a:spcPct val="0"/>
              </a:spcAft>
              <a:buNone/>
              <a:defRPr>
                <a:solidFill>
                  <a:srgbClr val="529DBE"/>
                </a:solidFill>
                <a:latin typeface="+mn-lt"/>
                <a:ea typeface="+mn-ea"/>
              </a:defRPr>
            </a:lvl7pPr>
            <a:lvl8pPr marL="3200400" indent="0" algn="ctr" rtl="0" fontAlgn="base">
              <a:spcBef>
                <a:spcPct val="20000"/>
              </a:spcBef>
              <a:spcAft>
                <a:spcPct val="0"/>
              </a:spcAft>
              <a:buNone/>
              <a:defRPr>
                <a:solidFill>
                  <a:srgbClr val="529DBE"/>
                </a:solidFill>
                <a:latin typeface="+mn-lt"/>
                <a:ea typeface="+mn-ea"/>
              </a:defRPr>
            </a:lvl8pPr>
            <a:lvl9pPr marL="3657600" indent="0" algn="ctr" rtl="0" fontAlgn="base">
              <a:spcBef>
                <a:spcPct val="20000"/>
              </a:spcBef>
              <a:spcAft>
                <a:spcPct val="0"/>
              </a:spcAft>
              <a:buNone/>
              <a:defRPr>
                <a:solidFill>
                  <a:srgbClr val="529DBE"/>
                </a:solidFill>
                <a:latin typeface="+mn-lt"/>
                <a:ea typeface="+mn-ea"/>
              </a:defRPr>
            </a:lvl9pPr>
          </a:lstStyle>
          <a:p>
            <a:pPr marL="571500" indent="-571500" algn="l">
              <a:buFont typeface="Arial" panose="020B0604020202020204" pitchFamily="34" charset="0"/>
              <a:buChar char="•"/>
            </a:pPr>
            <a:r>
              <a:rPr lang="en-US" kern="0" dirty="0" smtClean="0"/>
              <a:t>Welcome to Austin</a:t>
            </a:r>
          </a:p>
          <a:p>
            <a:pPr marL="571500" indent="-571500" algn="l">
              <a:buFont typeface="Arial" panose="020B0604020202020204" pitchFamily="34" charset="0"/>
              <a:buChar char="•"/>
            </a:pPr>
            <a:r>
              <a:rPr lang="en-US" kern="0" dirty="0" smtClean="0"/>
              <a:t>AGM 2017 Theme </a:t>
            </a:r>
          </a:p>
          <a:p>
            <a:pPr marL="571500" indent="-571500" algn="l">
              <a:buFont typeface="Arial" panose="020B0604020202020204" pitchFamily="34" charset="0"/>
              <a:buChar char="•"/>
            </a:pPr>
            <a:r>
              <a:rPr lang="en-US" kern="0" dirty="0"/>
              <a:t>Intro to OneStar team</a:t>
            </a:r>
          </a:p>
          <a:p>
            <a:pPr marL="571500" indent="-571500" algn="l">
              <a:buFont typeface="Arial" panose="020B0604020202020204" pitchFamily="34" charset="0"/>
              <a:buChar char="•"/>
            </a:pPr>
            <a:r>
              <a:rPr lang="en-US" kern="0" dirty="0" smtClean="0"/>
              <a:t>Housekeeping announcements</a:t>
            </a:r>
          </a:p>
          <a:p>
            <a:pPr marL="571500" indent="-571500" algn="l">
              <a:buFont typeface="Arial" panose="020B0604020202020204" pitchFamily="34" charset="0"/>
              <a:buChar char="•"/>
            </a:pPr>
            <a:endParaRPr lang="en-US" kern="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286000"/>
            <a:ext cx="3934407" cy="3934407"/>
          </a:xfrm>
          <a:prstGeom prst="rect">
            <a:avLst/>
          </a:prstGeom>
        </p:spPr>
      </p:pic>
    </p:spTree>
    <p:extLst>
      <p:ext uri="{BB962C8B-B14F-4D97-AF65-F5344CB8AC3E}">
        <p14:creationId xmlns:p14="http://schemas.microsoft.com/office/powerpoint/2010/main" val="265120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Highlights and Successes</a:t>
            </a:r>
            <a:endParaRPr lang="en-US" dirty="0"/>
          </a:p>
        </p:txBody>
      </p:sp>
      <p:sp>
        <p:nvSpPr>
          <p:cNvPr id="2" name="Subtitle 1"/>
          <p:cNvSpPr>
            <a:spLocks noGrp="1"/>
          </p:cNvSpPr>
          <p:nvPr>
            <p:ph idx="1"/>
          </p:nvPr>
        </p:nvSpPr>
        <p:spPr>
          <a:xfrm>
            <a:off x="304800" y="1390278"/>
            <a:ext cx="8839200" cy="1124322"/>
          </a:xfrm>
        </p:spPr>
        <p:txBody>
          <a:bodyPr/>
          <a:lstStyle/>
          <a:p>
            <a:pPr marL="0" indent="0">
              <a:buNone/>
            </a:pPr>
            <a:r>
              <a:rPr lang="en-US" sz="3200" dirty="0" smtClean="0"/>
              <a:t>14 </a:t>
            </a:r>
            <a:r>
              <a:rPr lang="en-US" sz="3200" dirty="0"/>
              <a:t>out of </a:t>
            </a:r>
            <a:r>
              <a:rPr lang="en-US" sz="3200" dirty="0" smtClean="0"/>
              <a:t>26 </a:t>
            </a:r>
            <a:r>
              <a:rPr lang="en-US" sz="3200" dirty="0"/>
              <a:t>subgrantees had 100% AmeriCorps member enrollment: </a:t>
            </a:r>
          </a:p>
          <a:p>
            <a:endParaRPr lang="en-US" sz="3200" dirty="0" smtClean="0"/>
          </a:p>
          <a:p>
            <a:pPr marL="0" indent="0">
              <a:buNone/>
            </a:pPr>
            <a:endParaRPr lang="en-US" sz="3200" dirty="0"/>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20</a:t>
            </a:fld>
            <a:endParaRPr lang="en-US">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94730059"/>
              </p:ext>
            </p:extLst>
          </p:nvPr>
        </p:nvGraphicFramePr>
        <p:xfrm>
          <a:off x="381000" y="2484120"/>
          <a:ext cx="8534400" cy="3840480"/>
        </p:xfrm>
        <a:graphic>
          <a:graphicData uri="http://schemas.openxmlformats.org/drawingml/2006/table">
            <a:tbl>
              <a:tblPr firstRow="1" firstCol="1" bandRow="1"/>
              <a:tblGrid>
                <a:gridCol w="3059502"/>
                <a:gridCol w="2898475"/>
                <a:gridCol w="2576423"/>
              </a:tblGrid>
              <a:tr h="685800">
                <a:tc gridSpan="3">
                  <a:txBody>
                    <a:bodyPr/>
                    <a:lstStyle/>
                    <a:p>
                      <a:pPr marL="0" marR="0" algn="ctr">
                        <a:lnSpc>
                          <a:spcPct val="115000"/>
                        </a:lnSpc>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rPr>
                        <a:t> </a:t>
                      </a:r>
                      <a:r>
                        <a:rPr lang="en-US" sz="1800" b="1" dirty="0" smtClean="0">
                          <a:solidFill>
                            <a:srgbClr val="FFFFFF"/>
                          </a:solidFill>
                          <a:effectLst/>
                          <a:latin typeface="Arial" panose="020B0604020202020204" pitchFamily="34" charset="0"/>
                          <a:ea typeface="Times New Roman" panose="02020603050405020304" pitchFamily="18" charset="0"/>
                        </a:rPr>
                        <a:t>100</a:t>
                      </a:r>
                      <a:r>
                        <a:rPr lang="en-US" sz="1800" b="1" dirty="0">
                          <a:solidFill>
                            <a:srgbClr val="FFFFFF"/>
                          </a:solidFill>
                          <a:effectLst/>
                          <a:latin typeface="Arial" panose="020B0604020202020204" pitchFamily="34" charset="0"/>
                          <a:ea typeface="Times New Roman" panose="02020603050405020304" pitchFamily="18" charset="0"/>
                        </a:rPr>
                        <a:t>% Enrollment: 2015-2016 Program </a:t>
                      </a:r>
                      <a:r>
                        <a:rPr lang="en-US" sz="1800" b="1" dirty="0" smtClean="0">
                          <a:solidFill>
                            <a:srgbClr val="FFFFFF"/>
                          </a:solidFill>
                          <a:effectLst/>
                          <a:latin typeface="Arial" panose="020B0604020202020204" pitchFamily="34" charset="0"/>
                          <a:ea typeface="Times New Roman" panose="02020603050405020304" pitchFamily="18" charset="0"/>
                        </a:rPr>
                        <a:t>Year</a:t>
                      </a:r>
                    </a:p>
                  </a:txBody>
                  <a:tcPr marL="0" marR="0" marT="0" marB="0" anchor="ctr">
                    <a:lnL>
                      <a:noFill/>
                    </a:lnL>
                    <a:lnR>
                      <a:noFill/>
                    </a:lnR>
                    <a:lnT>
                      <a:noFill/>
                    </a:lnT>
                    <a:lnB>
                      <a:noFill/>
                    </a:lnB>
                    <a:solidFill>
                      <a:srgbClr val="6699CC"/>
                    </a:solidFill>
                  </a:tcPr>
                </a:tc>
                <a:tc hMerge="1">
                  <a:txBody>
                    <a:bodyPr/>
                    <a:lstStyle/>
                    <a:p>
                      <a:endParaRPr lang="en-US"/>
                    </a:p>
                  </a:txBody>
                  <a:tcPr/>
                </a:tc>
                <a:tc hMerge="1">
                  <a:txBody>
                    <a:bodyPr/>
                    <a:lstStyle/>
                    <a:p>
                      <a:endParaRPr lang="en-US"/>
                    </a:p>
                  </a:txBody>
                  <a:tcPr/>
                </a:tc>
              </a:tr>
              <a:tr h="2032000">
                <a:tc>
                  <a:txBody>
                    <a:bodyPr/>
                    <a:lstStyle/>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Amarillo Independent School District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Breakthrough Austin</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err="1">
                          <a:effectLst/>
                          <a:latin typeface="Arial" panose="020B0604020202020204" pitchFamily="34" charset="0"/>
                          <a:ea typeface="Times New Roman" panose="02020603050405020304" pitchFamily="18" charset="0"/>
                        </a:rPr>
                        <a:t>CitySquare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City Year Dallas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City Year San Antonio</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Communities In Schools of Central Texas</a:t>
                      </a:r>
                      <a:endParaRPr lang="en-US" sz="1800" dirty="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c>
                  <a:txBody>
                    <a:bodyPr/>
                    <a:lstStyle/>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National College Advising Corps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Reading Partners North Texas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Relay Graduate School of Education</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Travis County 4-H CAPITAL</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United Way of El Paso County</a:t>
                      </a:r>
                      <a:endParaRPr lang="en-US" sz="1800" dirty="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c>
                  <a:txBody>
                    <a:bodyPr/>
                    <a:lstStyle/>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University of North Texas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UT Austin</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rPr>
                        <a:t>UT Rio Grande Valley</a:t>
                      </a:r>
                      <a:endParaRPr lang="en-US" sz="1800" dirty="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427776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Highlights and Successes</a:t>
            </a:r>
            <a:endParaRPr lang="en-US" dirty="0"/>
          </a:p>
        </p:txBody>
      </p:sp>
      <p:sp>
        <p:nvSpPr>
          <p:cNvPr id="2" name="Subtitle 1"/>
          <p:cNvSpPr>
            <a:spLocks noGrp="1"/>
          </p:cNvSpPr>
          <p:nvPr>
            <p:ph idx="1"/>
          </p:nvPr>
        </p:nvSpPr>
        <p:spPr>
          <a:xfrm>
            <a:off x="228600" y="1447800"/>
            <a:ext cx="8839200" cy="1143000"/>
          </a:xfrm>
        </p:spPr>
        <p:txBody>
          <a:bodyPr/>
          <a:lstStyle/>
          <a:p>
            <a:pPr marL="0" marR="0" indent="0">
              <a:spcBef>
                <a:spcPts val="0"/>
              </a:spcBef>
              <a:spcAft>
                <a:spcPts val="0"/>
              </a:spcAft>
              <a:buNone/>
            </a:pPr>
            <a:r>
              <a:rPr lang="en-US" sz="3200" dirty="0" smtClean="0">
                <a:latin typeface="Arial" panose="020B0604020202020204" pitchFamily="34" charset="0"/>
                <a:ea typeface="Times New Roman" panose="02020603050405020304" pitchFamily="18" charset="0"/>
              </a:rPr>
              <a:t>11 </a:t>
            </a:r>
            <a:r>
              <a:rPr lang="en-US" sz="3200" dirty="0">
                <a:latin typeface="Arial" panose="020B0604020202020204" pitchFamily="34" charset="0"/>
                <a:ea typeface="Times New Roman" panose="02020603050405020304" pitchFamily="18" charset="0"/>
              </a:rPr>
              <a:t>of </a:t>
            </a:r>
            <a:r>
              <a:rPr lang="en-US" sz="3200" dirty="0" smtClean="0">
                <a:latin typeface="Arial" panose="020B0604020202020204" pitchFamily="34" charset="0"/>
                <a:ea typeface="Times New Roman" panose="02020603050405020304" pitchFamily="18" charset="0"/>
              </a:rPr>
              <a:t>26 </a:t>
            </a:r>
            <a:r>
              <a:rPr lang="en-US" sz="3200" dirty="0">
                <a:latin typeface="Arial" panose="020B0604020202020204" pitchFamily="34" charset="0"/>
                <a:ea typeface="Times New Roman" panose="02020603050405020304" pitchFamily="18" charset="0"/>
              </a:rPr>
              <a:t>grantees had above 90% AmeriCorps member retention:</a:t>
            </a:r>
            <a:endParaRPr lang="en-US" sz="3200" dirty="0">
              <a:latin typeface="Times New Roman" panose="02020603050405020304" pitchFamily="18" charset="0"/>
              <a:ea typeface="Times New Roman" panose="02020603050405020304" pitchFamily="18" charset="0"/>
            </a:endParaRPr>
          </a:p>
          <a:p>
            <a:endParaRPr lang="en-US" sz="3200" dirty="0" smtClean="0"/>
          </a:p>
          <a:p>
            <a:pPr marL="0" indent="0">
              <a:buNone/>
            </a:pPr>
            <a:endParaRPr lang="en-US" sz="3200" dirty="0"/>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21</a:t>
            </a:fld>
            <a:endParaRPr lang="en-US">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30739795"/>
              </p:ext>
            </p:extLst>
          </p:nvPr>
        </p:nvGraphicFramePr>
        <p:xfrm>
          <a:off x="990600" y="2705101"/>
          <a:ext cx="7315201" cy="3390899"/>
        </p:xfrm>
        <a:graphic>
          <a:graphicData uri="http://schemas.openxmlformats.org/drawingml/2006/table">
            <a:tbl>
              <a:tblPr firstRow="1" firstCol="1" bandRow="1"/>
              <a:tblGrid>
                <a:gridCol w="2667000"/>
                <a:gridCol w="2408854"/>
                <a:gridCol w="1791478"/>
                <a:gridCol w="447869"/>
              </a:tblGrid>
              <a:tr h="901834">
                <a:tc gridSpan="4">
                  <a:txBody>
                    <a:bodyPr/>
                    <a:lstStyle/>
                    <a:p>
                      <a:pPr marL="0" marR="0" indent="0" algn="ctr">
                        <a:lnSpc>
                          <a:spcPct val="115000"/>
                        </a:lnSpc>
                        <a:spcBef>
                          <a:spcPts val="0"/>
                        </a:spcBef>
                        <a:spcAft>
                          <a:spcPts val="0"/>
                        </a:spcAft>
                        <a:buFont typeface="Arial" panose="020B0604020202020204" pitchFamily="34" charset="0"/>
                        <a:buNone/>
                      </a:pPr>
                      <a:r>
                        <a:rPr lang="en-US" sz="1800" b="1" dirty="0" smtClean="0">
                          <a:solidFill>
                            <a:srgbClr val="FFFFFF"/>
                          </a:solidFill>
                          <a:effectLst/>
                          <a:latin typeface="Arial" panose="020B0604020202020204" pitchFamily="34" charset="0"/>
                          <a:ea typeface="Times New Roman" panose="02020603050405020304" pitchFamily="18" charset="0"/>
                        </a:rPr>
                        <a:t>90-100</a:t>
                      </a:r>
                      <a:r>
                        <a:rPr lang="en-US" sz="1800" b="1" dirty="0">
                          <a:solidFill>
                            <a:srgbClr val="FFFFFF"/>
                          </a:solidFill>
                          <a:effectLst/>
                          <a:latin typeface="Arial" panose="020B0604020202020204" pitchFamily="34" charset="0"/>
                          <a:ea typeface="Times New Roman" panose="02020603050405020304" pitchFamily="18" charset="0"/>
                        </a:rPr>
                        <a:t>% Retention: 2015-2016 Program Year</a:t>
                      </a:r>
                      <a:endParaRPr lang="en-US" sz="1800" dirty="0">
                        <a:effectLst/>
                        <a:latin typeface="Times New Roman" panose="02020603050405020304" pitchFamily="18" charset="0"/>
                        <a:ea typeface="Times New Roman" panose="02020603050405020304" pitchFamily="18" charset="0"/>
                      </a:endParaRPr>
                    </a:p>
                  </a:txBody>
                  <a:tcPr marL="0" marR="0" marT="0" marB="0" anchor="ctr">
                    <a:lnL>
                      <a:noFill/>
                    </a:lnL>
                    <a:lnR>
                      <a:noFill/>
                    </a:lnR>
                    <a:lnT>
                      <a:noFill/>
                    </a:lnT>
                    <a:lnB>
                      <a:noFill/>
                    </a:lnB>
                    <a:solidFill>
                      <a:srgbClr val="6699CC"/>
                    </a:solidFill>
                  </a:tcPr>
                </a:tc>
                <a:tc hMerge="1">
                  <a:txBody>
                    <a:bodyPr/>
                    <a:lstStyle/>
                    <a:p>
                      <a:pPr marL="0" marR="0" algn="ctr">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0" marR="0" marT="0" marB="0" anchor="ctr">
                    <a:lnL>
                      <a:noFill/>
                    </a:lnL>
                    <a:lnR>
                      <a:noFill/>
                    </a:lnR>
                    <a:lnT>
                      <a:noFill/>
                    </a:lnT>
                    <a:lnB>
                      <a:noFill/>
                    </a:lnB>
                    <a:solidFill>
                      <a:srgbClr val="6699CC"/>
                    </a:solidFill>
                  </a:tcPr>
                </a:tc>
                <a:tc hMerge="1">
                  <a:txBody>
                    <a:bodyPr/>
                    <a:lstStyle/>
                    <a:p>
                      <a:endParaRPr lang="en-US"/>
                    </a:p>
                  </a:txBody>
                  <a:tcPr/>
                </a:tc>
                <a:tc hMerge="1">
                  <a:txBody>
                    <a:bodyPr/>
                    <a:lstStyle/>
                    <a:p>
                      <a:endParaRPr lang="en-US"/>
                    </a:p>
                  </a:txBody>
                  <a:tcPr/>
                </a:tc>
              </a:tr>
              <a:tr h="2489065">
                <a:tc>
                  <a:txBody>
                    <a:bodyPr/>
                    <a:lstStyle/>
                    <a:p>
                      <a:pPr marL="285750" marR="0" lvl="0" indent="-285750" algn="l">
                        <a:lnSpc>
                          <a:spcPct val="115000"/>
                        </a:lnSpc>
                        <a:spcBef>
                          <a:spcPts val="0"/>
                        </a:spcBef>
                        <a:spcAft>
                          <a:spcPts val="0"/>
                        </a:spcAft>
                        <a:buSzPts val="1000"/>
                        <a:buFont typeface="Arial" panose="020B0604020202020204" pitchFamily="34" charset="0"/>
                        <a:buChar char="•"/>
                        <a:tabLst>
                          <a:tab pos="457200" algn="l"/>
                        </a:tabLs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Amarillo ISD</a:t>
                      </a:r>
                    </a:p>
                    <a:p>
                      <a:pPr marL="285750" marR="0" lvl="0" indent="-285750" algn="l">
                        <a:lnSpc>
                          <a:spcPct val="115000"/>
                        </a:lnSpc>
                        <a:spcBef>
                          <a:spcPts val="0"/>
                        </a:spcBef>
                        <a:spcAft>
                          <a:spcPts val="0"/>
                        </a:spcAft>
                        <a:buSzPts val="1000"/>
                        <a:buFont typeface="Arial" panose="020B0604020202020204" pitchFamily="34" charset="0"/>
                        <a:buChar char="•"/>
                        <a:tabLst>
                          <a:tab pos="457200" algn="l"/>
                        </a:tabLs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Breakthrough Austin </a:t>
                      </a:r>
                    </a:p>
                    <a:p>
                      <a:pPr marL="285750" marR="0" lvl="0" indent="-285750" algn="l">
                        <a:lnSpc>
                          <a:spcPct val="115000"/>
                        </a:lnSpc>
                        <a:spcBef>
                          <a:spcPts val="0"/>
                        </a:spcBef>
                        <a:spcAft>
                          <a:spcPts val="0"/>
                        </a:spcAft>
                        <a:buSzPts val="1000"/>
                        <a:buFont typeface="Arial" panose="020B0604020202020204" pitchFamily="34" charset="0"/>
                        <a:buChar char="•"/>
                        <a:tabLst>
                          <a:tab pos="457200" algn="l"/>
                        </a:tabLst>
                      </a:pPr>
                      <a:r>
                        <a:rPr lang="en-US" sz="1800" dirty="0" err="1" smtClean="0">
                          <a:effectLst/>
                          <a:latin typeface="Arial" panose="020B0604020202020204" pitchFamily="34" charset="0"/>
                          <a:ea typeface="Times New Roman" panose="02020603050405020304" pitchFamily="18" charset="0"/>
                          <a:cs typeface="Arial" panose="020B0604020202020204" pitchFamily="34" charset="0"/>
                        </a:rPr>
                        <a:t>CitySquare</a:t>
                      </a:r>
                      <a:endParaRPr lang="en-US" sz="1800" dirty="0" smtClean="0">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a:lnSpc>
                          <a:spcPct val="115000"/>
                        </a:lnSpc>
                        <a:spcBef>
                          <a:spcPts val="0"/>
                        </a:spcBef>
                        <a:spcAft>
                          <a:spcPts val="0"/>
                        </a:spcAft>
                        <a:buSzPts val="1000"/>
                        <a:buFont typeface="Arial" panose="020B0604020202020204" pitchFamily="34" charset="0"/>
                        <a:buChar char="•"/>
                        <a:tabLst>
                          <a:tab pos="457200" algn="l"/>
                        </a:tabLs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College Forward</a:t>
                      </a:r>
                    </a:p>
                    <a:p>
                      <a:pPr marL="285750" marR="0" lvl="0" indent="-285750" algn="l">
                        <a:lnSpc>
                          <a:spcPct val="115000"/>
                        </a:lnSpc>
                        <a:spcBef>
                          <a:spcPts val="0"/>
                        </a:spcBef>
                        <a:spcAft>
                          <a:spcPts val="0"/>
                        </a:spcAft>
                        <a:buSzPts val="1000"/>
                        <a:buFont typeface="Arial" panose="020B0604020202020204" pitchFamily="34" charset="0"/>
                        <a:buChar char="•"/>
                        <a:tabLst>
                          <a:tab pos="457200" algn="l"/>
                        </a:tabLs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Project</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Transformation</a:t>
                      </a:r>
                    </a:p>
                    <a:p>
                      <a:pPr marL="0" marR="0" lvl="0" indent="0" algn="l">
                        <a:lnSpc>
                          <a:spcPct val="115000"/>
                        </a:lnSpc>
                        <a:spcBef>
                          <a:spcPts val="0"/>
                        </a:spcBef>
                        <a:spcAft>
                          <a:spcPts val="0"/>
                        </a:spcAft>
                        <a:buSzPts val="1000"/>
                        <a:buFont typeface="Arial" panose="020B0604020202020204" pitchFamily="34" charset="0"/>
                        <a:buNone/>
                        <a:tabLst>
                          <a:tab pos="4572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a:noFill/>
                    </a:lnL>
                    <a:lnR>
                      <a:noFill/>
                    </a:lnR>
                    <a:lnT>
                      <a:noFill/>
                    </a:lnT>
                    <a:lnB>
                      <a:noFill/>
                    </a:lnB>
                  </a:tcPr>
                </a:tc>
                <a:tc>
                  <a:txBody>
                    <a:bodyPr/>
                    <a:lstStyle/>
                    <a:p>
                      <a:pPr marL="342900" marR="0" lvl="0" indent="-342900" algn="l">
                        <a:lnSpc>
                          <a:spcPct val="115000"/>
                        </a:lnSpc>
                        <a:spcBef>
                          <a:spcPts val="0"/>
                        </a:spcBef>
                        <a:spcAft>
                          <a:spcPts val="0"/>
                        </a:spcAft>
                        <a:buSzPts val="1000"/>
                        <a:buFont typeface="Symbol" panose="05050102010706020507" pitchFamily="18" charset="2"/>
                        <a:buChar char=""/>
                        <a:tabLst>
                          <a:tab pos="457200" algn="l"/>
                        </a:tabLst>
                      </a:pPr>
                      <a:r>
                        <a:rPr lang="en-US" sz="1800" dirty="0" smtClean="0">
                          <a:effectLst/>
                          <a:latin typeface="Arial" panose="020B0604020202020204" pitchFamily="34" charset="0"/>
                          <a:ea typeface="Times New Roman" panose="02020603050405020304" pitchFamily="18" charset="0"/>
                        </a:rPr>
                        <a:t>Relay Graduate School of Education</a:t>
                      </a:r>
                      <a:endParaRPr lang="en-US" sz="1800" dirty="0" smtClean="0">
                        <a:effectLst/>
                        <a:latin typeface="Times New Roman" panose="02020603050405020304" pitchFamily="18" charset="0"/>
                        <a:ea typeface="Times New Roman" panose="02020603050405020304" pitchFamily="18" charset="0"/>
                      </a:endParaRPr>
                    </a:p>
                    <a:p>
                      <a:pPr marL="342900" marR="0" lvl="0" indent="-342900" algn="l">
                        <a:lnSpc>
                          <a:spcPct val="115000"/>
                        </a:lnSpc>
                        <a:spcBef>
                          <a:spcPts val="0"/>
                        </a:spcBef>
                        <a:spcAft>
                          <a:spcPts val="0"/>
                        </a:spcAft>
                        <a:buSzPts val="1000"/>
                        <a:buFont typeface="Symbol" panose="05050102010706020507" pitchFamily="18" charset="2"/>
                        <a:buChar char=""/>
                        <a:tabLst>
                          <a:tab pos="457200" algn="l"/>
                        </a:tabLst>
                      </a:pPr>
                      <a:r>
                        <a:rPr lang="en-US" sz="1800" dirty="0" smtClean="0">
                          <a:effectLst/>
                          <a:latin typeface="Arial" panose="020B0604020202020204" pitchFamily="34" charset="0"/>
                          <a:ea typeface="Times New Roman" panose="02020603050405020304" pitchFamily="18" charset="0"/>
                        </a:rPr>
                        <a:t>Teach for America-Texas</a:t>
                      </a:r>
                      <a:endParaRPr lang="en-US" sz="1800" dirty="0" smtClean="0">
                        <a:effectLst/>
                        <a:latin typeface="Times New Roman" panose="02020603050405020304" pitchFamily="18" charset="0"/>
                        <a:ea typeface="Times New Roman" panose="02020603050405020304" pitchFamily="18" charset="0"/>
                      </a:endParaRPr>
                    </a:p>
                    <a:p>
                      <a:pPr marL="342900" marR="0" lvl="0" indent="-342900" algn="l">
                        <a:lnSpc>
                          <a:spcPct val="115000"/>
                        </a:lnSpc>
                        <a:spcBef>
                          <a:spcPts val="0"/>
                        </a:spcBef>
                        <a:spcAft>
                          <a:spcPts val="0"/>
                        </a:spcAft>
                        <a:buSzPts val="1000"/>
                        <a:buFont typeface="Symbol" panose="05050102010706020507" pitchFamily="18" charset="2"/>
                        <a:buChar char=""/>
                        <a:tabLst>
                          <a:tab pos="457200" algn="l"/>
                        </a:tabLst>
                      </a:pPr>
                      <a:r>
                        <a:rPr lang="en-US" sz="1800" dirty="0" smtClean="0">
                          <a:effectLst/>
                          <a:latin typeface="Arial" panose="020B0604020202020204" pitchFamily="34" charset="0"/>
                          <a:ea typeface="Times New Roman" panose="02020603050405020304" pitchFamily="18" charset="0"/>
                        </a:rPr>
                        <a:t>United Way of El Paso County</a:t>
                      </a:r>
                      <a:endParaRPr lang="en-US" sz="1800" dirty="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c>
                  <a:txBody>
                    <a:bodyPr/>
                    <a:lstStyle/>
                    <a:p>
                      <a:pPr marL="342900" marR="0" lvl="0" indent="-342900" algn="l">
                        <a:lnSpc>
                          <a:spcPct val="115000"/>
                        </a:lnSpc>
                        <a:spcBef>
                          <a:spcPts val="0"/>
                        </a:spcBef>
                        <a:spcAft>
                          <a:spcPts val="0"/>
                        </a:spcAft>
                        <a:buSzPts val="1000"/>
                        <a:buFont typeface="Symbol" panose="05050102010706020507" pitchFamily="18" charset="2"/>
                        <a:buChar char=""/>
                        <a:tabLst>
                          <a:tab pos="457200" algn="l"/>
                        </a:tabLst>
                      </a:pPr>
                      <a:r>
                        <a:rPr lang="en-US" sz="1800" smtClean="0">
                          <a:effectLst/>
                          <a:latin typeface="Arial" panose="020B0604020202020204" pitchFamily="34" charset="0"/>
                          <a:ea typeface="Times New Roman" panose="02020603050405020304" pitchFamily="18" charset="0"/>
                        </a:rPr>
                        <a:t>University of North Texas</a:t>
                      </a:r>
                      <a:endParaRPr lang="en-US" sz="1800" smtClean="0">
                        <a:effectLst/>
                        <a:latin typeface="Times New Roman" panose="02020603050405020304" pitchFamily="18" charset="0"/>
                        <a:ea typeface="Times New Roman" panose="02020603050405020304" pitchFamily="18" charset="0"/>
                      </a:endParaRPr>
                    </a:p>
                    <a:p>
                      <a:pPr marL="342900" marR="0" lvl="0" indent="-342900" algn="l">
                        <a:lnSpc>
                          <a:spcPct val="115000"/>
                        </a:lnSpc>
                        <a:spcBef>
                          <a:spcPts val="0"/>
                        </a:spcBef>
                        <a:spcAft>
                          <a:spcPts val="0"/>
                        </a:spcAft>
                        <a:buSzPts val="1000"/>
                        <a:buFont typeface="Symbol" panose="05050102010706020507" pitchFamily="18" charset="2"/>
                        <a:buChar char=""/>
                        <a:tabLst>
                          <a:tab pos="457200" algn="l"/>
                        </a:tabLst>
                      </a:pPr>
                      <a:r>
                        <a:rPr lang="en-US" sz="1800" smtClean="0">
                          <a:effectLst/>
                          <a:latin typeface="Arial" panose="020B0604020202020204" pitchFamily="34" charset="0"/>
                          <a:ea typeface="Times New Roman" panose="02020603050405020304" pitchFamily="18" charset="0"/>
                        </a:rPr>
                        <a:t>UT Rio Grande Valley</a:t>
                      </a:r>
                      <a:endParaRPr lang="en-US" sz="1800" smtClean="0">
                        <a:effectLst/>
                        <a:latin typeface="Times New Roman" panose="02020603050405020304" pitchFamily="18" charset="0"/>
                        <a:ea typeface="Times New Roman" panose="02020603050405020304" pitchFamily="18" charset="0"/>
                      </a:endParaRPr>
                    </a:p>
                    <a:p>
                      <a:pPr marL="342900" marR="0" lvl="0" indent="-342900" algn="l">
                        <a:lnSpc>
                          <a:spcPct val="115000"/>
                        </a:lnSpc>
                        <a:spcBef>
                          <a:spcPts val="0"/>
                        </a:spcBef>
                        <a:spcAft>
                          <a:spcPts val="0"/>
                        </a:spcAft>
                        <a:buSzPts val="1000"/>
                        <a:buFont typeface="Symbol" panose="05050102010706020507" pitchFamily="18" charset="2"/>
                        <a:buChar char=""/>
                        <a:tabLst>
                          <a:tab pos="457200" algn="l"/>
                        </a:tabLst>
                      </a:pPr>
                      <a:r>
                        <a:rPr lang="en-US" sz="1800" smtClean="0">
                          <a:effectLst/>
                          <a:latin typeface="Arial" panose="020B0604020202020204" pitchFamily="34" charset="0"/>
                          <a:ea typeface="Times New Roman" panose="02020603050405020304" pitchFamily="18" charset="0"/>
                        </a:rPr>
                        <a:t>UT Austin </a:t>
                      </a:r>
                      <a:endParaRPr lang="en-US" sz="1800" dirty="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c>
                  <a:txBody>
                    <a:bodyPr/>
                    <a:lstStyle/>
                    <a:p>
                      <a:pPr marL="0" marR="0" algn="l">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48533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Portfolio Challenges</a:t>
            </a:r>
            <a:endParaRPr lang="en-US" dirty="0"/>
          </a:p>
        </p:txBody>
      </p:sp>
      <p:sp>
        <p:nvSpPr>
          <p:cNvPr id="2" name="Subtitle 1"/>
          <p:cNvSpPr>
            <a:spLocks noGrp="1"/>
          </p:cNvSpPr>
          <p:nvPr>
            <p:ph idx="1"/>
          </p:nvPr>
        </p:nvSpPr>
        <p:spPr>
          <a:xfrm>
            <a:off x="407894" y="1408955"/>
            <a:ext cx="5802406" cy="1701800"/>
          </a:xfrm>
        </p:spPr>
        <p:txBody>
          <a:bodyPr/>
          <a:lstStyle/>
          <a:p>
            <a:pPr marL="0" indent="0">
              <a:buNone/>
            </a:pPr>
            <a:r>
              <a:rPr lang="en-US" sz="3200" b="1" dirty="0" smtClean="0">
                <a:latin typeface="Arial" panose="020B0604020202020204" pitchFamily="34" charset="0"/>
                <a:cs typeface="Arial" panose="020B0604020202020204" pitchFamily="34" charset="0"/>
              </a:rPr>
              <a:t>Performance Indicators</a:t>
            </a:r>
          </a:p>
          <a:p>
            <a:pPr lvl="1"/>
            <a:r>
              <a:rPr lang="en-US" sz="2000" dirty="0" smtClean="0"/>
              <a:t>Slight increase in Enrollment Rates, but decrease in Retention, Performance Measures, Asset Utilization</a:t>
            </a:r>
          </a:p>
          <a:p>
            <a:pPr lvl="1"/>
            <a:endParaRPr lang="en-US" dirty="0"/>
          </a:p>
          <a:p>
            <a:endParaRPr lang="en-US" sz="3200" b="1" dirty="0" smtClean="0">
              <a:latin typeface="Arial" panose="020B0604020202020204" pitchFamily="34" charset="0"/>
              <a:cs typeface="Arial" panose="020B0604020202020204" pitchFamily="34" charset="0"/>
            </a:endParaRPr>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22</a:t>
            </a:fld>
            <a:endParaRPr lang="en-US">
              <a:latin typeface="Arial" charset="0"/>
            </a:endParaRPr>
          </a:p>
        </p:txBody>
      </p:sp>
      <p:pic>
        <p:nvPicPr>
          <p:cNvPr id="2050" name="Picture 2" descr="http://www.hollisinternetmarketing.net/images/marketing-on-targ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356543"/>
            <a:ext cx="2359025" cy="17692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140126027"/>
              </p:ext>
            </p:extLst>
          </p:nvPr>
        </p:nvGraphicFramePr>
        <p:xfrm>
          <a:off x="541244" y="3226835"/>
          <a:ext cx="7772400" cy="3191608"/>
        </p:xfrm>
        <a:graphic>
          <a:graphicData uri="http://schemas.openxmlformats.org/drawingml/2006/table">
            <a:tbl>
              <a:tblPr firstRow="1" firstCol="1" bandRow="1"/>
              <a:tblGrid>
                <a:gridCol w="1512277"/>
                <a:gridCol w="1570892"/>
                <a:gridCol w="1547446"/>
                <a:gridCol w="1652954"/>
                <a:gridCol w="1488831"/>
              </a:tblGrid>
              <a:tr h="483577">
                <a:tc>
                  <a:txBody>
                    <a:bodyPr/>
                    <a:lstStyle/>
                    <a:p>
                      <a:pPr algn="ctr" rtl="0" fontAlgn="ctr"/>
                      <a:r>
                        <a:rPr lang="en-US" sz="2000" b="1" i="0" u="none" strike="noStrike" dirty="0">
                          <a:solidFill>
                            <a:srgbClr val="FFFFFF"/>
                          </a:solidFill>
                          <a:effectLst/>
                          <a:latin typeface="Helvetica" panose="020B0604020202020204" pitchFamily="34" charset="0"/>
                        </a:rPr>
                        <a:t> </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2000" b="1" i="0" u="none" strike="noStrike">
                          <a:solidFill>
                            <a:srgbClr val="FFFFFF"/>
                          </a:solidFill>
                          <a:effectLst/>
                          <a:latin typeface="Helvetica" panose="020B0604020202020204" pitchFamily="34" charset="0"/>
                        </a:rPr>
                        <a:t>2013-2014</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2000" b="1" i="0" u="none" strike="noStrike">
                          <a:solidFill>
                            <a:srgbClr val="FFFFFF"/>
                          </a:solidFill>
                          <a:effectLst/>
                          <a:latin typeface="Helvetica" panose="020B0604020202020204" pitchFamily="34" charset="0"/>
                        </a:rPr>
                        <a:t>2014-2015</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2000" b="1" i="0" u="none" strike="noStrike">
                          <a:solidFill>
                            <a:srgbClr val="FFFFFF"/>
                          </a:solidFill>
                          <a:effectLst/>
                          <a:latin typeface="Helvetica" panose="020B0604020202020204" pitchFamily="34" charset="0"/>
                        </a:rPr>
                        <a:t>2015-2016</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2000" b="1" i="0" u="none" strike="noStrike">
                          <a:solidFill>
                            <a:srgbClr val="FFFFFF"/>
                          </a:solidFill>
                          <a:effectLst/>
                          <a:latin typeface="Helvetica" panose="020B0604020202020204" pitchFamily="34" charset="0"/>
                        </a:rPr>
                        <a:t>2016-2017</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r>
              <a:tr h="685800">
                <a:tc>
                  <a:txBody>
                    <a:bodyPr/>
                    <a:lstStyle/>
                    <a:p>
                      <a:pPr algn="ctr" rtl="0" fontAlgn="ctr"/>
                      <a:r>
                        <a:rPr lang="en-US" sz="2000" b="1" i="0" u="none" strike="noStrike">
                          <a:solidFill>
                            <a:srgbClr val="FFFFFF"/>
                          </a:solidFill>
                          <a:effectLst/>
                          <a:latin typeface="Helvetica" panose="020B0604020202020204" pitchFamily="34" charset="0"/>
                        </a:rPr>
                        <a:t>Enrollment</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2000" b="0" i="0" u="none" strike="noStrike">
                          <a:solidFill>
                            <a:srgbClr val="000000"/>
                          </a:solidFill>
                          <a:effectLst/>
                          <a:latin typeface="Helvetica" panose="020B0604020202020204" pitchFamily="34" charset="0"/>
                        </a:rPr>
                        <a:t>97.10%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2000" b="0" i="0" u="none" strike="noStrike">
                          <a:solidFill>
                            <a:srgbClr val="000000"/>
                          </a:solidFill>
                          <a:effectLst/>
                          <a:latin typeface="Helvetica" panose="020B0604020202020204" pitchFamily="34" charset="0"/>
                        </a:rPr>
                        <a:t>97.30%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2000" b="1" i="0" u="none" strike="noStrike">
                          <a:solidFill>
                            <a:srgbClr val="00B050"/>
                          </a:solidFill>
                          <a:effectLst/>
                          <a:latin typeface="Helvetica" panose="020B0604020202020204" pitchFamily="34" charset="0"/>
                        </a:rPr>
                        <a:t>97.70%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2000" b="0" i="0" u="none" strike="noStrike">
                          <a:solidFill>
                            <a:srgbClr val="000000"/>
                          </a:solidFill>
                          <a:effectLst/>
                          <a:latin typeface="Helvetica" panose="020B0604020202020204" pitchFamily="34" charset="0"/>
                        </a:rPr>
                        <a:t>Pending</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650631">
                <a:tc>
                  <a:txBody>
                    <a:bodyPr/>
                    <a:lstStyle/>
                    <a:p>
                      <a:pPr algn="ctr" rtl="0" fontAlgn="ctr"/>
                      <a:r>
                        <a:rPr lang="en-US" sz="2000" b="1" i="0" u="none" strike="noStrike" dirty="0">
                          <a:solidFill>
                            <a:srgbClr val="FFFFFF"/>
                          </a:solidFill>
                          <a:effectLst/>
                          <a:latin typeface="Helvetica" panose="020B0604020202020204" pitchFamily="34" charset="0"/>
                        </a:rPr>
                        <a:t>Retention</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2000" b="0" i="0" u="none" strike="noStrike" dirty="0">
                          <a:solidFill>
                            <a:srgbClr val="000000"/>
                          </a:solidFill>
                          <a:effectLst/>
                          <a:latin typeface="Helvetica" panose="020B0604020202020204" pitchFamily="34" charset="0"/>
                        </a:rPr>
                        <a:t>92.00%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2000" b="0" i="0" u="none" strike="noStrike">
                          <a:solidFill>
                            <a:srgbClr val="000000"/>
                          </a:solidFill>
                          <a:effectLst/>
                          <a:latin typeface="Helvetica" panose="020B0604020202020204" pitchFamily="34" charset="0"/>
                        </a:rPr>
                        <a:t>92.30%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2000" b="1" i="0" u="none" strike="noStrike">
                          <a:solidFill>
                            <a:srgbClr val="FF0000"/>
                          </a:solidFill>
                          <a:effectLst/>
                          <a:latin typeface="Helvetica" panose="020B0604020202020204" pitchFamily="34" charset="0"/>
                        </a:rPr>
                        <a:t>89.20%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2000" b="0" i="0" u="none" strike="noStrike" dirty="0">
                          <a:solidFill>
                            <a:srgbClr val="000000"/>
                          </a:solidFill>
                          <a:effectLst/>
                          <a:latin typeface="Helvetica" panose="020B0604020202020204" pitchFamily="34" charset="0"/>
                        </a:rPr>
                        <a:t>Pending</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624254">
                <a:tc>
                  <a:txBody>
                    <a:bodyPr/>
                    <a:lstStyle/>
                    <a:p>
                      <a:pPr algn="ctr" rtl="0" fontAlgn="ctr"/>
                      <a:r>
                        <a:rPr lang="en-US" sz="2000" b="1" i="0" u="none" strike="noStrike" dirty="0">
                          <a:solidFill>
                            <a:srgbClr val="FFFFFF"/>
                          </a:solidFill>
                          <a:effectLst/>
                          <a:latin typeface="Helvetica" panose="020B0604020202020204" pitchFamily="34" charset="0"/>
                        </a:rPr>
                        <a:t>PMs Met</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2000" b="0" i="0" u="none" strike="noStrike">
                          <a:solidFill>
                            <a:srgbClr val="000000"/>
                          </a:solidFill>
                          <a:effectLst/>
                          <a:latin typeface="Helvetica" panose="020B0604020202020204" pitchFamily="34" charset="0"/>
                        </a:rPr>
                        <a:t>76.00%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2000" b="0" i="0" u="none" strike="noStrike">
                          <a:solidFill>
                            <a:srgbClr val="000000"/>
                          </a:solidFill>
                          <a:effectLst/>
                          <a:latin typeface="Helvetica" panose="020B0604020202020204" pitchFamily="34" charset="0"/>
                        </a:rPr>
                        <a:t>77.40%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2000" b="1" i="0" u="none" strike="noStrike">
                          <a:solidFill>
                            <a:srgbClr val="FF0000"/>
                          </a:solidFill>
                          <a:effectLst/>
                          <a:latin typeface="Helvetica" panose="020B0604020202020204" pitchFamily="34" charset="0"/>
                        </a:rPr>
                        <a:t>72.30%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2000" b="0" i="0" u="none" strike="noStrike">
                          <a:solidFill>
                            <a:srgbClr val="000000"/>
                          </a:solidFill>
                          <a:effectLst/>
                          <a:latin typeface="Helvetica" panose="020B0604020202020204" pitchFamily="34" charset="0"/>
                        </a:rPr>
                        <a:t>Pending</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747346">
                <a:tc>
                  <a:txBody>
                    <a:bodyPr/>
                    <a:lstStyle/>
                    <a:p>
                      <a:pPr algn="ctr" rtl="0" fontAlgn="ctr"/>
                      <a:r>
                        <a:rPr lang="en-US" sz="2000" b="1" i="0" u="none" strike="noStrike" dirty="0">
                          <a:solidFill>
                            <a:srgbClr val="FFFFFF"/>
                          </a:solidFill>
                          <a:effectLst/>
                          <a:latin typeface="Helvetica" panose="020B0604020202020204" pitchFamily="34" charset="0"/>
                        </a:rPr>
                        <a:t>Asset Utilization</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2000" b="0" i="0" u="none" strike="noStrike">
                          <a:solidFill>
                            <a:srgbClr val="000000"/>
                          </a:solidFill>
                          <a:effectLst/>
                          <a:latin typeface="Helvetica" panose="020B0604020202020204" pitchFamily="34" charset="0"/>
                        </a:rPr>
                        <a:t>99.20%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2000" b="0" i="0" u="none" strike="noStrike">
                          <a:solidFill>
                            <a:srgbClr val="000000"/>
                          </a:solidFill>
                          <a:effectLst/>
                          <a:latin typeface="Helvetica" panose="020B0604020202020204" pitchFamily="34" charset="0"/>
                        </a:rPr>
                        <a:t>98.20%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2000" b="1" i="0" u="none" strike="noStrike">
                          <a:solidFill>
                            <a:srgbClr val="FF0000"/>
                          </a:solidFill>
                          <a:effectLst/>
                          <a:latin typeface="Helvetica" panose="020B0604020202020204" pitchFamily="34" charset="0"/>
                        </a:rPr>
                        <a:t>96.90%</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2000" b="0" i="0" u="none" strike="noStrike" dirty="0">
                          <a:solidFill>
                            <a:srgbClr val="000000"/>
                          </a:solidFill>
                          <a:effectLst/>
                          <a:latin typeface="Helvetica" panose="020B0604020202020204" pitchFamily="34" charset="0"/>
                        </a:rPr>
                        <a:t>Pending</a:t>
                      </a:r>
                    </a:p>
                  </a:txBody>
                  <a:tcPr marL="8792" marR="8792" marT="8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bl>
          </a:graphicData>
        </a:graphic>
      </p:graphicFrame>
    </p:spTree>
    <p:extLst>
      <p:ext uri="{BB962C8B-B14F-4D97-AF65-F5344CB8AC3E}">
        <p14:creationId xmlns:p14="http://schemas.microsoft.com/office/powerpoint/2010/main" val="285119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2017 Engagement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072" y="2310882"/>
            <a:ext cx="6635750" cy="3731859"/>
          </a:xfrm>
          <a:prstGeom prst="rect">
            <a:avLst/>
          </a:prstGeom>
        </p:spPr>
      </p:pic>
    </p:spTree>
    <p:extLst>
      <p:ext uri="{BB962C8B-B14F-4D97-AF65-F5344CB8AC3E}">
        <p14:creationId xmlns:p14="http://schemas.microsoft.com/office/powerpoint/2010/main" val="3788410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Engagement Plan</a:t>
            </a:r>
            <a:endParaRPr lang="en-US" dirty="0"/>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24</a:t>
            </a:fld>
            <a:endParaRPr lang="en-US">
              <a:latin typeface="Arial" charset="0"/>
            </a:endParaRPr>
          </a:p>
        </p:txBody>
      </p:sp>
      <p:sp>
        <p:nvSpPr>
          <p:cNvPr id="6" name="Content Placeholder 5"/>
          <p:cNvSpPr>
            <a:spLocks noGrp="1"/>
          </p:cNvSpPr>
          <p:nvPr>
            <p:ph idx="1"/>
          </p:nvPr>
        </p:nvSpPr>
        <p:spPr>
          <a:xfrm>
            <a:off x="4648200" y="1600199"/>
            <a:ext cx="4114800" cy="4852987"/>
          </a:xfrm>
        </p:spPr>
        <p:txBody>
          <a:bodyPr/>
          <a:lstStyle/>
          <a:p>
            <a:r>
              <a:rPr lang="en-US" dirty="0" smtClean="0"/>
              <a:t>Core Actions: </a:t>
            </a:r>
            <a:endParaRPr lang="en-US" dirty="0"/>
          </a:p>
          <a:p>
            <a:pPr lvl="1"/>
            <a:r>
              <a:rPr lang="en-US" b="1" dirty="0" smtClean="0"/>
              <a:t>Core </a:t>
            </a:r>
            <a:r>
              <a:rPr lang="en-US" b="1" dirty="0"/>
              <a:t>Activity 1: </a:t>
            </a:r>
            <a:r>
              <a:rPr lang="en-US" dirty="0"/>
              <a:t>Participate in your program’s week </a:t>
            </a:r>
            <a:r>
              <a:rPr lang="en-US" dirty="0" smtClean="0"/>
              <a:t>(i.e., AmeriCorps Week) </a:t>
            </a:r>
          </a:p>
          <a:p>
            <a:pPr lvl="1"/>
            <a:r>
              <a:rPr lang="en-US" b="1" dirty="0"/>
              <a:t>Core Activity 2: </a:t>
            </a:r>
            <a:r>
              <a:rPr lang="en-US" dirty="0"/>
              <a:t>Adhere to branding </a:t>
            </a:r>
            <a:r>
              <a:rPr lang="en-US" dirty="0" smtClean="0"/>
              <a:t>requirements</a:t>
            </a:r>
          </a:p>
          <a:p>
            <a:pPr lvl="1"/>
            <a:r>
              <a:rPr lang="en-US" b="1" dirty="0"/>
              <a:t>Core Activity 3: </a:t>
            </a:r>
            <a:r>
              <a:rPr lang="en-US" dirty="0"/>
              <a:t>Conduct public outreach and engagement </a:t>
            </a:r>
            <a:endParaRPr lang="en-US" dirty="0" smtClean="0"/>
          </a:p>
          <a:p>
            <a:pPr lvl="1"/>
            <a:endParaRPr lang="en-US" dirty="0"/>
          </a:p>
        </p:txBody>
      </p:sp>
      <p:pic>
        <p:nvPicPr>
          <p:cNvPr id="7" name="Picture 6"/>
          <p:cNvPicPr>
            <a:picLocks noChangeAspect="1"/>
          </p:cNvPicPr>
          <p:nvPr/>
        </p:nvPicPr>
        <p:blipFill>
          <a:blip r:embed="rId3"/>
          <a:stretch>
            <a:fillRect/>
          </a:stretch>
        </p:blipFill>
        <p:spPr>
          <a:xfrm>
            <a:off x="438150" y="1471612"/>
            <a:ext cx="3829050" cy="4981575"/>
          </a:xfrm>
          <a:prstGeom prst="rect">
            <a:avLst/>
          </a:prstGeom>
        </p:spPr>
      </p:pic>
    </p:spTree>
    <p:extLst>
      <p:ext uri="{BB962C8B-B14F-4D97-AF65-F5344CB8AC3E}">
        <p14:creationId xmlns:p14="http://schemas.microsoft.com/office/powerpoint/2010/main" val="14085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Engagement Plan</a:t>
            </a:r>
            <a:endParaRPr lang="en-US" dirty="0"/>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25</a:t>
            </a:fld>
            <a:endParaRPr lang="en-US">
              <a:latin typeface="Arial" charset="0"/>
            </a:endParaRPr>
          </a:p>
        </p:txBody>
      </p:sp>
      <p:sp>
        <p:nvSpPr>
          <p:cNvPr id="6" name="Content Placeholder 5"/>
          <p:cNvSpPr>
            <a:spLocks noGrp="1"/>
          </p:cNvSpPr>
          <p:nvPr>
            <p:ph idx="1"/>
          </p:nvPr>
        </p:nvSpPr>
        <p:spPr>
          <a:xfrm>
            <a:off x="4648200" y="1600199"/>
            <a:ext cx="4495800" cy="4852987"/>
          </a:xfrm>
        </p:spPr>
        <p:txBody>
          <a:bodyPr/>
          <a:lstStyle/>
          <a:p>
            <a:r>
              <a:rPr lang="en-US" dirty="0" smtClean="0"/>
              <a:t>Monthly Themes: </a:t>
            </a:r>
            <a:endParaRPr lang="en-US" dirty="0"/>
          </a:p>
          <a:p>
            <a:pPr lvl="1"/>
            <a:r>
              <a:rPr lang="en-US" sz="2200" b="1" dirty="0" smtClean="0"/>
              <a:t>March: </a:t>
            </a:r>
            <a:r>
              <a:rPr lang="en-US" sz="2200" dirty="0" smtClean="0"/>
              <a:t>Public-Private Partnerships Month</a:t>
            </a:r>
          </a:p>
          <a:p>
            <a:pPr lvl="1"/>
            <a:r>
              <a:rPr lang="en-US" sz="2200" b="1" dirty="0" smtClean="0"/>
              <a:t>June: </a:t>
            </a:r>
            <a:r>
              <a:rPr lang="en-US" sz="2200" dirty="0" smtClean="0"/>
              <a:t>Healthy Futures (Hunger) Month</a:t>
            </a:r>
          </a:p>
          <a:p>
            <a:pPr lvl="1"/>
            <a:r>
              <a:rPr lang="en-US" sz="2200" b="1" dirty="0" smtClean="0"/>
              <a:t>August: </a:t>
            </a:r>
            <a:r>
              <a:rPr lang="en-US" sz="2200" dirty="0" smtClean="0"/>
              <a:t>Education Month</a:t>
            </a:r>
          </a:p>
          <a:p>
            <a:pPr lvl="1"/>
            <a:r>
              <a:rPr lang="en-US" sz="2200" b="1" dirty="0" smtClean="0"/>
              <a:t>September: </a:t>
            </a:r>
            <a:r>
              <a:rPr lang="en-US" sz="2200" dirty="0" smtClean="0"/>
              <a:t>Disaster Services Month</a:t>
            </a:r>
          </a:p>
          <a:p>
            <a:pPr lvl="1"/>
            <a:r>
              <a:rPr lang="en-US" sz="2200" b="1" dirty="0" smtClean="0"/>
              <a:t>October: </a:t>
            </a:r>
            <a:r>
              <a:rPr lang="en-US" sz="2200" dirty="0" smtClean="0"/>
              <a:t>Volunteer Mobilization Month</a:t>
            </a:r>
          </a:p>
          <a:p>
            <a:pPr lvl="1"/>
            <a:r>
              <a:rPr lang="en-US" sz="2200" b="1" dirty="0" smtClean="0"/>
              <a:t>December: </a:t>
            </a:r>
            <a:r>
              <a:rPr lang="en-US" sz="2200" dirty="0" smtClean="0"/>
              <a:t>Giving Back</a:t>
            </a:r>
          </a:p>
          <a:p>
            <a:pPr lvl="1"/>
            <a:endParaRPr lang="en-US" sz="2200" b="1" dirty="0" smtClean="0"/>
          </a:p>
          <a:p>
            <a:pPr lvl="1"/>
            <a:endParaRPr lang="en-US" sz="2200" dirty="0"/>
          </a:p>
        </p:txBody>
      </p:sp>
      <p:pic>
        <p:nvPicPr>
          <p:cNvPr id="3" name="Picture 2"/>
          <p:cNvPicPr>
            <a:picLocks noChangeAspect="1"/>
          </p:cNvPicPr>
          <p:nvPr/>
        </p:nvPicPr>
        <p:blipFill>
          <a:blip r:embed="rId3"/>
          <a:stretch>
            <a:fillRect/>
          </a:stretch>
        </p:blipFill>
        <p:spPr>
          <a:xfrm>
            <a:off x="312576" y="1395411"/>
            <a:ext cx="4505325" cy="5057775"/>
          </a:xfrm>
          <a:prstGeom prst="rect">
            <a:avLst/>
          </a:prstGeom>
        </p:spPr>
      </p:pic>
    </p:spTree>
    <p:extLst>
      <p:ext uri="{BB962C8B-B14F-4D97-AF65-F5344CB8AC3E}">
        <p14:creationId xmlns:p14="http://schemas.microsoft.com/office/powerpoint/2010/main" val="37233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1000"/>
                                        <p:tgtEl>
                                          <p:spTgt spid="6">
                                            <p:txEl>
                                              <p:pRg st="5" end="5"/>
                                            </p:txEl>
                                          </p:spTgt>
                                        </p:tgtEl>
                                      </p:cBhvr>
                                    </p:animEffect>
                                    <p:anim calcmode="lin" valueType="num">
                                      <p:cBhvr>
                                        <p:cTn id="4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1000"/>
                                        <p:tgtEl>
                                          <p:spTgt spid="6">
                                            <p:txEl>
                                              <p:pRg st="6" end="6"/>
                                            </p:txEl>
                                          </p:spTgt>
                                        </p:tgtEl>
                                      </p:cBhvr>
                                    </p:animEffect>
                                    <p:anim calcmode="lin" valueType="num">
                                      <p:cBhvr>
                                        <p:cTn id="4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660" y="2315877"/>
            <a:ext cx="7214347" cy="2260495"/>
          </a:xfrm>
          <a:prstGeom prst="rect">
            <a:avLst/>
          </a:prstGeom>
        </p:spPr>
      </p:pic>
      <p:sp>
        <p:nvSpPr>
          <p:cNvPr id="2" name="Subtitle 1"/>
          <p:cNvSpPr>
            <a:spLocks noGrp="1"/>
          </p:cNvSpPr>
          <p:nvPr>
            <p:ph idx="1"/>
          </p:nvPr>
        </p:nvSpPr>
        <p:spPr>
          <a:xfrm>
            <a:off x="685800" y="1600200"/>
            <a:ext cx="8126506" cy="838200"/>
          </a:xfrm>
        </p:spPr>
        <p:txBody>
          <a:bodyPr/>
          <a:lstStyle/>
          <a:p>
            <a:pPr marL="0" indent="0" algn="ctr">
              <a:buNone/>
            </a:pPr>
            <a:r>
              <a:rPr lang="en-US" sz="3200" b="1" dirty="0" smtClean="0">
                <a:latin typeface="Arial" panose="020B0604020202020204" pitchFamily="34" charset="0"/>
                <a:cs typeface="Arial" panose="020B0604020202020204" pitchFamily="34" charset="0"/>
              </a:rPr>
              <a:t>Regional Events and Collaborations</a:t>
            </a:r>
          </a:p>
        </p:txBody>
      </p:sp>
      <p:pic>
        <p:nvPicPr>
          <p:cNvPr id="1026" name="Picture 2" descr="Mayor and County Recognition Day for National Serv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4169423"/>
            <a:ext cx="2245252" cy="224525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mlk day of serv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nationalservice.gov/sites/default/files/upload/mlk2005_noli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8396" y="4169423"/>
            <a:ext cx="2216896" cy="22168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1"/>
          <p:cNvSpPr txBox="1">
            <a:spLocks/>
          </p:cNvSpPr>
          <p:nvPr/>
        </p:nvSpPr>
        <p:spPr bwMode="auto">
          <a:xfrm>
            <a:off x="2837975" y="4942235"/>
            <a:ext cx="3523861" cy="1019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FF9900"/>
                </a:solidFill>
                <a:latin typeface="+mn-lt"/>
                <a:ea typeface="+mn-ea"/>
                <a:cs typeface="+mn-cs"/>
              </a:defRPr>
            </a:lvl1pPr>
            <a:lvl2pPr marL="742950" indent="-285750" algn="l" rtl="0" eaLnBrk="0" fontAlgn="base" hangingPunct="0">
              <a:spcBef>
                <a:spcPct val="20000"/>
              </a:spcBef>
              <a:spcAft>
                <a:spcPct val="0"/>
              </a:spcAft>
              <a:buChar char="–"/>
              <a:defRPr sz="2400">
                <a:solidFill>
                  <a:srgbClr val="529DBE"/>
                </a:solidFill>
                <a:latin typeface="+mn-lt"/>
                <a:ea typeface="+mn-ea"/>
              </a:defRPr>
            </a:lvl2pPr>
            <a:lvl3pPr marL="1085850" indent="-228600" algn="l" rtl="0" eaLnBrk="0" fontAlgn="base" hangingPunct="0">
              <a:spcBef>
                <a:spcPct val="20000"/>
              </a:spcBef>
              <a:spcAft>
                <a:spcPct val="0"/>
              </a:spcAft>
              <a:buChar char="•"/>
              <a:defRPr sz="2000">
                <a:solidFill>
                  <a:srgbClr val="529DBE"/>
                </a:solidFill>
                <a:latin typeface="+mn-lt"/>
                <a:ea typeface="+mn-ea"/>
              </a:defRPr>
            </a:lvl3pPr>
            <a:lvl4pPr marL="1428750" indent="-228600" algn="l" rtl="0" eaLnBrk="0" fontAlgn="base" hangingPunct="0">
              <a:spcBef>
                <a:spcPct val="20000"/>
              </a:spcBef>
              <a:spcAft>
                <a:spcPct val="0"/>
              </a:spcAft>
              <a:buChar char="–"/>
              <a:defRPr sz="2000">
                <a:solidFill>
                  <a:srgbClr val="529DBE"/>
                </a:solidFill>
                <a:latin typeface="+mn-lt"/>
                <a:ea typeface="+mn-ea"/>
              </a:defRPr>
            </a:lvl4pPr>
            <a:lvl5pPr marL="1771650" indent="-228600" algn="l" rtl="0" eaLnBrk="0" fontAlgn="base" hangingPunct="0">
              <a:spcBef>
                <a:spcPct val="20000"/>
              </a:spcBef>
              <a:spcAft>
                <a:spcPct val="0"/>
              </a:spcAft>
              <a:buChar char="»"/>
              <a:defRPr sz="2000">
                <a:solidFill>
                  <a:srgbClr val="529DBE"/>
                </a:solidFill>
                <a:latin typeface="+mn-lt"/>
                <a:ea typeface="+mn-ea"/>
              </a:defRPr>
            </a:lvl5pPr>
            <a:lvl6pPr marL="2228850" indent="-228600" algn="l" rtl="0" fontAlgn="base">
              <a:spcBef>
                <a:spcPct val="20000"/>
              </a:spcBef>
              <a:spcAft>
                <a:spcPct val="0"/>
              </a:spcAft>
              <a:buChar char="»"/>
              <a:defRPr>
                <a:solidFill>
                  <a:srgbClr val="529DBE"/>
                </a:solidFill>
                <a:latin typeface="+mn-lt"/>
                <a:ea typeface="+mn-ea"/>
              </a:defRPr>
            </a:lvl6pPr>
            <a:lvl7pPr marL="2686050" indent="-228600" algn="l" rtl="0" fontAlgn="base">
              <a:spcBef>
                <a:spcPct val="20000"/>
              </a:spcBef>
              <a:spcAft>
                <a:spcPct val="0"/>
              </a:spcAft>
              <a:buChar char="»"/>
              <a:defRPr>
                <a:solidFill>
                  <a:srgbClr val="529DBE"/>
                </a:solidFill>
                <a:latin typeface="+mn-lt"/>
                <a:ea typeface="+mn-ea"/>
              </a:defRPr>
            </a:lvl7pPr>
            <a:lvl8pPr marL="3143250" indent="-228600" algn="l" rtl="0" fontAlgn="base">
              <a:spcBef>
                <a:spcPct val="20000"/>
              </a:spcBef>
              <a:spcAft>
                <a:spcPct val="0"/>
              </a:spcAft>
              <a:buChar char="»"/>
              <a:defRPr>
                <a:solidFill>
                  <a:srgbClr val="529DBE"/>
                </a:solidFill>
                <a:latin typeface="+mn-lt"/>
                <a:ea typeface="+mn-ea"/>
              </a:defRPr>
            </a:lvl8pPr>
            <a:lvl9pPr marL="3600450" indent="-228600" algn="l" rtl="0" fontAlgn="base">
              <a:spcBef>
                <a:spcPct val="20000"/>
              </a:spcBef>
              <a:spcAft>
                <a:spcPct val="0"/>
              </a:spcAft>
              <a:buChar char="»"/>
              <a:defRPr>
                <a:solidFill>
                  <a:srgbClr val="529DBE"/>
                </a:solidFill>
                <a:latin typeface="+mn-lt"/>
                <a:ea typeface="+mn-ea"/>
              </a:defRPr>
            </a:lvl9pPr>
          </a:lstStyle>
          <a:p>
            <a:pPr marL="0" indent="0" algn="ctr">
              <a:buFontTx/>
              <a:buNone/>
            </a:pPr>
            <a:r>
              <a:rPr lang="en-US" sz="2000" kern="0" dirty="0" smtClean="0">
                <a:solidFill>
                  <a:srgbClr val="529DBE"/>
                </a:solidFill>
                <a:latin typeface="Arial" panose="020B0604020202020204" pitchFamily="34" charset="0"/>
                <a:cs typeface="Arial" panose="020B0604020202020204" pitchFamily="34" charset="0"/>
              </a:rPr>
              <a:t>+ Other Advocacy Efforts, Days of Service and More!</a:t>
            </a:r>
          </a:p>
        </p:txBody>
      </p:sp>
      <p:sp>
        <p:nvSpPr>
          <p:cNvPr id="10" name="Title 1"/>
          <p:cNvSpPr txBox="1">
            <a:spLocks/>
          </p:cNvSpPr>
          <p:nvPr/>
        </p:nvSpPr>
        <p:spPr bwMode="auto">
          <a:xfrm>
            <a:off x="2514600" y="709698"/>
            <a:ext cx="6477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2pPr>
            <a:lvl3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3pPr>
            <a:lvl4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4pPr>
            <a:lvl5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5pPr>
            <a:lvl6pPr marL="457200" algn="r" rtl="0" fontAlgn="base">
              <a:spcBef>
                <a:spcPct val="0"/>
              </a:spcBef>
              <a:spcAft>
                <a:spcPct val="0"/>
              </a:spcAft>
              <a:defRPr sz="2400">
                <a:solidFill>
                  <a:schemeClr val="bg1"/>
                </a:solidFill>
                <a:latin typeface="Helvetica" pitchFamily="-32" charset="0"/>
                <a:ea typeface="ＭＳ Ｐゴシック" pitchFamily="-32" charset="-128"/>
              </a:defRPr>
            </a:lvl6pPr>
            <a:lvl7pPr marL="914400" algn="r" rtl="0" fontAlgn="base">
              <a:spcBef>
                <a:spcPct val="0"/>
              </a:spcBef>
              <a:spcAft>
                <a:spcPct val="0"/>
              </a:spcAft>
              <a:defRPr sz="2400">
                <a:solidFill>
                  <a:schemeClr val="bg1"/>
                </a:solidFill>
                <a:latin typeface="Helvetica" pitchFamily="-32" charset="0"/>
                <a:ea typeface="ＭＳ Ｐゴシック" pitchFamily="-32" charset="-128"/>
              </a:defRPr>
            </a:lvl7pPr>
            <a:lvl8pPr marL="1371600" algn="r" rtl="0" fontAlgn="base">
              <a:spcBef>
                <a:spcPct val="0"/>
              </a:spcBef>
              <a:spcAft>
                <a:spcPct val="0"/>
              </a:spcAft>
              <a:defRPr sz="2400">
                <a:solidFill>
                  <a:schemeClr val="bg1"/>
                </a:solidFill>
                <a:latin typeface="Helvetica" pitchFamily="-32" charset="0"/>
                <a:ea typeface="ＭＳ Ｐゴシック" pitchFamily="-32" charset="-128"/>
              </a:defRPr>
            </a:lvl8pPr>
            <a:lvl9pPr marL="1828800" algn="r" rtl="0" fontAlgn="base">
              <a:spcBef>
                <a:spcPct val="0"/>
              </a:spcBef>
              <a:spcAft>
                <a:spcPct val="0"/>
              </a:spcAft>
              <a:defRPr sz="2400">
                <a:solidFill>
                  <a:schemeClr val="bg1"/>
                </a:solidFill>
                <a:latin typeface="Helvetica" pitchFamily="-32" charset="0"/>
                <a:ea typeface="ＭＳ Ｐゴシック" pitchFamily="-32" charset="-128"/>
              </a:defRPr>
            </a:lvl9pPr>
          </a:lstStyle>
          <a:p>
            <a:r>
              <a:rPr lang="en-US" kern="0" dirty="0" smtClean="0"/>
              <a:t>2017 Engagement Plan</a:t>
            </a:r>
            <a:endParaRPr lang="en-US" kern="0" dirty="0"/>
          </a:p>
        </p:txBody>
      </p:sp>
    </p:spTree>
    <p:extLst>
      <p:ext uri="{BB962C8B-B14F-4D97-AF65-F5344CB8AC3E}">
        <p14:creationId xmlns:p14="http://schemas.microsoft.com/office/powerpoint/2010/main" val="146865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circle(in)">
                                      <p:cBhvr>
                                        <p:cTn id="2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Regional Events + Collaborations</a:t>
            </a:r>
            <a:endParaRPr lang="en-US" dirty="0"/>
          </a:p>
        </p:txBody>
      </p:sp>
      <p:sp>
        <p:nvSpPr>
          <p:cNvPr id="2" name="Subtitle 1"/>
          <p:cNvSpPr>
            <a:spLocks noGrp="1"/>
          </p:cNvSpPr>
          <p:nvPr>
            <p:ph idx="1"/>
          </p:nvPr>
        </p:nvSpPr>
        <p:spPr>
          <a:xfrm>
            <a:off x="685800" y="1371600"/>
            <a:ext cx="7593106" cy="5181600"/>
          </a:xfrm>
        </p:spPr>
        <p:txBody>
          <a:bodyPr/>
          <a:lstStyle/>
          <a:p>
            <a:pPr marL="0" indent="0">
              <a:buNone/>
            </a:pPr>
            <a:r>
              <a:rPr lang="en-US" sz="3200" b="1" dirty="0" smtClean="0">
                <a:latin typeface="Arial" panose="020B0604020202020204" pitchFamily="34" charset="0"/>
                <a:cs typeface="Arial" panose="020B0604020202020204" pitchFamily="34" charset="0"/>
              </a:rPr>
              <a:t>Why Regional Focus?</a:t>
            </a:r>
          </a:p>
          <a:p>
            <a:r>
              <a:rPr lang="en-US" dirty="0" smtClean="0">
                <a:solidFill>
                  <a:schemeClr val="tx1"/>
                </a:solidFill>
              </a:rPr>
              <a:t>Texas is a huge state</a:t>
            </a:r>
          </a:p>
          <a:p>
            <a:pPr lvl="1"/>
            <a:r>
              <a:rPr lang="en-US" dirty="0" smtClean="0"/>
              <a:t>Central Texas </a:t>
            </a:r>
          </a:p>
          <a:p>
            <a:pPr lvl="1"/>
            <a:r>
              <a:rPr lang="en-US" dirty="0" smtClean="0"/>
              <a:t>North Texas</a:t>
            </a:r>
          </a:p>
          <a:p>
            <a:pPr lvl="1"/>
            <a:r>
              <a:rPr lang="en-US" dirty="0" smtClean="0"/>
              <a:t>South Texas</a:t>
            </a:r>
          </a:p>
          <a:p>
            <a:pPr lvl="1"/>
            <a:r>
              <a:rPr lang="en-US" dirty="0" smtClean="0"/>
              <a:t>West Texas </a:t>
            </a:r>
          </a:p>
          <a:p>
            <a:pPr lvl="1"/>
            <a:r>
              <a:rPr lang="en-US" dirty="0" smtClean="0"/>
              <a:t>East Texas</a:t>
            </a:r>
            <a:endParaRPr lang="en-US" sz="3200" dirty="0" smtClean="0">
              <a:solidFill>
                <a:schemeClr val="tx1"/>
              </a:solidFill>
            </a:endParaRPr>
          </a:p>
          <a:p>
            <a:r>
              <a:rPr lang="en-US" dirty="0" smtClean="0">
                <a:solidFill>
                  <a:schemeClr val="tx1"/>
                </a:solidFill>
              </a:rPr>
              <a:t>Our portfolio is 3-4x the size of most states</a:t>
            </a:r>
          </a:p>
          <a:p>
            <a:r>
              <a:rPr lang="en-US" dirty="0" smtClean="0">
                <a:solidFill>
                  <a:schemeClr val="tx1"/>
                </a:solidFill>
              </a:rPr>
              <a:t>Strong cross-stream relationships between State/National, VISTA, NCCC, Alum Chapters, and Senior Corps)</a:t>
            </a:r>
            <a:endParaRPr lang="en-US" dirty="0">
              <a:solidFill>
                <a:schemeClr val="tx1"/>
              </a:solidFill>
            </a:endParaRPr>
          </a:p>
          <a:p>
            <a:endParaRPr lang="en-US" sz="3200" b="1"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752600"/>
            <a:ext cx="1752600" cy="1752600"/>
          </a:xfrm>
          <a:prstGeom prst="rect">
            <a:avLst/>
          </a:prstGeom>
        </p:spPr>
      </p:pic>
    </p:spTree>
    <p:extLst>
      <p:ext uri="{BB962C8B-B14F-4D97-AF65-F5344CB8AC3E}">
        <p14:creationId xmlns:p14="http://schemas.microsoft.com/office/powerpoint/2010/main" val="82144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685800" y="1371600"/>
            <a:ext cx="7593106" cy="5181600"/>
          </a:xfrm>
        </p:spPr>
        <p:txBody>
          <a:bodyPr/>
          <a:lstStyle/>
          <a:p>
            <a:pPr marL="0" indent="0">
              <a:buNone/>
            </a:pPr>
            <a:endParaRPr lang="en-US" sz="3200" b="1" dirty="0" smtClean="0">
              <a:latin typeface="Arial" panose="020B0604020202020204" pitchFamily="34" charset="0"/>
              <a:cs typeface="Arial" panose="020B0604020202020204" pitchFamily="34" charset="0"/>
            </a:endParaRPr>
          </a:p>
          <a:p>
            <a:pPr marL="0" indent="0">
              <a:buNone/>
            </a:pPr>
            <a:r>
              <a:rPr lang="en-US" sz="3200" b="1" dirty="0" smtClean="0">
                <a:latin typeface="Arial" panose="020B0604020202020204" pitchFamily="34" charset="0"/>
                <a:cs typeface="Arial" panose="020B0604020202020204" pitchFamily="34" charset="0"/>
              </a:rPr>
              <a:t>Questions?</a:t>
            </a:r>
          </a:p>
          <a:p>
            <a:pPr marL="0" indent="0">
              <a:buNone/>
            </a:pPr>
            <a:endParaRPr lang="en-US" dirty="0" smtClean="0">
              <a:solidFill>
                <a:schemeClr val="tx1"/>
              </a:solidFill>
            </a:endParaRPr>
          </a:p>
          <a:p>
            <a:pPr marL="0" indent="0">
              <a:buNone/>
            </a:pPr>
            <a:r>
              <a:rPr lang="en-US" dirty="0" smtClean="0">
                <a:solidFill>
                  <a:schemeClr val="tx1"/>
                </a:solidFill>
              </a:rPr>
              <a:t>Emily Steinberg</a:t>
            </a:r>
          </a:p>
          <a:p>
            <a:pPr marL="0" indent="0">
              <a:buNone/>
            </a:pPr>
            <a:r>
              <a:rPr lang="en-US" dirty="0" smtClean="0">
                <a:solidFill>
                  <a:schemeClr val="tx1"/>
                </a:solidFill>
                <a:latin typeface="Arial" panose="020B0604020202020204" pitchFamily="34" charset="0"/>
                <a:cs typeface="Arial" panose="020B0604020202020204" pitchFamily="34" charset="0"/>
              </a:rPr>
              <a:t>Director of National Service Programs</a:t>
            </a:r>
          </a:p>
          <a:p>
            <a:pPr marL="0" indent="0">
              <a:buNone/>
            </a:pPr>
            <a:r>
              <a:rPr lang="en-US" dirty="0" smtClean="0">
                <a:solidFill>
                  <a:schemeClr val="tx1"/>
                </a:solidFill>
                <a:latin typeface="Arial" panose="020B0604020202020204" pitchFamily="34" charset="0"/>
                <a:cs typeface="Arial" panose="020B0604020202020204" pitchFamily="34" charset="0"/>
                <a:hlinkClick r:id="rId3"/>
              </a:rPr>
              <a:t>emily@onestarfoundation.org</a:t>
            </a:r>
            <a:endParaRPr lang="en-US" dirty="0" smtClean="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(512) 287-2008</a:t>
            </a:r>
            <a:endParaRPr lang="en-US"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1752600"/>
            <a:ext cx="1752600" cy="1752600"/>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51670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85799" y="1828800"/>
            <a:ext cx="7772400" cy="1066800"/>
          </a:xfrm>
        </p:spPr>
        <p:txBody>
          <a:bodyPr/>
          <a:lstStyle/>
          <a:p>
            <a:r>
              <a:rPr lang="en-US" sz="3200" dirty="0" smtClean="0">
                <a:solidFill>
                  <a:schemeClr val="tx1"/>
                </a:solidFill>
              </a:rPr>
              <a:t>JUST REMEMBER…</a:t>
            </a:r>
          </a:p>
        </p:txBody>
      </p:sp>
      <p:pic>
        <p:nvPicPr>
          <p:cNvPr id="5" name="04 - Chewbacc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pic>
        <p:nvPicPr>
          <p:cNvPr id="2" name="Picture 1"/>
          <p:cNvPicPr>
            <a:picLocks noChangeAspect="1"/>
          </p:cNvPicPr>
          <p:nvPr/>
        </p:nvPicPr>
        <p:blipFill>
          <a:blip r:embed="rId6"/>
          <a:stretch>
            <a:fillRect/>
          </a:stretch>
        </p:blipFill>
        <p:spPr>
          <a:xfrm>
            <a:off x="1730962" y="2895600"/>
            <a:ext cx="5682073" cy="281726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4648200"/>
            <a:ext cx="912262" cy="912262"/>
          </a:xfrm>
          <a:prstGeom prst="rect">
            <a:avLst/>
          </a:prstGeom>
        </p:spPr>
      </p:pic>
    </p:spTree>
    <p:extLst>
      <p:ext uri="{BB962C8B-B14F-4D97-AF65-F5344CB8AC3E}">
        <p14:creationId xmlns:p14="http://schemas.microsoft.com/office/powerpoint/2010/main" val="1549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5598" y="1531126"/>
            <a:ext cx="8382000" cy="1022351"/>
          </a:xfrm>
        </p:spPr>
        <p:txBody>
          <a:bodyPr/>
          <a:lstStyle/>
          <a:p>
            <a:r>
              <a:rPr lang="en-US" sz="3600" b="1" dirty="0" smtClean="0">
                <a:solidFill>
                  <a:schemeClr val="tx1"/>
                </a:solidFill>
              </a:rPr>
              <a:t>Elisa says hello from Sabbatical!</a:t>
            </a:r>
            <a:endParaRPr lang="en-US" sz="3600" b="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898" y="2553477"/>
            <a:ext cx="5105400" cy="34248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657600"/>
            <a:ext cx="457200" cy="4572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4572000"/>
            <a:ext cx="304800" cy="304800"/>
          </a:xfrm>
          <a:prstGeom prst="rect">
            <a:avLst/>
          </a:prstGeom>
        </p:spPr>
      </p:pic>
    </p:spTree>
    <p:extLst>
      <p:ext uri="{BB962C8B-B14F-4D97-AF65-F5344CB8AC3E}">
        <p14:creationId xmlns:p14="http://schemas.microsoft.com/office/powerpoint/2010/main" val="315609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bwMode="auto">
          <a:xfrm>
            <a:off x="2514600" y="645468"/>
            <a:ext cx="647700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2pPr>
            <a:lvl3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3pPr>
            <a:lvl4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4pPr>
            <a:lvl5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5pPr>
            <a:lvl6pPr marL="457200" algn="r" rtl="0" fontAlgn="base">
              <a:spcBef>
                <a:spcPct val="0"/>
              </a:spcBef>
              <a:spcAft>
                <a:spcPct val="0"/>
              </a:spcAft>
              <a:defRPr sz="2400">
                <a:solidFill>
                  <a:schemeClr val="bg1"/>
                </a:solidFill>
                <a:latin typeface="Helvetica" pitchFamily="-32" charset="0"/>
                <a:ea typeface="ＭＳ Ｐゴシック" pitchFamily="-32" charset="-128"/>
              </a:defRPr>
            </a:lvl6pPr>
            <a:lvl7pPr marL="914400" algn="r" rtl="0" fontAlgn="base">
              <a:spcBef>
                <a:spcPct val="0"/>
              </a:spcBef>
              <a:spcAft>
                <a:spcPct val="0"/>
              </a:spcAft>
              <a:defRPr sz="2400">
                <a:solidFill>
                  <a:schemeClr val="bg1"/>
                </a:solidFill>
                <a:latin typeface="Helvetica" pitchFamily="-32" charset="0"/>
                <a:ea typeface="ＭＳ Ｐゴシック" pitchFamily="-32" charset="-128"/>
              </a:defRPr>
            </a:lvl7pPr>
            <a:lvl8pPr marL="1371600" algn="r" rtl="0" fontAlgn="base">
              <a:spcBef>
                <a:spcPct val="0"/>
              </a:spcBef>
              <a:spcAft>
                <a:spcPct val="0"/>
              </a:spcAft>
              <a:defRPr sz="2400">
                <a:solidFill>
                  <a:schemeClr val="bg1"/>
                </a:solidFill>
                <a:latin typeface="Helvetica" pitchFamily="-32" charset="0"/>
                <a:ea typeface="ＭＳ Ｐゴシック" pitchFamily="-32" charset="-128"/>
              </a:defRPr>
            </a:lvl8pPr>
            <a:lvl9pPr marL="1828800" algn="r" rtl="0" fontAlgn="base">
              <a:spcBef>
                <a:spcPct val="0"/>
              </a:spcBef>
              <a:spcAft>
                <a:spcPct val="0"/>
              </a:spcAft>
              <a:defRPr sz="2400">
                <a:solidFill>
                  <a:schemeClr val="bg1"/>
                </a:solidFill>
                <a:latin typeface="Helvetica" pitchFamily="-32" charset="0"/>
                <a:ea typeface="ＭＳ Ｐゴシック" pitchFamily="-32" charset="-128"/>
              </a:defRPr>
            </a:lvl9pPr>
          </a:lstStyle>
          <a:p>
            <a:r>
              <a:rPr lang="en-US" kern="0" dirty="0" smtClean="0"/>
              <a:t>Agenda Overview – Day 1 (Weds)</a:t>
            </a:r>
            <a:endParaRPr lang="en-US" kern="0" dirty="0"/>
          </a:p>
        </p:txBody>
      </p:sp>
      <p:pic>
        <p:nvPicPr>
          <p:cNvPr id="2" name="Picture 1"/>
          <p:cNvPicPr>
            <a:picLocks noChangeAspect="1"/>
          </p:cNvPicPr>
          <p:nvPr/>
        </p:nvPicPr>
        <p:blipFill>
          <a:blip r:embed="rId3"/>
          <a:stretch>
            <a:fillRect/>
          </a:stretch>
        </p:blipFill>
        <p:spPr>
          <a:xfrm>
            <a:off x="2520820" y="1447800"/>
            <a:ext cx="3933825" cy="4981575"/>
          </a:xfrm>
          <a:prstGeom prst="rect">
            <a:avLst/>
          </a:prstGeom>
        </p:spPr>
      </p:pic>
    </p:spTree>
    <p:extLst>
      <p:ext uri="{BB962C8B-B14F-4D97-AF65-F5344CB8AC3E}">
        <p14:creationId xmlns:p14="http://schemas.microsoft.com/office/powerpoint/2010/main" val="146014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bwMode="auto">
          <a:xfrm>
            <a:off x="2514600" y="645468"/>
            <a:ext cx="647700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2pPr>
            <a:lvl3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3pPr>
            <a:lvl4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4pPr>
            <a:lvl5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5pPr>
            <a:lvl6pPr marL="457200" algn="r" rtl="0" fontAlgn="base">
              <a:spcBef>
                <a:spcPct val="0"/>
              </a:spcBef>
              <a:spcAft>
                <a:spcPct val="0"/>
              </a:spcAft>
              <a:defRPr sz="2400">
                <a:solidFill>
                  <a:schemeClr val="bg1"/>
                </a:solidFill>
                <a:latin typeface="Helvetica" pitchFamily="-32" charset="0"/>
                <a:ea typeface="ＭＳ Ｐゴシック" pitchFamily="-32" charset="-128"/>
              </a:defRPr>
            </a:lvl6pPr>
            <a:lvl7pPr marL="914400" algn="r" rtl="0" fontAlgn="base">
              <a:spcBef>
                <a:spcPct val="0"/>
              </a:spcBef>
              <a:spcAft>
                <a:spcPct val="0"/>
              </a:spcAft>
              <a:defRPr sz="2400">
                <a:solidFill>
                  <a:schemeClr val="bg1"/>
                </a:solidFill>
                <a:latin typeface="Helvetica" pitchFamily="-32" charset="0"/>
                <a:ea typeface="ＭＳ Ｐゴシック" pitchFamily="-32" charset="-128"/>
              </a:defRPr>
            </a:lvl7pPr>
            <a:lvl8pPr marL="1371600" algn="r" rtl="0" fontAlgn="base">
              <a:spcBef>
                <a:spcPct val="0"/>
              </a:spcBef>
              <a:spcAft>
                <a:spcPct val="0"/>
              </a:spcAft>
              <a:defRPr sz="2400">
                <a:solidFill>
                  <a:schemeClr val="bg1"/>
                </a:solidFill>
                <a:latin typeface="Helvetica" pitchFamily="-32" charset="0"/>
                <a:ea typeface="ＭＳ Ｐゴシック" pitchFamily="-32" charset="-128"/>
              </a:defRPr>
            </a:lvl8pPr>
            <a:lvl9pPr marL="1828800" algn="r" rtl="0" fontAlgn="base">
              <a:spcBef>
                <a:spcPct val="0"/>
              </a:spcBef>
              <a:spcAft>
                <a:spcPct val="0"/>
              </a:spcAft>
              <a:defRPr sz="2400">
                <a:solidFill>
                  <a:schemeClr val="bg1"/>
                </a:solidFill>
                <a:latin typeface="Helvetica" pitchFamily="-32" charset="0"/>
                <a:ea typeface="ＭＳ Ｐゴシック" pitchFamily="-32" charset="-128"/>
              </a:defRPr>
            </a:lvl9pPr>
          </a:lstStyle>
          <a:p>
            <a:r>
              <a:rPr lang="en-US" kern="0" dirty="0" smtClean="0"/>
              <a:t>Agenda Overview – Day 2 (Thurs)</a:t>
            </a:r>
            <a:endParaRPr lang="en-US" kern="0" dirty="0"/>
          </a:p>
        </p:txBody>
      </p:sp>
      <p:pic>
        <p:nvPicPr>
          <p:cNvPr id="2" name="Picture 1"/>
          <p:cNvPicPr>
            <a:picLocks noChangeAspect="1"/>
          </p:cNvPicPr>
          <p:nvPr/>
        </p:nvPicPr>
        <p:blipFill>
          <a:blip r:embed="rId3"/>
          <a:stretch>
            <a:fillRect/>
          </a:stretch>
        </p:blipFill>
        <p:spPr>
          <a:xfrm>
            <a:off x="2203506" y="1447800"/>
            <a:ext cx="4606285" cy="5020964"/>
          </a:xfrm>
          <a:prstGeom prst="rect">
            <a:avLst/>
          </a:prstGeom>
        </p:spPr>
      </p:pic>
    </p:spTree>
    <p:extLst>
      <p:ext uri="{BB962C8B-B14F-4D97-AF65-F5344CB8AC3E}">
        <p14:creationId xmlns:p14="http://schemas.microsoft.com/office/powerpoint/2010/main" val="196026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4543" y="1509355"/>
            <a:ext cx="8382000" cy="1022351"/>
          </a:xfrm>
        </p:spPr>
        <p:txBody>
          <a:bodyPr/>
          <a:lstStyle/>
          <a:p>
            <a:r>
              <a:rPr lang="en-US" sz="4400" b="1" dirty="0" smtClean="0">
                <a:solidFill>
                  <a:schemeClr val="tx1"/>
                </a:solidFill>
              </a:rPr>
              <a:t>Welcome + Speed Networking</a:t>
            </a:r>
          </a:p>
          <a:p>
            <a:r>
              <a:rPr lang="en-US" sz="4400" b="1" dirty="0" smtClean="0">
                <a:solidFill>
                  <a:schemeClr val="tx1"/>
                </a:solidFill>
              </a:rPr>
              <a:t>Instructions</a:t>
            </a:r>
            <a:endParaRPr lang="en-US" sz="4400" b="1" dirty="0">
              <a:solidFill>
                <a:schemeClr val="tx1"/>
              </a:solidFill>
            </a:endParaRPr>
          </a:p>
        </p:txBody>
      </p:sp>
      <p:sp>
        <p:nvSpPr>
          <p:cNvPr id="5" name="Subtitle 1"/>
          <p:cNvSpPr txBox="1">
            <a:spLocks/>
          </p:cNvSpPr>
          <p:nvPr/>
        </p:nvSpPr>
        <p:spPr bwMode="auto">
          <a:xfrm>
            <a:off x="255814" y="2971800"/>
            <a:ext cx="8719457" cy="3819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800">
                <a:solidFill>
                  <a:srgbClr val="FF9900"/>
                </a:solidFill>
                <a:latin typeface="+mn-lt"/>
                <a:ea typeface="+mn-ea"/>
                <a:cs typeface="+mn-cs"/>
              </a:defRPr>
            </a:lvl1pPr>
            <a:lvl2pPr marL="457200" indent="0" algn="ctr" rtl="0" eaLnBrk="0" fontAlgn="base" hangingPunct="0">
              <a:spcBef>
                <a:spcPct val="20000"/>
              </a:spcBef>
              <a:spcAft>
                <a:spcPct val="0"/>
              </a:spcAft>
              <a:buNone/>
              <a:defRPr sz="2400">
                <a:solidFill>
                  <a:srgbClr val="529DBE"/>
                </a:solidFill>
                <a:latin typeface="+mn-lt"/>
                <a:ea typeface="+mn-ea"/>
              </a:defRPr>
            </a:lvl2pPr>
            <a:lvl3pPr marL="914400" indent="0" algn="ctr" rtl="0" eaLnBrk="0" fontAlgn="base" hangingPunct="0">
              <a:spcBef>
                <a:spcPct val="20000"/>
              </a:spcBef>
              <a:spcAft>
                <a:spcPct val="0"/>
              </a:spcAft>
              <a:buNone/>
              <a:defRPr sz="2000">
                <a:solidFill>
                  <a:srgbClr val="529DBE"/>
                </a:solidFill>
                <a:latin typeface="+mn-lt"/>
                <a:ea typeface="+mn-ea"/>
              </a:defRPr>
            </a:lvl3pPr>
            <a:lvl4pPr marL="1371600" indent="0" algn="ctr" rtl="0" eaLnBrk="0" fontAlgn="base" hangingPunct="0">
              <a:spcBef>
                <a:spcPct val="20000"/>
              </a:spcBef>
              <a:spcAft>
                <a:spcPct val="0"/>
              </a:spcAft>
              <a:buNone/>
              <a:defRPr sz="2000">
                <a:solidFill>
                  <a:srgbClr val="529DBE"/>
                </a:solidFill>
                <a:latin typeface="+mn-lt"/>
                <a:ea typeface="+mn-ea"/>
              </a:defRPr>
            </a:lvl4pPr>
            <a:lvl5pPr marL="1828800" indent="0" algn="ctr" rtl="0" eaLnBrk="0" fontAlgn="base" hangingPunct="0">
              <a:spcBef>
                <a:spcPct val="20000"/>
              </a:spcBef>
              <a:spcAft>
                <a:spcPct val="0"/>
              </a:spcAft>
              <a:buNone/>
              <a:defRPr sz="2000">
                <a:solidFill>
                  <a:srgbClr val="529DBE"/>
                </a:solidFill>
                <a:latin typeface="+mn-lt"/>
                <a:ea typeface="+mn-ea"/>
              </a:defRPr>
            </a:lvl5pPr>
            <a:lvl6pPr marL="2286000" indent="0" algn="ctr" rtl="0" fontAlgn="base">
              <a:spcBef>
                <a:spcPct val="20000"/>
              </a:spcBef>
              <a:spcAft>
                <a:spcPct val="0"/>
              </a:spcAft>
              <a:buNone/>
              <a:defRPr>
                <a:solidFill>
                  <a:srgbClr val="529DBE"/>
                </a:solidFill>
                <a:latin typeface="+mn-lt"/>
                <a:ea typeface="+mn-ea"/>
              </a:defRPr>
            </a:lvl6pPr>
            <a:lvl7pPr marL="2743200" indent="0" algn="ctr" rtl="0" fontAlgn="base">
              <a:spcBef>
                <a:spcPct val="20000"/>
              </a:spcBef>
              <a:spcAft>
                <a:spcPct val="0"/>
              </a:spcAft>
              <a:buNone/>
              <a:defRPr>
                <a:solidFill>
                  <a:srgbClr val="529DBE"/>
                </a:solidFill>
                <a:latin typeface="+mn-lt"/>
                <a:ea typeface="+mn-ea"/>
              </a:defRPr>
            </a:lvl7pPr>
            <a:lvl8pPr marL="3200400" indent="0" algn="ctr" rtl="0" fontAlgn="base">
              <a:spcBef>
                <a:spcPct val="20000"/>
              </a:spcBef>
              <a:spcAft>
                <a:spcPct val="0"/>
              </a:spcAft>
              <a:buNone/>
              <a:defRPr>
                <a:solidFill>
                  <a:srgbClr val="529DBE"/>
                </a:solidFill>
                <a:latin typeface="+mn-lt"/>
                <a:ea typeface="+mn-ea"/>
              </a:defRPr>
            </a:lvl8pPr>
            <a:lvl9pPr marL="3657600" indent="0" algn="ctr" rtl="0" fontAlgn="base">
              <a:spcBef>
                <a:spcPct val="20000"/>
              </a:spcBef>
              <a:spcAft>
                <a:spcPct val="0"/>
              </a:spcAft>
              <a:buNone/>
              <a:defRPr>
                <a:solidFill>
                  <a:srgbClr val="529DBE"/>
                </a:solidFill>
                <a:latin typeface="+mn-lt"/>
                <a:ea typeface="+mn-ea"/>
              </a:defRPr>
            </a:lvl9pPr>
          </a:lstStyle>
          <a:p>
            <a:pPr marL="571500" indent="-571500" algn="l">
              <a:buFont typeface="Arial" panose="020B0604020202020204" pitchFamily="34" charset="0"/>
              <a:buChar char="•"/>
            </a:pPr>
            <a:r>
              <a:rPr lang="en-US" kern="0" dirty="0" smtClean="0"/>
              <a:t>If your last name ends with </a:t>
            </a:r>
            <a:r>
              <a:rPr lang="en-US" u="sng" kern="0" dirty="0" smtClean="0"/>
              <a:t>A-J</a:t>
            </a:r>
            <a:r>
              <a:rPr lang="en-US" kern="0" dirty="0" smtClean="0"/>
              <a:t>, you are a “1”</a:t>
            </a:r>
          </a:p>
          <a:p>
            <a:pPr marL="571500" indent="-571500" algn="l">
              <a:buFont typeface="Arial" panose="020B0604020202020204" pitchFamily="34" charset="0"/>
              <a:buChar char="•"/>
            </a:pPr>
            <a:r>
              <a:rPr lang="en-US" kern="0" dirty="0" smtClean="0"/>
              <a:t>If your last name ends with </a:t>
            </a:r>
            <a:r>
              <a:rPr lang="en-US" u="sng" kern="0" dirty="0"/>
              <a:t>K</a:t>
            </a:r>
            <a:r>
              <a:rPr lang="en-US" u="sng" kern="0" dirty="0" smtClean="0"/>
              <a:t>-Z</a:t>
            </a:r>
            <a:r>
              <a:rPr lang="en-US" kern="0" dirty="0" smtClean="0"/>
              <a:t>, you are a “2”</a:t>
            </a:r>
          </a:p>
          <a:p>
            <a:pPr marL="571500" indent="-571500" algn="l">
              <a:buFont typeface="Arial" panose="020B0604020202020204" pitchFamily="34" charset="0"/>
              <a:buChar char="•"/>
            </a:pPr>
            <a:r>
              <a:rPr lang="en-US" kern="0" dirty="0" smtClean="0"/>
              <a:t>1’s: </a:t>
            </a:r>
            <a:r>
              <a:rPr lang="en-US" dirty="0"/>
              <a:t>Stand </a:t>
            </a:r>
            <a:r>
              <a:rPr lang="en-US" dirty="0" smtClean="0"/>
              <a:t>up and m</a:t>
            </a:r>
            <a:r>
              <a:rPr lang="en-US" kern="0" dirty="0" smtClean="0"/>
              <a:t>ake a line</a:t>
            </a:r>
          </a:p>
          <a:p>
            <a:pPr marL="571500" indent="-571500" algn="l">
              <a:buFont typeface="Arial" panose="020B0604020202020204" pitchFamily="34" charset="0"/>
              <a:buChar char="•"/>
            </a:pPr>
            <a:r>
              <a:rPr lang="en-US" kern="0" dirty="0" smtClean="0"/>
              <a:t>2’s: Stand up and make a line facing the 1’s – you will rotate every 2 minutes when you hear me announce time is up.</a:t>
            </a:r>
          </a:p>
          <a:p>
            <a:pPr marL="571500" indent="-571500" algn="l">
              <a:buFont typeface="Arial" panose="020B0604020202020204" pitchFamily="34" charset="0"/>
              <a:buChar char="•"/>
            </a:pPr>
            <a:r>
              <a:rPr lang="en-US" kern="0" dirty="0" smtClean="0"/>
              <a:t>We’ll do this for about 30 minutes.</a:t>
            </a:r>
          </a:p>
        </p:txBody>
      </p:sp>
    </p:spTree>
    <p:extLst>
      <p:ext uri="{BB962C8B-B14F-4D97-AF65-F5344CB8AC3E}">
        <p14:creationId xmlns:p14="http://schemas.microsoft.com/office/powerpoint/2010/main" val="272678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ubtitle 1"/>
          <p:cNvSpPr txBox="1">
            <a:spLocks/>
          </p:cNvSpPr>
          <p:nvPr/>
        </p:nvSpPr>
        <p:spPr bwMode="auto">
          <a:xfrm>
            <a:off x="5055636" y="1340303"/>
            <a:ext cx="3912637" cy="499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800">
                <a:solidFill>
                  <a:srgbClr val="FF9900"/>
                </a:solidFill>
                <a:latin typeface="+mn-lt"/>
                <a:ea typeface="+mn-ea"/>
                <a:cs typeface="+mn-cs"/>
              </a:defRPr>
            </a:lvl1pPr>
            <a:lvl2pPr marL="457200" indent="0" algn="ctr" rtl="0" eaLnBrk="0" fontAlgn="base" hangingPunct="0">
              <a:spcBef>
                <a:spcPct val="20000"/>
              </a:spcBef>
              <a:spcAft>
                <a:spcPct val="0"/>
              </a:spcAft>
              <a:buNone/>
              <a:defRPr sz="2400">
                <a:solidFill>
                  <a:srgbClr val="529DBE"/>
                </a:solidFill>
                <a:latin typeface="+mn-lt"/>
                <a:ea typeface="+mn-ea"/>
              </a:defRPr>
            </a:lvl2pPr>
            <a:lvl3pPr marL="914400" indent="0" algn="ctr" rtl="0" eaLnBrk="0" fontAlgn="base" hangingPunct="0">
              <a:spcBef>
                <a:spcPct val="20000"/>
              </a:spcBef>
              <a:spcAft>
                <a:spcPct val="0"/>
              </a:spcAft>
              <a:buNone/>
              <a:defRPr sz="2000">
                <a:solidFill>
                  <a:srgbClr val="529DBE"/>
                </a:solidFill>
                <a:latin typeface="+mn-lt"/>
                <a:ea typeface="+mn-ea"/>
              </a:defRPr>
            </a:lvl3pPr>
            <a:lvl4pPr marL="1371600" indent="0" algn="ctr" rtl="0" eaLnBrk="0" fontAlgn="base" hangingPunct="0">
              <a:spcBef>
                <a:spcPct val="20000"/>
              </a:spcBef>
              <a:spcAft>
                <a:spcPct val="0"/>
              </a:spcAft>
              <a:buNone/>
              <a:defRPr sz="2000">
                <a:solidFill>
                  <a:srgbClr val="529DBE"/>
                </a:solidFill>
                <a:latin typeface="+mn-lt"/>
                <a:ea typeface="+mn-ea"/>
              </a:defRPr>
            </a:lvl4pPr>
            <a:lvl5pPr marL="1828800" indent="0" algn="ctr" rtl="0" eaLnBrk="0" fontAlgn="base" hangingPunct="0">
              <a:spcBef>
                <a:spcPct val="20000"/>
              </a:spcBef>
              <a:spcAft>
                <a:spcPct val="0"/>
              </a:spcAft>
              <a:buNone/>
              <a:defRPr sz="2000">
                <a:solidFill>
                  <a:srgbClr val="529DBE"/>
                </a:solidFill>
                <a:latin typeface="+mn-lt"/>
                <a:ea typeface="+mn-ea"/>
              </a:defRPr>
            </a:lvl5pPr>
            <a:lvl6pPr marL="2286000" indent="0" algn="ctr" rtl="0" fontAlgn="base">
              <a:spcBef>
                <a:spcPct val="20000"/>
              </a:spcBef>
              <a:spcAft>
                <a:spcPct val="0"/>
              </a:spcAft>
              <a:buNone/>
              <a:defRPr>
                <a:solidFill>
                  <a:srgbClr val="529DBE"/>
                </a:solidFill>
                <a:latin typeface="+mn-lt"/>
                <a:ea typeface="+mn-ea"/>
              </a:defRPr>
            </a:lvl6pPr>
            <a:lvl7pPr marL="2743200" indent="0" algn="ctr" rtl="0" fontAlgn="base">
              <a:spcBef>
                <a:spcPct val="20000"/>
              </a:spcBef>
              <a:spcAft>
                <a:spcPct val="0"/>
              </a:spcAft>
              <a:buNone/>
              <a:defRPr>
                <a:solidFill>
                  <a:srgbClr val="529DBE"/>
                </a:solidFill>
                <a:latin typeface="+mn-lt"/>
                <a:ea typeface="+mn-ea"/>
              </a:defRPr>
            </a:lvl7pPr>
            <a:lvl8pPr marL="3200400" indent="0" algn="ctr" rtl="0" fontAlgn="base">
              <a:spcBef>
                <a:spcPct val="20000"/>
              </a:spcBef>
              <a:spcAft>
                <a:spcPct val="0"/>
              </a:spcAft>
              <a:buNone/>
              <a:defRPr>
                <a:solidFill>
                  <a:srgbClr val="529DBE"/>
                </a:solidFill>
                <a:latin typeface="+mn-lt"/>
                <a:ea typeface="+mn-ea"/>
              </a:defRPr>
            </a:lvl8pPr>
            <a:lvl9pPr marL="3657600" indent="0" algn="ctr" rtl="0" fontAlgn="base">
              <a:spcBef>
                <a:spcPct val="20000"/>
              </a:spcBef>
              <a:spcAft>
                <a:spcPct val="0"/>
              </a:spcAft>
              <a:buNone/>
              <a:defRPr>
                <a:solidFill>
                  <a:srgbClr val="529DBE"/>
                </a:solidFill>
                <a:latin typeface="+mn-lt"/>
                <a:ea typeface="+mn-ea"/>
              </a:defRPr>
            </a:lvl9pPr>
          </a:lstStyle>
          <a:p>
            <a:pPr algn="l"/>
            <a:r>
              <a:rPr lang="en-US" sz="2000" b="1" kern="0" dirty="0" smtClean="0"/>
              <a:t>You each have </a:t>
            </a:r>
            <a:r>
              <a:rPr lang="en-US" sz="2000" b="1" u="sng" kern="0" dirty="0" smtClean="0"/>
              <a:t>1 minute</a:t>
            </a:r>
            <a:r>
              <a:rPr lang="en-US" sz="2000" b="1" kern="0" dirty="0" smtClean="0"/>
              <a:t> to tell the other:</a:t>
            </a:r>
          </a:p>
          <a:p>
            <a:pPr marL="457200" indent="-457200" algn="l">
              <a:buFont typeface="Arial" panose="020B0604020202020204" pitchFamily="34" charset="0"/>
              <a:buChar char="•"/>
            </a:pPr>
            <a:r>
              <a:rPr lang="en-US" sz="2000" kern="0" dirty="0" smtClean="0"/>
              <a:t>Your Name</a:t>
            </a:r>
          </a:p>
          <a:p>
            <a:pPr marL="457200" indent="-457200" algn="l">
              <a:buFont typeface="Arial" panose="020B0604020202020204" pitchFamily="34" charset="0"/>
              <a:buChar char="•"/>
            </a:pPr>
            <a:r>
              <a:rPr lang="en-US" sz="2000" kern="0" dirty="0" smtClean="0"/>
              <a:t>Title/Role</a:t>
            </a:r>
            <a:endParaRPr lang="en-US" sz="2000" kern="0" dirty="0"/>
          </a:p>
          <a:p>
            <a:pPr marL="457200" indent="-457200" algn="l">
              <a:buFont typeface="Arial" panose="020B0604020202020204" pitchFamily="34" charset="0"/>
              <a:buChar char="•"/>
            </a:pPr>
            <a:r>
              <a:rPr lang="en-US" sz="2000" kern="0" dirty="0" smtClean="0"/>
              <a:t>Organization</a:t>
            </a:r>
          </a:p>
          <a:p>
            <a:pPr marL="457200" indent="-457200" algn="l">
              <a:buFont typeface="Arial" panose="020B0604020202020204" pitchFamily="34" charset="0"/>
              <a:buChar char="•"/>
            </a:pPr>
            <a:r>
              <a:rPr lang="en-US" sz="2000" kern="0" dirty="0" smtClean="0"/>
              <a:t>Where </a:t>
            </a:r>
            <a:r>
              <a:rPr lang="en-US" sz="2000" kern="0" dirty="0"/>
              <a:t>are YOU on your AmeriCorps journey</a:t>
            </a:r>
            <a:r>
              <a:rPr lang="en-US" sz="2000" kern="0" dirty="0" smtClean="0"/>
              <a:t>?</a:t>
            </a:r>
            <a:r>
              <a:rPr lang="en-US" sz="2000" kern="0" dirty="0"/>
              <a:t> </a:t>
            </a:r>
            <a:r>
              <a:rPr lang="en-US" sz="2000" kern="0" dirty="0" smtClean="0"/>
              <a:t>(beginner, intermediate, advanced, other)</a:t>
            </a:r>
          </a:p>
          <a:p>
            <a:pPr marL="457200" indent="-457200" algn="l">
              <a:buFont typeface="Arial" panose="020B0604020202020204" pitchFamily="34" charset="0"/>
              <a:buChar char="•"/>
            </a:pPr>
            <a:r>
              <a:rPr lang="en-US" sz="2000" b="1" kern="0" dirty="0" smtClean="0"/>
              <a:t>Bonus:</a:t>
            </a:r>
            <a:r>
              <a:rPr lang="en-US" sz="2000" kern="0" dirty="0" smtClean="0"/>
              <a:t> </a:t>
            </a:r>
            <a:r>
              <a:rPr lang="en-US" sz="2000" kern="0" dirty="0"/>
              <a:t>What is your favorite outdoor activity? (ex. camping, hiking, fishing, hunting, birdwatching, etc</a:t>
            </a:r>
            <a:r>
              <a:rPr lang="en-US" sz="2000" kern="0" dirty="0" smtClean="0"/>
              <a:t>.)</a:t>
            </a:r>
          </a:p>
          <a:p>
            <a:pPr marL="457200" indent="-457200" algn="l">
              <a:buFont typeface="Arial" panose="020B0604020202020204" pitchFamily="34" charset="0"/>
              <a:buChar char="•"/>
            </a:pPr>
            <a:r>
              <a:rPr lang="en-US" sz="2000" b="1" kern="0" dirty="0" smtClean="0"/>
              <a:t>SWITCH – now hear from your partner!</a:t>
            </a:r>
            <a:endParaRPr lang="en-US" sz="2000" b="1" kern="0" dirty="0"/>
          </a:p>
          <a:p>
            <a:pPr marL="457200" indent="-457200" algn="l">
              <a:buFont typeface="Arial" panose="020B0604020202020204" pitchFamily="34" charset="0"/>
              <a:buChar char="•"/>
            </a:pPr>
            <a:endParaRPr lang="en-US" sz="2000" kern="0" dirty="0"/>
          </a:p>
        </p:txBody>
      </p:sp>
      <p:sp>
        <p:nvSpPr>
          <p:cNvPr id="5" name="Title 5"/>
          <p:cNvSpPr txBox="1">
            <a:spLocks/>
          </p:cNvSpPr>
          <p:nvPr/>
        </p:nvSpPr>
        <p:spPr bwMode="auto">
          <a:xfrm>
            <a:off x="5848350" y="645468"/>
            <a:ext cx="314325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2pPr>
            <a:lvl3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3pPr>
            <a:lvl4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4pPr>
            <a:lvl5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5pPr>
            <a:lvl6pPr marL="457200" algn="r" rtl="0" fontAlgn="base">
              <a:spcBef>
                <a:spcPct val="0"/>
              </a:spcBef>
              <a:spcAft>
                <a:spcPct val="0"/>
              </a:spcAft>
              <a:defRPr sz="2400">
                <a:solidFill>
                  <a:schemeClr val="bg1"/>
                </a:solidFill>
                <a:latin typeface="Helvetica" pitchFamily="-32" charset="0"/>
                <a:ea typeface="ＭＳ Ｐゴシック" pitchFamily="-32" charset="-128"/>
              </a:defRPr>
            </a:lvl6pPr>
            <a:lvl7pPr marL="914400" algn="r" rtl="0" fontAlgn="base">
              <a:spcBef>
                <a:spcPct val="0"/>
              </a:spcBef>
              <a:spcAft>
                <a:spcPct val="0"/>
              </a:spcAft>
              <a:defRPr sz="2400">
                <a:solidFill>
                  <a:schemeClr val="bg1"/>
                </a:solidFill>
                <a:latin typeface="Helvetica" pitchFamily="-32" charset="0"/>
                <a:ea typeface="ＭＳ Ｐゴシック" pitchFamily="-32" charset="-128"/>
              </a:defRPr>
            </a:lvl7pPr>
            <a:lvl8pPr marL="1371600" algn="r" rtl="0" fontAlgn="base">
              <a:spcBef>
                <a:spcPct val="0"/>
              </a:spcBef>
              <a:spcAft>
                <a:spcPct val="0"/>
              </a:spcAft>
              <a:defRPr sz="2400">
                <a:solidFill>
                  <a:schemeClr val="bg1"/>
                </a:solidFill>
                <a:latin typeface="Helvetica" pitchFamily="-32" charset="0"/>
                <a:ea typeface="ＭＳ Ｐゴシック" pitchFamily="-32" charset="-128"/>
              </a:defRPr>
            </a:lvl8pPr>
            <a:lvl9pPr marL="1828800" algn="r" rtl="0" fontAlgn="base">
              <a:spcBef>
                <a:spcPct val="0"/>
              </a:spcBef>
              <a:spcAft>
                <a:spcPct val="0"/>
              </a:spcAft>
              <a:defRPr sz="2400">
                <a:solidFill>
                  <a:schemeClr val="bg1"/>
                </a:solidFill>
                <a:latin typeface="Helvetica" pitchFamily="-32" charset="0"/>
                <a:ea typeface="ＭＳ Ｐゴシック" pitchFamily="-32" charset="-128"/>
              </a:defRPr>
            </a:lvl9pPr>
          </a:lstStyle>
          <a:p>
            <a:r>
              <a:rPr lang="en-US" kern="0" dirty="0" smtClean="0"/>
              <a:t>Speed Networking!</a:t>
            </a:r>
            <a:endParaRPr lang="en-US" kern="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0"/>
            <a:ext cx="4623318" cy="4623318"/>
          </a:xfrm>
          <a:prstGeom prst="rect">
            <a:avLst/>
          </a:prstGeom>
        </p:spPr>
      </p:pic>
    </p:spTree>
    <p:extLst>
      <p:ext uri="{BB962C8B-B14F-4D97-AF65-F5344CB8AC3E}">
        <p14:creationId xmlns:p14="http://schemas.microsoft.com/office/powerpoint/2010/main" val="39676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033838"/>
            <a:ext cx="4800600" cy="2214562"/>
          </a:xfrm>
          <a:prstGeom prst="rect">
            <a:avLst/>
          </a:prstGeom>
        </p:spPr>
      </p:pic>
      <p:sp>
        <p:nvSpPr>
          <p:cNvPr id="4" name="Subtitle 3"/>
          <p:cNvSpPr>
            <a:spLocks noGrp="1"/>
          </p:cNvSpPr>
          <p:nvPr>
            <p:ph type="subTitle" idx="1"/>
          </p:nvPr>
        </p:nvSpPr>
        <p:spPr>
          <a:xfrm>
            <a:off x="685800" y="2209800"/>
            <a:ext cx="7772400" cy="1981200"/>
          </a:xfrm>
        </p:spPr>
        <p:txBody>
          <a:bodyPr/>
          <a:lstStyle/>
          <a:p>
            <a:r>
              <a:rPr lang="en-US" sz="5200" b="1" dirty="0" smtClean="0">
                <a:solidFill>
                  <a:schemeClr val="tx1"/>
                </a:solidFill>
              </a:rPr>
              <a:t>Updates from the Field: </a:t>
            </a:r>
          </a:p>
          <a:p>
            <a:r>
              <a:rPr lang="en-US" sz="4400" b="1" dirty="0" smtClean="0">
                <a:solidFill>
                  <a:schemeClr val="tx1"/>
                </a:solidFill>
              </a:rPr>
              <a:t>Kicking off 2017</a:t>
            </a:r>
            <a:endParaRPr lang="en-US" sz="4400"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2086" y="4419600"/>
            <a:ext cx="1681162" cy="1681162"/>
          </a:xfrm>
          <a:prstGeom prst="rect">
            <a:avLst/>
          </a:prstGeom>
        </p:spPr>
      </p:pic>
    </p:spTree>
    <p:extLst>
      <p:ext uri="{BB962C8B-B14F-4D97-AF65-F5344CB8AC3E}">
        <p14:creationId xmlns:p14="http://schemas.microsoft.com/office/powerpoint/2010/main" val="263539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4600" y="645468"/>
            <a:ext cx="6477000" cy="461665"/>
          </a:xfrm>
        </p:spPr>
        <p:txBody>
          <a:bodyPr/>
          <a:lstStyle/>
          <a:p>
            <a:r>
              <a:rPr lang="en-US" dirty="0" smtClean="0"/>
              <a:t>Updates from the Field</a:t>
            </a:r>
            <a:endParaRPr lang="en-US" dirty="0"/>
          </a:p>
        </p:txBody>
      </p:sp>
      <p:sp>
        <p:nvSpPr>
          <p:cNvPr id="2" name="Subtitle 1"/>
          <p:cNvSpPr>
            <a:spLocks noGrp="1"/>
          </p:cNvSpPr>
          <p:nvPr>
            <p:ph idx="1"/>
          </p:nvPr>
        </p:nvSpPr>
        <p:spPr>
          <a:xfrm>
            <a:off x="729023" y="1592424"/>
            <a:ext cx="7364506" cy="4800600"/>
          </a:xfrm>
        </p:spPr>
        <p:txBody>
          <a:bodyPr/>
          <a:lstStyle/>
          <a:p>
            <a:pPr marL="0" indent="0">
              <a:buNone/>
            </a:pPr>
            <a:r>
              <a:rPr lang="en-US" sz="3200" b="1" dirty="0" smtClean="0">
                <a:latin typeface="Arial" panose="020B0604020202020204" pitchFamily="34" charset="0"/>
                <a:cs typeface="Arial" panose="020B0604020202020204" pitchFamily="34" charset="0"/>
              </a:rPr>
              <a:t>Agenda</a:t>
            </a:r>
          </a:p>
          <a:p>
            <a:r>
              <a:rPr lang="en-US" sz="3200" dirty="0" smtClean="0">
                <a:solidFill>
                  <a:schemeClr val="tx1"/>
                </a:solidFill>
              </a:rPr>
              <a:t>Executive / Federal Budget Update</a:t>
            </a:r>
            <a:endParaRPr lang="en-US" dirty="0" smtClean="0">
              <a:solidFill>
                <a:schemeClr val="tx1"/>
              </a:solidFill>
            </a:endParaRPr>
          </a:p>
          <a:p>
            <a:r>
              <a:rPr lang="en-US" sz="3200" dirty="0" smtClean="0">
                <a:solidFill>
                  <a:schemeClr val="tx1"/>
                </a:solidFill>
              </a:rPr>
              <a:t>Grantee Expectations</a:t>
            </a:r>
          </a:p>
          <a:p>
            <a:r>
              <a:rPr lang="en-US" sz="3200" dirty="0" smtClean="0">
                <a:solidFill>
                  <a:schemeClr val="tx1"/>
                </a:solidFill>
              </a:rPr>
              <a:t>Portfolio Highlights and Trends</a:t>
            </a:r>
          </a:p>
          <a:p>
            <a:r>
              <a:rPr lang="en-US" sz="3200" dirty="0" smtClean="0">
                <a:solidFill>
                  <a:schemeClr val="tx1"/>
                </a:solidFill>
              </a:rPr>
              <a:t>Portfolio Challenges</a:t>
            </a:r>
          </a:p>
          <a:p>
            <a:r>
              <a:rPr lang="en-US" sz="3200" dirty="0" smtClean="0">
                <a:solidFill>
                  <a:schemeClr val="tx1"/>
                </a:solidFill>
              </a:rPr>
              <a:t>2017 Engagement Calendar</a:t>
            </a:r>
            <a:endParaRPr lang="en-US" sz="3200" b="1" dirty="0" smtClean="0">
              <a:latin typeface="Arial" panose="020B0604020202020204" pitchFamily="34" charset="0"/>
              <a:cs typeface="Arial" panose="020B0604020202020204" pitchFamily="34" charset="0"/>
            </a:endParaRPr>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9</a:t>
            </a:fld>
            <a:endParaRPr lang="en-US">
              <a:latin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4648200"/>
            <a:ext cx="1752600" cy="1752600"/>
          </a:xfrm>
          <a:prstGeom prst="rect">
            <a:avLst/>
          </a:prstGeom>
        </p:spPr>
      </p:pic>
    </p:spTree>
    <p:extLst>
      <p:ext uri="{BB962C8B-B14F-4D97-AF65-F5344CB8AC3E}">
        <p14:creationId xmlns:p14="http://schemas.microsoft.com/office/powerpoint/2010/main" val="29366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sf">
  <a:themeElements>
    <a:clrScheme name="o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sf">
  <a:themeElements>
    <a:clrScheme name="o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sf">
  <a:themeElements>
    <a:clrScheme name="o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sf">
  <a:themeElements>
    <a:clrScheme name="o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9733</TotalTime>
  <Words>2850</Words>
  <Application>Microsoft Office PowerPoint</Application>
  <PresentationFormat>On-screen Show (4:3)</PresentationFormat>
  <Paragraphs>351</Paragraphs>
  <Slides>29</Slides>
  <Notes>29</Notes>
  <HiddenSlides>2</HiddenSlides>
  <MMClips>1</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2" baseType="lpstr">
      <vt:lpstr>ＭＳ Ｐゴシック</vt:lpstr>
      <vt:lpstr>Arial</vt:lpstr>
      <vt:lpstr>Bookman Old Style</vt:lpstr>
      <vt:lpstr>Calibri</vt:lpstr>
      <vt:lpstr>Helvetica</vt:lpstr>
      <vt:lpstr>Symbol</vt:lpstr>
      <vt:lpstr>Times New Roman</vt:lpstr>
      <vt:lpstr>Wingdings</vt:lpstr>
      <vt:lpstr>osf</vt:lpstr>
      <vt:lpstr>1_osf</vt:lpstr>
      <vt:lpstr>2_osf</vt:lpstr>
      <vt:lpstr>3_osf</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Updates from the Field</vt:lpstr>
      <vt:lpstr>PowerPoint Presentation</vt:lpstr>
      <vt:lpstr>PowerPoint Presentation</vt:lpstr>
      <vt:lpstr>FY17 Federal Budget Request (CNCS)</vt:lpstr>
      <vt:lpstr>2016-18 State Service Plan</vt:lpstr>
      <vt:lpstr>PowerPoint Presentation</vt:lpstr>
      <vt:lpstr>Highlights and Successes</vt:lpstr>
      <vt:lpstr>AmeriCorps Funds</vt:lpstr>
      <vt:lpstr>AmeriCorps Funds By Type</vt:lpstr>
      <vt:lpstr>Total MSYs Over Time</vt:lpstr>
      <vt:lpstr>2016 – 2017</vt:lpstr>
      <vt:lpstr>Highlights and Successes</vt:lpstr>
      <vt:lpstr>Highlights and Successes</vt:lpstr>
      <vt:lpstr>Portfolio Challenges</vt:lpstr>
      <vt:lpstr>2017 Engagement</vt:lpstr>
      <vt:lpstr>2017 Engagement Plan</vt:lpstr>
      <vt:lpstr>2017 Engagement Plan</vt:lpstr>
      <vt:lpstr>PowerPoint Presentation</vt:lpstr>
      <vt:lpstr>Regional Events + Collaborations</vt:lpstr>
      <vt:lpstr>PowerPoint Presentation</vt:lpstr>
      <vt:lpstr>PowerPoint Presentation</vt:lpstr>
    </vt:vector>
  </TitlesOfParts>
  <Company>Indiana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Steinberg</dc:creator>
  <cp:lastModifiedBy>Emily Steinberg</cp:lastModifiedBy>
  <cp:revision>366</cp:revision>
  <cp:lastPrinted>2015-06-06T20:35:26Z</cp:lastPrinted>
  <dcterms:created xsi:type="dcterms:W3CDTF">2006-05-01T18:09:43Z</dcterms:created>
  <dcterms:modified xsi:type="dcterms:W3CDTF">2017-03-01T12:50:55Z</dcterms:modified>
</cp:coreProperties>
</file>